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2"/>
  </p:notesMasterIdLst>
  <p:handoutMasterIdLst>
    <p:handoutMasterId r:id="rId63"/>
  </p:handoutMasterIdLst>
  <p:sldIdLst>
    <p:sldId id="256" r:id="rId2"/>
    <p:sldId id="283" r:id="rId3"/>
    <p:sldId id="257" r:id="rId4"/>
    <p:sldId id="284" r:id="rId5"/>
    <p:sldId id="259" r:id="rId6"/>
    <p:sldId id="308" r:id="rId7"/>
    <p:sldId id="329" r:id="rId8"/>
    <p:sldId id="274" r:id="rId9"/>
    <p:sldId id="269" r:id="rId10"/>
    <p:sldId id="309" r:id="rId11"/>
    <p:sldId id="265" r:id="rId12"/>
    <p:sldId id="279" r:id="rId13"/>
    <p:sldId id="287" r:id="rId14"/>
    <p:sldId id="264" r:id="rId15"/>
    <p:sldId id="276" r:id="rId16"/>
    <p:sldId id="268" r:id="rId17"/>
    <p:sldId id="277" r:id="rId18"/>
    <p:sldId id="270" r:id="rId19"/>
    <p:sldId id="271" r:id="rId20"/>
    <p:sldId id="324" r:id="rId21"/>
    <p:sldId id="272" r:id="rId22"/>
    <p:sldId id="322" r:id="rId23"/>
    <p:sldId id="331" r:id="rId24"/>
    <p:sldId id="278" r:id="rId25"/>
    <p:sldId id="275" r:id="rId26"/>
    <p:sldId id="273" r:id="rId27"/>
    <p:sldId id="333" r:id="rId28"/>
    <p:sldId id="319" r:id="rId29"/>
    <p:sldId id="325" r:id="rId30"/>
    <p:sldId id="294" r:id="rId31"/>
    <p:sldId id="326" r:id="rId32"/>
    <p:sldId id="291" r:id="rId33"/>
    <p:sldId id="328" r:id="rId34"/>
    <p:sldId id="267" r:id="rId35"/>
    <p:sldId id="298" r:id="rId36"/>
    <p:sldId id="299" r:id="rId37"/>
    <p:sldId id="300" r:id="rId38"/>
    <p:sldId id="301" r:id="rId39"/>
    <p:sldId id="302" r:id="rId40"/>
    <p:sldId id="307" r:id="rId41"/>
    <p:sldId id="286" r:id="rId42"/>
    <p:sldId id="312" r:id="rId43"/>
    <p:sldId id="303" r:id="rId44"/>
    <p:sldId id="320" r:id="rId45"/>
    <p:sldId id="304" r:id="rId46"/>
    <p:sldId id="327" r:id="rId47"/>
    <p:sldId id="305" r:id="rId48"/>
    <p:sldId id="316" r:id="rId49"/>
    <p:sldId id="317" r:id="rId50"/>
    <p:sldId id="318" r:id="rId51"/>
    <p:sldId id="321" r:id="rId52"/>
    <p:sldId id="263" r:id="rId53"/>
    <p:sldId id="260" r:id="rId54"/>
    <p:sldId id="281" r:id="rId55"/>
    <p:sldId id="280" r:id="rId56"/>
    <p:sldId id="332" r:id="rId57"/>
    <p:sldId id="295" r:id="rId58"/>
    <p:sldId id="262" r:id="rId59"/>
    <p:sldId id="296" r:id="rId60"/>
    <p:sldId id="311" r:id="rId61"/>
  </p:sldIdLst>
  <p:sldSz cx="9144000" cy="6858000" type="overhead"/>
  <p:notesSz cx="6873875" cy="10018713"/>
  <p:defaultTextStyle>
    <a:defPPr>
      <a:defRPr lang="en-US"/>
    </a:defPPr>
    <a:lvl1pPr algn="l" rtl="0" eaLnBrk="0" fontAlgn="base" hangingPunct="0">
      <a:spcBef>
        <a:spcPct val="0"/>
      </a:spcBef>
      <a:spcAft>
        <a:spcPct val="0"/>
      </a:spcAft>
      <a:defRPr kumimoji="1" sz="2800" kern="1200">
        <a:solidFill>
          <a:schemeClr val="bg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2800" kern="1200">
        <a:solidFill>
          <a:schemeClr val="bg1"/>
        </a:solidFill>
        <a:latin typeface="Times New Roman" panose="02020603050405020304" pitchFamily="18" charset="0"/>
        <a:ea typeface="+mn-ea"/>
        <a:cs typeface="+mn-cs"/>
      </a:defRPr>
    </a:lvl2pPr>
    <a:lvl3pPr marL="914400" algn="l" rtl="0" eaLnBrk="0" fontAlgn="base" hangingPunct="0">
      <a:spcBef>
        <a:spcPct val="0"/>
      </a:spcBef>
      <a:spcAft>
        <a:spcPct val="0"/>
      </a:spcAft>
      <a:defRPr kumimoji="1" sz="2800" kern="1200">
        <a:solidFill>
          <a:schemeClr val="bg1"/>
        </a:solidFill>
        <a:latin typeface="Times New Roman" panose="02020603050405020304" pitchFamily="18" charset="0"/>
        <a:ea typeface="+mn-ea"/>
        <a:cs typeface="+mn-cs"/>
      </a:defRPr>
    </a:lvl3pPr>
    <a:lvl4pPr marL="1371600" algn="l" rtl="0" eaLnBrk="0" fontAlgn="base" hangingPunct="0">
      <a:spcBef>
        <a:spcPct val="0"/>
      </a:spcBef>
      <a:spcAft>
        <a:spcPct val="0"/>
      </a:spcAft>
      <a:defRPr kumimoji="1" sz="2800" kern="1200">
        <a:solidFill>
          <a:schemeClr val="bg1"/>
        </a:solidFill>
        <a:latin typeface="Times New Roman" panose="02020603050405020304" pitchFamily="18" charset="0"/>
        <a:ea typeface="+mn-ea"/>
        <a:cs typeface="+mn-cs"/>
      </a:defRPr>
    </a:lvl4pPr>
    <a:lvl5pPr marL="1828800" algn="l" rtl="0" eaLnBrk="0" fontAlgn="base" hangingPunct="0">
      <a:spcBef>
        <a:spcPct val="0"/>
      </a:spcBef>
      <a:spcAft>
        <a:spcPct val="0"/>
      </a:spcAft>
      <a:defRPr kumimoji="1" sz="2800" kern="1200">
        <a:solidFill>
          <a:schemeClr val="bg1"/>
        </a:solidFill>
        <a:latin typeface="Times New Roman" panose="02020603050405020304" pitchFamily="18" charset="0"/>
        <a:ea typeface="+mn-ea"/>
        <a:cs typeface="+mn-cs"/>
      </a:defRPr>
    </a:lvl5pPr>
    <a:lvl6pPr marL="2286000" algn="l" defTabSz="914400" rtl="0" eaLnBrk="1" latinLnBrk="0" hangingPunct="1">
      <a:defRPr kumimoji="1" sz="2800" kern="1200">
        <a:solidFill>
          <a:schemeClr val="bg1"/>
        </a:solidFill>
        <a:latin typeface="Times New Roman" panose="02020603050405020304" pitchFamily="18" charset="0"/>
        <a:ea typeface="+mn-ea"/>
        <a:cs typeface="+mn-cs"/>
      </a:defRPr>
    </a:lvl6pPr>
    <a:lvl7pPr marL="2743200" algn="l" defTabSz="914400" rtl="0" eaLnBrk="1" latinLnBrk="0" hangingPunct="1">
      <a:defRPr kumimoji="1" sz="2800" kern="1200">
        <a:solidFill>
          <a:schemeClr val="bg1"/>
        </a:solidFill>
        <a:latin typeface="Times New Roman" panose="02020603050405020304" pitchFamily="18" charset="0"/>
        <a:ea typeface="+mn-ea"/>
        <a:cs typeface="+mn-cs"/>
      </a:defRPr>
    </a:lvl7pPr>
    <a:lvl8pPr marL="3200400" algn="l" defTabSz="914400" rtl="0" eaLnBrk="1" latinLnBrk="0" hangingPunct="1">
      <a:defRPr kumimoji="1" sz="2800" kern="1200">
        <a:solidFill>
          <a:schemeClr val="bg1"/>
        </a:solidFill>
        <a:latin typeface="Times New Roman" panose="02020603050405020304" pitchFamily="18" charset="0"/>
        <a:ea typeface="+mn-ea"/>
        <a:cs typeface="+mn-cs"/>
      </a:defRPr>
    </a:lvl8pPr>
    <a:lvl9pPr marL="3657600" algn="l" defTabSz="914400" rtl="0" eaLnBrk="1" latinLnBrk="0" hangingPunct="1">
      <a:defRPr kumimoji="1" sz="2800" kern="1200">
        <a:solidFill>
          <a:schemeClr val="bg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a:srgbClr val="003399"/>
    <a:srgbClr val="336699"/>
    <a:srgbClr val="008080"/>
    <a:srgbClr val="009999"/>
    <a:srgbClr val="FF99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3" d="100"/>
          <a:sy n="63" d="100"/>
        </p:scale>
        <p:origin x="1380" y="6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image" Target="../media/image6.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8C05D704-7313-4675-97E7-4D93AEC5ADE2}"/>
              </a:ext>
            </a:extLst>
          </p:cNvPr>
          <p:cNvSpPr>
            <a:spLocks noGrp="1" noChangeArrowheads="1"/>
          </p:cNvSpPr>
          <p:nvPr>
            <p:ph type="hdr" sz="quarter"/>
          </p:nvPr>
        </p:nvSpPr>
        <p:spPr bwMode="auto">
          <a:xfrm>
            <a:off x="0" y="0"/>
            <a:ext cx="2978150" cy="501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3113" tIns="46557" rIns="93113" bIns="46557" numCol="1" anchor="t" anchorCtr="0" compatLnSpc="1">
            <a:prstTxWarp prst="textNoShape">
              <a:avLst/>
            </a:prstTxWarp>
          </a:bodyPr>
          <a:lstStyle>
            <a:lvl1pPr defTabSz="931863">
              <a:defRPr kumimoji="0" sz="1200">
                <a:solidFill>
                  <a:schemeClr val="tx1"/>
                </a:solidFill>
              </a:defRPr>
            </a:lvl1pPr>
          </a:lstStyle>
          <a:p>
            <a:r>
              <a:rPr lang="en-US" altLang="fi-FI"/>
              <a:t>Jouko Miettunen</a:t>
            </a:r>
          </a:p>
        </p:txBody>
      </p:sp>
      <p:sp>
        <p:nvSpPr>
          <p:cNvPr id="14339" name="Rectangle 3">
            <a:extLst>
              <a:ext uri="{FF2B5EF4-FFF2-40B4-BE49-F238E27FC236}">
                <a16:creationId xmlns:a16="http://schemas.microsoft.com/office/drawing/2014/main" id="{03DB47FC-B80B-4FA0-A2AC-B60BA87BCBDB}"/>
              </a:ext>
            </a:extLst>
          </p:cNvPr>
          <p:cNvSpPr>
            <a:spLocks noGrp="1" noChangeArrowheads="1"/>
          </p:cNvSpPr>
          <p:nvPr>
            <p:ph type="dt" sz="quarter" idx="1"/>
          </p:nvPr>
        </p:nvSpPr>
        <p:spPr bwMode="auto">
          <a:xfrm>
            <a:off x="3895725" y="0"/>
            <a:ext cx="2978150" cy="501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3113" tIns="46557" rIns="93113" bIns="46557" numCol="1" anchor="t" anchorCtr="0" compatLnSpc="1">
            <a:prstTxWarp prst="textNoShape">
              <a:avLst/>
            </a:prstTxWarp>
          </a:bodyPr>
          <a:lstStyle>
            <a:lvl1pPr algn="r" defTabSz="931863">
              <a:defRPr kumimoji="0" sz="1200">
                <a:solidFill>
                  <a:schemeClr val="tx1"/>
                </a:solidFill>
              </a:defRPr>
            </a:lvl1pPr>
          </a:lstStyle>
          <a:p>
            <a:fld id="{E01E8EFE-7F0A-4CA5-A903-885A797289B6}" type="datetime1">
              <a:rPr lang="en-US" altLang="fi-FI"/>
              <a:pPr/>
              <a:t>4/27/2019</a:t>
            </a:fld>
            <a:endParaRPr lang="en-US" altLang="fi-FI"/>
          </a:p>
        </p:txBody>
      </p:sp>
      <p:sp>
        <p:nvSpPr>
          <p:cNvPr id="14340" name="Rectangle 4">
            <a:extLst>
              <a:ext uri="{FF2B5EF4-FFF2-40B4-BE49-F238E27FC236}">
                <a16:creationId xmlns:a16="http://schemas.microsoft.com/office/drawing/2014/main" id="{0D288308-4E72-475C-86FB-E9C10D2D413D}"/>
              </a:ext>
            </a:extLst>
          </p:cNvPr>
          <p:cNvSpPr>
            <a:spLocks noGrp="1" noChangeArrowheads="1"/>
          </p:cNvSpPr>
          <p:nvPr>
            <p:ph type="ftr" sz="quarter" idx="2"/>
          </p:nvPr>
        </p:nvSpPr>
        <p:spPr bwMode="auto">
          <a:xfrm>
            <a:off x="0" y="9517063"/>
            <a:ext cx="2978150" cy="501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3113" tIns="46557" rIns="93113" bIns="46557" numCol="1" anchor="b" anchorCtr="0" compatLnSpc="1">
            <a:prstTxWarp prst="textNoShape">
              <a:avLst/>
            </a:prstTxWarp>
          </a:bodyPr>
          <a:lstStyle>
            <a:lvl1pPr defTabSz="931863">
              <a:defRPr kumimoji="0" sz="1200">
                <a:solidFill>
                  <a:schemeClr val="tx1"/>
                </a:solidFill>
              </a:defRPr>
            </a:lvl1pPr>
          </a:lstStyle>
          <a:p>
            <a:r>
              <a:rPr lang="en-US" altLang="fi-FI"/>
              <a:t>Psykologisen mittarin tilastollinen analysointi</a:t>
            </a:r>
          </a:p>
        </p:txBody>
      </p:sp>
      <p:sp>
        <p:nvSpPr>
          <p:cNvPr id="14341" name="Rectangle 5">
            <a:extLst>
              <a:ext uri="{FF2B5EF4-FFF2-40B4-BE49-F238E27FC236}">
                <a16:creationId xmlns:a16="http://schemas.microsoft.com/office/drawing/2014/main" id="{DD1FE1DE-413F-4765-9A73-92BFE5F35584}"/>
              </a:ext>
            </a:extLst>
          </p:cNvPr>
          <p:cNvSpPr>
            <a:spLocks noGrp="1" noChangeArrowheads="1"/>
          </p:cNvSpPr>
          <p:nvPr>
            <p:ph type="sldNum" sz="quarter" idx="3"/>
          </p:nvPr>
        </p:nvSpPr>
        <p:spPr bwMode="auto">
          <a:xfrm>
            <a:off x="3895725" y="9517063"/>
            <a:ext cx="2978150" cy="501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3113" tIns="46557" rIns="93113" bIns="46557" numCol="1" anchor="b" anchorCtr="0" compatLnSpc="1">
            <a:prstTxWarp prst="textNoShape">
              <a:avLst/>
            </a:prstTxWarp>
          </a:bodyPr>
          <a:lstStyle>
            <a:lvl1pPr algn="r" defTabSz="931863">
              <a:defRPr kumimoji="0" sz="1200">
                <a:solidFill>
                  <a:schemeClr val="tx1"/>
                </a:solidFill>
              </a:defRPr>
            </a:lvl1pPr>
          </a:lstStyle>
          <a:p>
            <a:fld id="{EAF4CF76-E4EF-41CF-A1CE-A23BA076C362}" type="slidenum">
              <a:rPr lang="en-US" altLang="fi-FI"/>
              <a:pPr/>
              <a:t>‹#›</a:t>
            </a:fld>
            <a:endParaRPr lang="en-US" altLang="fi-FI"/>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6" name="Rectangle 8">
            <a:extLst>
              <a:ext uri="{FF2B5EF4-FFF2-40B4-BE49-F238E27FC236}">
                <a16:creationId xmlns:a16="http://schemas.microsoft.com/office/drawing/2014/main" id="{77F9C479-C501-4323-AF89-88676975BFB9}"/>
              </a:ext>
            </a:extLst>
          </p:cNvPr>
          <p:cNvSpPr>
            <a:spLocks noGrp="1" noChangeArrowheads="1"/>
          </p:cNvSpPr>
          <p:nvPr>
            <p:ph type="hdr" sz="quarter"/>
          </p:nvPr>
        </p:nvSpPr>
        <p:spPr bwMode="auto">
          <a:xfrm>
            <a:off x="0" y="0"/>
            <a:ext cx="2978150" cy="501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3113" tIns="46557" rIns="93113" bIns="46557" numCol="1" anchor="t" anchorCtr="0" compatLnSpc="1">
            <a:prstTxWarp prst="textNoShape">
              <a:avLst/>
            </a:prstTxWarp>
          </a:bodyPr>
          <a:lstStyle>
            <a:lvl1pPr defTabSz="931863">
              <a:defRPr kumimoji="0" sz="1200">
                <a:solidFill>
                  <a:schemeClr val="tx1"/>
                </a:solidFill>
              </a:defRPr>
            </a:lvl1pPr>
          </a:lstStyle>
          <a:p>
            <a:endParaRPr lang="en-US" altLang="fi-FI"/>
          </a:p>
        </p:txBody>
      </p:sp>
      <p:sp>
        <p:nvSpPr>
          <p:cNvPr id="2057" name="Rectangle 9">
            <a:extLst>
              <a:ext uri="{FF2B5EF4-FFF2-40B4-BE49-F238E27FC236}">
                <a16:creationId xmlns:a16="http://schemas.microsoft.com/office/drawing/2014/main" id="{2962804D-6FD3-43BA-BA68-8196A4B14C0D}"/>
              </a:ext>
            </a:extLst>
          </p:cNvPr>
          <p:cNvSpPr>
            <a:spLocks noChangeArrowheads="1"/>
          </p:cNvSpPr>
          <p:nvPr>
            <p:ph type="sldImg" idx="2"/>
          </p:nvPr>
        </p:nvSpPr>
        <p:spPr bwMode="auto">
          <a:xfrm>
            <a:off x="933450" y="752475"/>
            <a:ext cx="5008563" cy="3756025"/>
          </a:xfrm>
          <a:prstGeom prst="rect">
            <a:avLst/>
          </a:prstGeom>
          <a:noFill/>
          <a:ln w="9525">
            <a:solidFill>
              <a:srgbClr val="000000"/>
            </a:solidFill>
            <a:miter lim="800000"/>
            <a:headEnd/>
            <a:tailEnd/>
          </a:ln>
        </p:spPr>
      </p:sp>
      <p:sp>
        <p:nvSpPr>
          <p:cNvPr id="2058" name="Rectangle 10">
            <a:extLst>
              <a:ext uri="{FF2B5EF4-FFF2-40B4-BE49-F238E27FC236}">
                <a16:creationId xmlns:a16="http://schemas.microsoft.com/office/drawing/2014/main" id="{5509D67D-624B-4848-AFA3-733AF0DCDEB4}"/>
              </a:ext>
            </a:extLst>
          </p:cNvPr>
          <p:cNvSpPr>
            <a:spLocks noGrp="1" noChangeArrowheads="1"/>
          </p:cNvSpPr>
          <p:nvPr>
            <p:ph type="body" sz="quarter" idx="3"/>
          </p:nvPr>
        </p:nvSpPr>
        <p:spPr bwMode="auto">
          <a:xfrm>
            <a:off x="915988" y="4759325"/>
            <a:ext cx="5041900" cy="45069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3113" tIns="46557" rIns="93113" bIns="46557" numCol="1" anchor="t" anchorCtr="0" compatLnSpc="1">
            <a:prstTxWarp prst="textNoShape">
              <a:avLst/>
            </a:prstTxWarp>
          </a:bodyPr>
          <a:lstStyle/>
          <a:p>
            <a:pPr lvl="0"/>
            <a:r>
              <a:rPr lang="en-US" altLang="fi-FI"/>
              <a:t>Click to edit Master text styles</a:t>
            </a:r>
          </a:p>
          <a:p>
            <a:pPr lvl="1"/>
            <a:r>
              <a:rPr lang="en-US" altLang="fi-FI"/>
              <a:t>Second level</a:t>
            </a:r>
          </a:p>
          <a:p>
            <a:pPr lvl="2"/>
            <a:r>
              <a:rPr lang="en-US" altLang="fi-FI"/>
              <a:t>Third level</a:t>
            </a:r>
          </a:p>
          <a:p>
            <a:pPr lvl="3"/>
            <a:r>
              <a:rPr lang="en-US" altLang="fi-FI"/>
              <a:t>Fourth level</a:t>
            </a:r>
          </a:p>
          <a:p>
            <a:pPr lvl="4"/>
            <a:r>
              <a:rPr lang="en-US" altLang="fi-FI"/>
              <a:t>Fifth level</a:t>
            </a:r>
          </a:p>
        </p:txBody>
      </p:sp>
      <p:sp>
        <p:nvSpPr>
          <p:cNvPr id="2059" name="Rectangle 11">
            <a:extLst>
              <a:ext uri="{FF2B5EF4-FFF2-40B4-BE49-F238E27FC236}">
                <a16:creationId xmlns:a16="http://schemas.microsoft.com/office/drawing/2014/main" id="{207A73ED-9FAA-48B2-BF05-A487F82FA3F9}"/>
              </a:ext>
            </a:extLst>
          </p:cNvPr>
          <p:cNvSpPr>
            <a:spLocks noGrp="1" noChangeArrowheads="1"/>
          </p:cNvSpPr>
          <p:nvPr>
            <p:ph type="dt" idx="1"/>
          </p:nvPr>
        </p:nvSpPr>
        <p:spPr bwMode="auto">
          <a:xfrm>
            <a:off x="3895725" y="0"/>
            <a:ext cx="2978150" cy="501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3113" tIns="46557" rIns="93113" bIns="46557" numCol="1" anchor="t" anchorCtr="0" compatLnSpc="1">
            <a:prstTxWarp prst="textNoShape">
              <a:avLst/>
            </a:prstTxWarp>
          </a:bodyPr>
          <a:lstStyle>
            <a:lvl1pPr algn="r" defTabSz="931863">
              <a:defRPr kumimoji="0" sz="1200">
                <a:solidFill>
                  <a:schemeClr val="tx1"/>
                </a:solidFill>
              </a:defRPr>
            </a:lvl1pPr>
          </a:lstStyle>
          <a:p>
            <a:fld id="{621D709E-496C-45D6-9C5A-8F1FD3373248}" type="datetime1">
              <a:rPr lang="en-US" altLang="fi-FI"/>
              <a:pPr/>
              <a:t>4/27/2019</a:t>
            </a:fld>
            <a:endParaRPr lang="en-US" altLang="fi-FI"/>
          </a:p>
        </p:txBody>
      </p:sp>
      <p:sp>
        <p:nvSpPr>
          <p:cNvPr id="2060" name="Rectangle 12">
            <a:extLst>
              <a:ext uri="{FF2B5EF4-FFF2-40B4-BE49-F238E27FC236}">
                <a16:creationId xmlns:a16="http://schemas.microsoft.com/office/drawing/2014/main" id="{C8E594CA-B15D-4030-BBED-5BAE15CC991B}"/>
              </a:ext>
            </a:extLst>
          </p:cNvPr>
          <p:cNvSpPr>
            <a:spLocks noGrp="1" noChangeArrowheads="1"/>
          </p:cNvSpPr>
          <p:nvPr>
            <p:ph type="ftr" sz="quarter" idx="4"/>
          </p:nvPr>
        </p:nvSpPr>
        <p:spPr bwMode="auto">
          <a:xfrm>
            <a:off x="0" y="9517063"/>
            <a:ext cx="2978150" cy="501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3113" tIns="46557" rIns="93113" bIns="46557" numCol="1" anchor="b" anchorCtr="0" compatLnSpc="1">
            <a:prstTxWarp prst="textNoShape">
              <a:avLst/>
            </a:prstTxWarp>
          </a:bodyPr>
          <a:lstStyle>
            <a:lvl1pPr defTabSz="931863">
              <a:defRPr kumimoji="0" sz="1200">
                <a:solidFill>
                  <a:schemeClr val="tx1"/>
                </a:solidFill>
              </a:defRPr>
            </a:lvl1pPr>
          </a:lstStyle>
          <a:p>
            <a:endParaRPr lang="en-US" altLang="fi-FI"/>
          </a:p>
        </p:txBody>
      </p:sp>
      <p:sp>
        <p:nvSpPr>
          <p:cNvPr id="2061" name="Rectangle 13">
            <a:extLst>
              <a:ext uri="{FF2B5EF4-FFF2-40B4-BE49-F238E27FC236}">
                <a16:creationId xmlns:a16="http://schemas.microsoft.com/office/drawing/2014/main" id="{695BC35D-4B8D-4EA1-8E11-E18DF2231C43}"/>
              </a:ext>
            </a:extLst>
          </p:cNvPr>
          <p:cNvSpPr>
            <a:spLocks noGrp="1" noChangeArrowheads="1"/>
          </p:cNvSpPr>
          <p:nvPr>
            <p:ph type="sldNum" sz="quarter" idx="5"/>
          </p:nvPr>
        </p:nvSpPr>
        <p:spPr bwMode="auto">
          <a:xfrm>
            <a:off x="3895725" y="9517063"/>
            <a:ext cx="2978150" cy="501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3113" tIns="46557" rIns="93113" bIns="46557" numCol="1" anchor="b" anchorCtr="0" compatLnSpc="1">
            <a:prstTxWarp prst="textNoShape">
              <a:avLst/>
            </a:prstTxWarp>
          </a:bodyPr>
          <a:lstStyle>
            <a:lvl1pPr algn="r" defTabSz="931863">
              <a:defRPr kumimoji="0" sz="1200">
                <a:solidFill>
                  <a:schemeClr val="tx1"/>
                </a:solidFill>
              </a:defRPr>
            </a:lvl1pPr>
          </a:lstStyle>
          <a:p>
            <a:fld id="{822686F7-E0AB-4223-ACAF-C907EF5E88E2}" type="slidenum">
              <a:rPr lang="en-US" altLang="fi-FI"/>
              <a:pPr/>
              <a:t>‹#›</a:t>
            </a:fld>
            <a:endParaRPr lang="en-US" altLang="fi-FI"/>
          </a:p>
        </p:txBody>
      </p:sp>
    </p:spTree>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kumimoji="1"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1">
            <a:extLst>
              <a:ext uri="{FF2B5EF4-FFF2-40B4-BE49-F238E27FC236}">
                <a16:creationId xmlns:a16="http://schemas.microsoft.com/office/drawing/2014/main" id="{530FA1EF-7E29-4126-AF55-F28498499616}"/>
              </a:ext>
            </a:extLst>
          </p:cNvPr>
          <p:cNvSpPr>
            <a:spLocks noGrp="1" noChangeArrowheads="1"/>
          </p:cNvSpPr>
          <p:nvPr>
            <p:ph type="dt" idx="1"/>
          </p:nvPr>
        </p:nvSpPr>
        <p:spPr>
          <a:ln/>
        </p:spPr>
        <p:txBody>
          <a:bodyPr/>
          <a:lstStyle/>
          <a:p>
            <a:fld id="{EC60DD61-BB34-4BB9-86AB-79F024DED754}" type="datetime1">
              <a:rPr lang="en-US" altLang="fi-FI"/>
              <a:pPr/>
              <a:t>4/27/2019</a:t>
            </a:fld>
            <a:endParaRPr lang="en-US" altLang="fi-FI"/>
          </a:p>
        </p:txBody>
      </p:sp>
      <p:sp>
        <p:nvSpPr>
          <p:cNvPr id="7" name="Rectangle 13">
            <a:extLst>
              <a:ext uri="{FF2B5EF4-FFF2-40B4-BE49-F238E27FC236}">
                <a16:creationId xmlns:a16="http://schemas.microsoft.com/office/drawing/2014/main" id="{1B7ABF6D-5E9F-4CE7-939B-7026098D16AB}"/>
              </a:ext>
            </a:extLst>
          </p:cNvPr>
          <p:cNvSpPr>
            <a:spLocks noGrp="1" noChangeArrowheads="1"/>
          </p:cNvSpPr>
          <p:nvPr>
            <p:ph type="sldNum" sz="quarter" idx="5"/>
          </p:nvPr>
        </p:nvSpPr>
        <p:spPr>
          <a:ln/>
        </p:spPr>
        <p:txBody>
          <a:bodyPr/>
          <a:lstStyle/>
          <a:p>
            <a:fld id="{233A6A78-02E9-4B3A-A5D8-925A0A45D486}" type="slidenum">
              <a:rPr lang="en-US" altLang="fi-FI"/>
              <a:pPr/>
              <a:t>3</a:t>
            </a:fld>
            <a:endParaRPr lang="en-US" altLang="fi-FI"/>
          </a:p>
        </p:txBody>
      </p:sp>
      <p:sp>
        <p:nvSpPr>
          <p:cNvPr id="70658" name="Rectangle 2">
            <a:extLst>
              <a:ext uri="{FF2B5EF4-FFF2-40B4-BE49-F238E27FC236}">
                <a16:creationId xmlns:a16="http://schemas.microsoft.com/office/drawing/2014/main" id="{FE4C8582-A3E6-4E89-9AD5-D7E041C6C4AD}"/>
              </a:ext>
            </a:extLst>
          </p:cNvPr>
          <p:cNvSpPr>
            <a:spLocks noChangeArrowheads="1" noTextEdit="1"/>
          </p:cNvSpPr>
          <p:nvPr>
            <p:ph type="sldImg"/>
          </p:nvPr>
        </p:nvSpPr>
        <p:spPr>
          <a:ln/>
        </p:spPr>
      </p:sp>
      <p:sp>
        <p:nvSpPr>
          <p:cNvPr id="70659" name="Rectangle 3">
            <a:extLst>
              <a:ext uri="{FF2B5EF4-FFF2-40B4-BE49-F238E27FC236}">
                <a16:creationId xmlns:a16="http://schemas.microsoft.com/office/drawing/2014/main" id="{4043C155-ACB6-418D-AD1D-095F46A85EA1}"/>
              </a:ext>
            </a:extLst>
          </p:cNvPr>
          <p:cNvSpPr>
            <a:spLocks noGrp="1" noChangeArrowheads="1"/>
          </p:cNvSpPr>
          <p:nvPr>
            <p:ph type="body" idx="1"/>
          </p:nvPr>
        </p:nvSpPr>
        <p:spPr/>
        <p:txBody>
          <a:bodyPr/>
          <a:lstStyle/>
          <a:p>
            <a:endParaRPr lang="fi-FI" altLang="fi-FI"/>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4" name="Line 2">
            <a:extLst>
              <a:ext uri="{FF2B5EF4-FFF2-40B4-BE49-F238E27FC236}">
                <a16:creationId xmlns:a16="http://schemas.microsoft.com/office/drawing/2014/main" id="{ABC42C6B-31DF-4E19-A960-7D6F58C5E56F}"/>
              </a:ext>
            </a:extLst>
          </p:cNvPr>
          <p:cNvSpPr>
            <a:spLocks noChangeShapeType="1"/>
          </p:cNvSpPr>
          <p:nvPr/>
        </p:nvSpPr>
        <p:spPr bwMode="auto">
          <a:xfrm>
            <a:off x="0" y="1708150"/>
            <a:ext cx="9147175" cy="0"/>
          </a:xfrm>
          <a:prstGeom prst="line">
            <a:avLst/>
          </a:prstGeom>
          <a:noFill/>
          <a:ln w="12700" cap="sq">
            <a:solidFill>
              <a:schemeClr val="bg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i-FI"/>
          </a:p>
        </p:txBody>
      </p:sp>
      <p:sp>
        <p:nvSpPr>
          <p:cNvPr id="3075" name="Arc 3">
            <a:extLst>
              <a:ext uri="{FF2B5EF4-FFF2-40B4-BE49-F238E27FC236}">
                <a16:creationId xmlns:a16="http://schemas.microsoft.com/office/drawing/2014/main" id="{FFB80CA4-EBBC-4710-90C3-5A870BA4D0FD}"/>
              </a:ext>
            </a:extLst>
          </p:cNvPr>
          <p:cNvSpPr>
            <a:spLocks/>
          </p:cNvSpPr>
          <p:nvPr/>
        </p:nvSpPr>
        <p:spPr bwMode="auto">
          <a:xfrm>
            <a:off x="0" y="842963"/>
            <a:ext cx="2895600" cy="601821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gradFill rotWithShape="0">
            <a:gsLst>
              <a:gs pos="0">
                <a:schemeClr val="accent1"/>
              </a:gs>
              <a:gs pos="100000">
                <a:schemeClr val="accent2"/>
              </a:gs>
            </a:gsLst>
            <a:lin ang="5400000" scaled="1"/>
          </a:gra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i-FI"/>
          </a:p>
        </p:txBody>
      </p:sp>
      <p:sp>
        <p:nvSpPr>
          <p:cNvPr id="3076" name="Rectangle 4">
            <a:extLst>
              <a:ext uri="{FF2B5EF4-FFF2-40B4-BE49-F238E27FC236}">
                <a16:creationId xmlns:a16="http://schemas.microsoft.com/office/drawing/2014/main" id="{A93C3A86-BC19-4014-B4B3-237852D3C4C5}"/>
              </a:ext>
            </a:extLst>
          </p:cNvPr>
          <p:cNvSpPr>
            <a:spLocks noGrp="1" noChangeArrowheads="1"/>
          </p:cNvSpPr>
          <p:nvPr>
            <p:ph type="ctrTitle" sz="quarter"/>
          </p:nvPr>
        </p:nvSpPr>
        <p:spPr>
          <a:xfrm>
            <a:off x="2743200" y="427038"/>
            <a:ext cx="6399213" cy="1524000"/>
          </a:xfrm>
        </p:spPr>
        <p:txBody>
          <a:bodyPr anchor="b"/>
          <a:lstStyle>
            <a:lvl1pPr>
              <a:lnSpc>
                <a:spcPct val="80000"/>
              </a:lnSpc>
              <a:defRPr sz="6600"/>
            </a:lvl1pPr>
          </a:lstStyle>
          <a:p>
            <a:pPr lvl="0"/>
            <a:r>
              <a:rPr lang="en-US" altLang="fi-FI" noProof="0"/>
              <a:t>Click to edit Master title style</a:t>
            </a:r>
          </a:p>
        </p:txBody>
      </p:sp>
      <p:sp>
        <p:nvSpPr>
          <p:cNvPr id="3077" name="Rectangle 5">
            <a:extLst>
              <a:ext uri="{FF2B5EF4-FFF2-40B4-BE49-F238E27FC236}">
                <a16:creationId xmlns:a16="http://schemas.microsoft.com/office/drawing/2014/main" id="{534C8A74-2B94-40FF-AFC9-CB37DE7D1FB8}"/>
              </a:ext>
            </a:extLst>
          </p:cNvPr>
          <p:cNvSpPr>
            <a:spLocks noGrp="1" noChangeArrowheads="1"/>
          </p:cNvSpPr>
          <p:nvPr>
            <p:ph type="subTitle" sz="quarter" idx="1"/>
          </p:nvPr>
        </p:nvSpPr>
        <p:spPr>
          <a:xfrm>
            <a:off x="4191000" y="1752600"/>
            <a:ext cx="4572000" cy="1752600"/>
          </a:xfrm>
        </p:spPr>
        <p:txBody>
          <a:bodyPr/>
          <a:lstStyle>
            <a:lvl1pPr marL="0" indent="0">
              <a:buFont typeface="Monotype Sorts" pitchFamily="2" charset="2"/>
              <a:buNone/>
              <a:defRPr sz="2400"/>
            </a:lvl1pPr>
          </a:lstStyle>
          <a:p>
            <a:pPr lvl="0"/>
            <a:r>
              <a:rPr lang="en-US" altLang="fi-FI" noProof="0"/>
              <a:t>Click to edit Master subtitle style</a:t>
            </a:r>
          </a:p>
        </p:txBody>
      </p:sp>
      <p:sp>
        <p:nvSpPr>
          <p:cNvPr id="3078" name="Rectangle 6">
            <a:extLst>
              <a:ext uri="{FF2B5EF4-FFF2-40B4-BE49-F238E27FC236}">
                <a16:creationId xmlns:a16="http://schemas.microsoft.com/office/drawing/2014/main" id="{551A5E66-CC79-468E-8EFB-C162E83940A7}"/>
              </a:ext>
            </a:extLst>
          </p:cNvPr>
          <p:cNvSpPr>
            <a:spLocks noGrp="1" noChangeArrowheads="1"/>
          </p:cNvSpPr>
          <p:nvPr>
            <p:ph type="dt" sz="quarter" idx="2"/>
          </p:nvPr>
        </p:nvSpPr>
        <p:spPr/>
        <p:txBody>
          <a:bodyPr/>
          <a:lstStyle>
            <a:lvl1pPr>
              <a:defRPr/>
            </a:lvl1pPr>
          </a:lstStyle>
          <a:p>
            <a:endParaRPr lang="en-US" altLang="fi-FI"/>
          </a:p>
        </p:txBody>
      </p:sp>
      <p:sp>
        <p:nvSpPr>
          <p:cNvPr id="3079" name="Rectangle 7">
            <a:extLst>
              <a:ext uri="{FF2B5EF4-FFF2-40B4-BE49-F238E27FC236}">
                <a16:creationId xmlns:a16="http://schemas.microsoft.com/office/drawing/2014/main" id="{AAEE81AF-F1D1-4102-B66A-B42EFC4E0CF3}"/>
              </a:ext>
            </a:extLst>
          </p:cNvPr>
          <p:cNvSpPr>
            <a:spLocks noGrp="1" noChangeArrowheads="1"/>
          </p:cNvSpPr>
          <p:nvPr>
            <p:ph type="ftr" sz="quarter" idx="3"/>
          </p:nvPr>
        </p:nvSpPr>
        <p:spPr/>
        <p:txBody>
          <a:bodyPr/>
          <a:lstStyle>
            <a:lvl1pPr>
              <a:defRPr/>
            </a:lvl1pPr>
          </a:lstStyle>
          <a:p>
            <a:endParaRPr lang="en-US" altLang="fi-FI"/>
          </a:p>
        </p:txBody>
      </p:sp>
      <p:sp>
        <p:nvSpPr>
          <p:cNvPr id="3080" name="Rectangle 8">
            <a:extLst>
              <a:ext uri="{FF2B5EF4-FFF2-40B4-BE49-F238E27FC236}">
                <a16:creationId xmlns:a16="http://schemas.microsoft.com/office/drawing/2014/main" id="{DBBB360A-CDB7-4D8D-893A-6FC8B8461DAC}"/>
              </a:ext>
            </a:extLst>
          </p:cNvPr>
          <p:cNvSpPr>
            <a:spLocks noGrp="1" noChangeArrowheads="1"/>
          </p:cNvSpPr>
          <p:nvPr>
            <p:ph type="sldNum" sz="quarter" idx="4"/>
          </p:nvPr>
        </p:nvSpPr>
        <p:spPr/>
        <p:txBody>
          <a:bodyPr/>
          <a:lstStyle>
            <a:lvl1pPr>
              <a:defRPr/>
            </a:lvl1pPr>
          </a:lstStyle>
          <a:p>
            <a:fld id="{3A382216-7441-4E9D-94E8-A2BAC4729EFE}" type="slidenum">
              <a:rPr lang="en-US" altLang="fi-FI"/>
              <a:pPr/>
              <a:t>‹#›</a:t>
            </a:fld>
            <a:endParaRPr lang="en-US" altLang="fi-FI"/>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90BFF6-FF0E-49FB-B03D-300AADE122C6}"/>
              </a:ext>
            </a:extLst>
          </p:cNvPr>
          <p:cNvSpPr>
            <a:spLocks noGrp="1"/>
          </p:cNvSpPr>
          <p:nvPr>
            <p:ph type="title"/>
          </p:nvPr>
        </p:nvSpPr>
        <p:spPr/>
        <p:txBody>
          <a:bodyPr/>
          <a:lstStyle/>
          <a:p>
            <a:r>
              <a:rPr lang="en-US"/>
              <a:t>Click to edit Master title style</a:t>
            </a:r>
            <a:endParaRPr lang="fi-FI"/>
          </a:p>
        </p:txBody>
      </p:sp>
      <p:sp>
        <p:nvSpPr>
          <p:cNvPr id="3" name="Vertical Text Placeholder 2">
            <a:extLst>
              <a:ext uri="{FF2B5EF4-FFF2-40B4-BE49-F238E27FC236}">
                <a16:creationId xmlns:a16="http://schemas.microsoft.com/office/drawing/2014/main" id="{69D3365E-C3AB-4226-8B8F-E731D8823A3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Date Placeholder 3">
            <a:extLst>
              <a:ext uri="{FF2B5EF4-FFF2-40B4-BE49-F238E27FC236}">
                <a16:creationId xmlns:a16="http://schemas.microsoft.com/office/drawing/2014/main" id="{AED95B04-5213-4822-9DAB-59C94F3FA7EF}"/>
              </a:ext>
            </a:extLst>
          </p:cNvPr>
          <p:cNvSpPr>
            <a:spLocks noGrp="1"/>
          </p:cNvSpPr>
          <p:nvPr>
            <p:ph type="dt" sz="half" idx="10"/>
          </p:nvPr>
        </p:nvSpPr>
        <p:spPr/>
        <p:txBody>
          <a:bodyPr/>
          <a:lstStyle>
            <a:lvl1pPr>
              <a:defRPr/>
            </a:lvl1pPr>
          </a:lstStyle>
          <a:p>
            <a:endParaRPr lang="en-US" altLang="fi-FI"/>
          </a:p>
        </p:txBody>
      </p:sp>
      <p:sp>
        <p:nvSpPr>
          <p:cNvPr id="5" name="Footer Placeholder 4">
            <a:extLst>
              <a:ext uri="{FF2B5EF4-FFF2-40B4-BE49-F238E27FC236}">
                <a16:creationId xmlns:a16="http://schemas.microsoft.com/office/drawing/2014/main" id="{AAFDB521-D70E-47B3-AB11-7CFA6F91035C}"/>
              </a:ext>
            </a:extLst>
          </p:cNvPr>
          <p:cNvSpPr>
            <a:spLocks noGrp="1"/>
          </p:cNvSpPr>
          <p:nvPr>
            <p:ph type="ftr" sz="quarter" idx="11"/>
          </p:nvPr>
        </p:nvSpPr>
        <p:spPr/>
        <p:txBody>
          <a:bodyPr/>
          <a:lstStyle>
            <a:lvl1pPr>
              <a:defRPr/>
            </a:lvl1pPr>
          </a:lstStyle>
          <a:p>
            <a:endParaRPr lang="en-US" altLang="fi-FI"/>
          </a:p>
        </p:txBody>
      </p:sp>
      <p:sp>
        <p:nvSpPr>
          <p:cNvPr id="6" name="Slide Number Placeholder 5">
            <a:extLst>
              <a:ext uri="{FF2B5EF4-FFF2-40B4-BE49-F238E27FC236}">
                <a16:creationId xmlns:a16="http://schemas.microsoft.com/office/drawing/2014/main" id="{E6C86B1E-ADA5-4A8A-81BB-03D3017A79A3}"/>
              </a:ext>
            </a:extLst>
          </p:cNvPr>
          <p:cNvSpPr>
            <a:spLocks noGrp="1"/>
          </p:cNvSpPr>
          <p:nvPr>
            <p:ph type="sldNum" sz="quarter" idx="12"/>
          </p:nvPr>
        </p:nvSpPr>
        <p:spPr/>
        <p:txBody>
          <a:bodyPr/>
          <a:lstStyle>
            <a:lvl1pPr>
              <a:defRPr/>
            </a:lvl1pPr>
          </a:lstStyle>
          <a:p>
            <a:fld id="{A41BEA44-33EB-4A08-84CE-3413B627D9CC}" type="slidenum">
              <a:rPr lang="en-US" altLang="fi-FI"/>
              <a:pPr/>
              <a:t>‹#›</a:t>
            </a:fld>
            <a:endParaRPr lang="en-US" altLang="fi-FI"/>
          </a:p>
        </p:txBody>
      </p:sp>
    </p:spTree>
    <p:extLst>
      <p:ext uri="{BB962C8B-B14F-4D97-AF65-F5344CB8AC3E}">
        <p14:creationId xmlns:p14="http://schemas.microsoft.com/office/powerpoint/2010/main" val="9157156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851ED4F-AF4D-406A-A746-7ABDFC9076C8}"/>
              </a:ext>
            </a:extLst>
          </p:cNvPr>
          <p:cNvSpPr>
            <a:spLocks noGrp="1"/>
          </p:cNvSpPr>
          <p:nvPr>
            <p:ph type="title" orient="vert"/>
          </p:nvPr>
        </p:nvSpPr>
        <p:spPr>
          <a:xfrm>
            <a:off x="7391400" y="609600"/>
            <a:ext cx="1524000" cy="5486400"/>
          </a:xfrm>
        </p:spPr>
        <p:txBody>
          <a:bodyPr vert="eaVert"/>
          <a:lstStyle/>
          <a:p>
            <a:r>
              <a:rPr lang="en-US"/>
              <a:t>Click to edit Master title style</a:t>
            </a:r>
            <a:endParaRPr lang="fi-FI"/>
          </a:p>
        </p:txBody>
      </p:sp>
      <p:sp>
        <p:nvSpPr>
          <p:cNvPr id="3" name="Vertical Text Placeholder 2">
            <a:extLst>
              <a:ext uri="{FF2B5EF4-FFF2-40B4-BE49-F238E27FC236}">
                <a16:creationId xmlns:a16="http://schemas.microsoft.com/office/drawing/2014/main" id="{A65A2345-B768-4F74-BC16-8BBEBC117213}"/>
              </a:ext>
            </a:extLst>
          </p:cNvPr>
          <p:cNvSpPr>
            <a:spLocks noGrp="1"/>
          </p:cNvSpPr>
          <p:nvPr>
            <p:ph type="body" orient="vert" idx="1"/>
          </p:nvPr>
        </p:nvSpPr>
        <p:spPr>
          <a:xfrm>
            <a:off x="2819400" y="609600"/>
            <a:ext cx="4419600" cy="54864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Date Placeholder 3">
            <a:extLst>
              <a:ext uri="{FF2B5EF4-FFF2-40B4-BE49-F238E27FC236}">
                <a16:creationId xmlns:a16="http://schemas.microsoft.com/office/drawing/2014/main" id="{3022C5C9-2A1F-4C5C-8D24-1BDE193BDFD6}"/>
              </a:ext>
            </a:extLst>
          </p:cNvPr>
          <p:cNvSpPr>
            <a:spLocks noGrp="1"/>
          </p:cNvSpPr>
          <p:nvPr>
            <p:ph type="dt" sz="half" idx="10"/>
          </p:nvPr>
        </p:nvSpPr>
        <p:spPr/>
        <p:txBody>
          <a:bodyPr/>
          <a:lstStyle>
            <a:lvl1pPr>
              <a:defRPr/>
            </a:lvl1pPr>
          </a:lstStyle>
          <a:p>
            <a:endParaRPr lang="en-US" altLang="fi-FI"/>
          </a:p>
        </p:txBody>
      </p:sp>
      <p:sp>
        <p:nvSpPr>
          <p:cNvPr id="5" name="Footer Placeholder 4">
            <a:extLst>
              <a:ext uri="{FF2B5EF4-FFF2-40B4-BE49-F238E27FC236}">
                <a16:creationId xmlns:a16="http://schemas.microsoft.com/office/drawing/2014/main" id="{1C8442FF-BBE2-4F4A-B535-E060D06AF7C0}"/>
              </a:ext>
            </a:extLst>
          </p:cNvPr>
          <p:cNvSpPr>
            <a:spLocks noGrp="1"/>
          </p:cNvSpPr>
          <p:nvPr>
            <p:ph type="ftr" sz="quarter" idx="11"/>
          </p:nvPr>
        </p:nvSpPr>
        <p:spPr/>
        <p:txBody>
          <a:bodyPr/>
          <a:lstStyle>
            <a:lvl1pPr>
              <a:defRPr/>
            </a:lvl1pPr>
          </a:lstStyle>
          <a:p>
            <a:endParaRPr lang="en-US" altLang="fi-FI"/>
          </a:p>
        </p:txBody>
      </p:sp>
      <p:sp>
        <p:nvSpPr>
          <p:cNvPr id="6" name="Slide Number Placeholder 5">
            <a:extLst>
              <a:ext uri="{FF2B5EF4-FFF2-40B4-BE49-F238E27FC236}">
                <a16:creationId xmlns:a16="http://schemas.microsoft.com/office/drawing/2014/main" id="{E4EF0853-FFB6-4B8E-BDEA-C53F59F49C16}"/>
              </a:ext>
            </a:extLst>
          </p:cNvPr>
          <p:cNvSpPr>
            <a:spLocks noGrp="1"/>
          </p:cNvSpPr>
          <p:nvPr>
            <p:ph type="sldNum" sz="quarter" idx="12"/>
          </p:nvPr>
        </p:nvSpPr>
        <p:spPr/>
        <p:txBody>
          <a:bodyPr/>
          <a:lstStyle>
            <a:lvl1pPr>
              <a:defRPr/>
            </a:lvl1pPr>
          </a:lstStyle>
          <a:p>
            <a:fld id="{58ED8385-A091-4DE5-A7D8-29677BE14E0E}" type="slidenum">
              <a:rPr lang="en-US" altLang="fi-FI"/>
              <a:pPr/>
              <a:t>‹#›</a:t>
            </a:fld>
            <a:endParaRPr lang="en-US" altLang="fi-FI"/>
          </a:p>
        </p:txBody>
      </p:sp>
    </p:spTree>
    <p:extLst>
      <p:ext uri="{BB962C8B-B14F-4D97-AF65-F5344CB8AC3E}">
        <p14:creationId xmlns:p14="http://schemas.microsoft.com/office/powerpoint/2010/main" val="3912072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B547E-0496-4A9D-B340-40DE6CCA8546}"/>
              </a:ext>
            </a:extLst>
          </p:cNvPr>
          <p:cNvSpPr>
            <a:spLocks noGrp="1"/>
          </p:cNvSpPr>
          <p:nvPr>
            <p:ph type="title"/>
          </p:nvPr>
        </p:nvSpPr>
        <p:spPr/>
        <p:txBody>
          <a:bodyPr/>
          <a:lstStyle/>
          <a:p>
            <a:r>
              <a:rPr lang="en-US"/>
              <a:t>Click to edit Master title style</a:t>
            </a:r>
            <a:endParaRPr lang="fi-FI"/>
          </a:p>
        </p:txBody>
      </p:sp>
      <p:sp>
        <p:nvSpPr>
          <p:cNvPr id="3" name="Content Placeholder 2">
            <a:extLst>
              <a:ext uri="{FF2B5EF4-FFF2-40B4-BE49-F238E27FC236}">
                <a16:creationId xmlns:a16="http://schemas.microsoft.com/office/drawing/2014/main" id="{DEC57DFB-D2C2-4506-953D-B829DAD8CF4F}"/>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Date Placeholder 3">
            <a:extLst>
              <a:ext uri="{FF2B5EF4-FFF2-40B4-BE49-F238E27FC236}">
                <a16:creationId xmlns:a16="http://schemas.microsoft.com/office/drawing/2014/main" id="{69641A6B-2D91-45D3-BCC2-2C865B55F4F1}"/>
              </a:ext>
            </a:extLst>
          </p:cNvPr>
          <p:cNvSpPr>
            <a:spLocks noGrp="1"/>
          </p:cNvSpPr>
          <p:nvPr>
            <p:ph type="dt" sz="half" idx="10"/>
          </p:nvPr>
        </p:nvSpPr>
        <p:spPr/>
        <p:txBody>
          <a:bodyPr/>
          <a:lstStyle>
            <a:lvl1pPr>
              <a:defRPr/>
            </a:lvl1pPr>
          </a:lstStyle>
          <a:p>
            <a:endParaRPr lang="en-US" altLang="fi-FI"/>
          </a:p>
        </p:txBody>
      </p:sp>
      <p:sp>
        <p:nvSpPr>
          <p:cNvPr id="5" name="Footer Placeholder 4">
            <a:extLst>
              <a:ext uri="{FF2B5EF4-FFF2-40B4-BE49-F238E27FC236}">
                <a16:creationId xmlns:a16="http://schemas.microsoft.com/office/drawing/2014/main" id="{B71151F6-9AFE-447E-AD7C-482DF26BD8A8}"/>
              </a:ext>
            </a:extLst>
          </p:cNvPr>
          <p:cNvSpPr>
            <a:spLocks noGrp="1"/>
          </p:cNvSpPr>
          <p:nvPr>
            <p:ph type="ftr" sz="quarter" idx="11"/>
          </p:nvPr>
        </p:nvSpPr>
        <p:spPr/>
        <p:txBody>
          <a:bodyPr/>
          <a:lstStyle>
            <a:lvl1pPr>
              <a:defRPr/>
            </a:lvl1pPr>
          </a:lstStyle>
          <a:p>
            <a:endParaRPr lang="en-US" altLang="fi-FI"/>
          </a:p>
        </p:txBody>
      </p:sp>
      <p:sp>
        <p:nvSpPr>
          <p:cNvPr id="6" name="Slide Number Placeholder 5">
            <a:extLst>
              <a:ext uri="{FF2B5EF4-FFF2-40B4-BE49-F238E27FC236}">
                <a16:creationId xmlns:a16="http://schemas.microsoft.com/office/drawing/2014/main" id="{E0C4DDCB-57C1-4850-BCE6-8BE0C22AB5AF}"/>
              </a:ext>
            </a:extLst>
          </p:cNvPr>
          <p:cNvSpPr>
            <a:spLocks noGrp="1"/>
          </p:cNvSpPr>
          <p:nvPr>
            <p:ph type="sldNum" sz="quarter" idx="12"/>
          </p:nvPr>
        </p:nvSpPr>
        <p:spPr/>
        <p:txBody>
          <a:bodyPr/>
          <a:lstStyle>
            <a:lvl1pPr>
              <a:defRPr/>
            </a:lvl1pPr>
          </a:lstStyle>
          <a:p>
            <a:fld id="{6F874003-C0A7-4941-815A-5F2B8BA4A6A9}" type="slidenum">
              <a:rPr lang="en-US" altLang="fi-FI"/>
              <a:pPr/>
              <a:t>‹#›</a:t>
            </a:fld>
            <a:endParaRPr lang="en-US" altLang="fi-FI"/>
          </a:p>
        </p:txBody>
      </p:sp>
    </p:spTree>
    <p:extLst>
      <p:ext uri="{BB962C8B-B14F-4D97-AF65-F5344CB8AC3E}">
        <p14:creationId xmlns:p14="http://schemas.microsoft.com/office/powerpoint/2010/main" val="898770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3E64ED-B8A9-444D-B6C1-432BDCEC9AB8}"/>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fi-FI"/>
          </a:p>
        </p:txBody>
      </p:sp>
      <p:sp>
        <p:nvSpPr>
          <p:cNvPr id="3" name="Text Placeholder 2">
            <a:extLst>
              <a:ext uri="{FF2B5EF4-FFF2-40B4-BE49-F238E27FC236}">
                <a16:creationId xmlns:a16="http://schemas.microsoft.com/office/drawing/2014/main" id="{EE5D2C5F-72D7-41A9-9119-9DCE25DC2FF9}"/>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Date Placeholder 3">
            <a:extLst>
              <a:ext uri="{FF2B5EF4-FFF2-40B4-BE49-F238E27FC236}">
                <a16:creationId xmlns:a16="http://schemas.microsoft.com/office/drawing/2014/main" id="{A3431D16-2237-41A0-83D8-1C7F8C1A87DB}"/>
              </a:ext>
            </a:extLst>
          </p:cNvPr>
          <p:cNvSpPr>
            <a:spLocks noGrp="1"/>
          </p:cNvSpPr>
          <p:nvPr>
            <p:ph type="dt" sz="half" idx="10"/>
          </p:nvPr>
        </p:nvSpPr>
        <p:spPr/>
        <p:txBody>
          <a:bodyPr/>
          <a:lstStyle>
            <a:lvl1pPr>
              <a:defRPr/>
            </a:lvl1pPr>
          </a:lstStyle>
          <a:p>
            <a:endParaRPr lang="en-US" altLang="fi-FI"/>
          </a:p>
        </p:txBody>
      </p:sp>
      <p:sp>
        <p:nvSpPr>
          <p:cNvPr id="5" name="Footer Placeholder 4">
            <a:extLst>
              <a:ext uri="{FF2B5EF4-FFF2-40B4-BE49-F238E27FC236}">
                <a16:creationId xmlns:a16="http://schemas.microsoft.com/office/drawing/2014/main" id="{76EF3A22-BDA3-4EE2-A40E-0489654781D0}"/>
              </a:ext>
            </a:extLst>
          </p:cNvPr>
          <p:cNvSpPr>
            <a:spLocks noGrp="1"/>
          </p:cNvSpPr>
          <p:nvPr>
            <p:ph type="ftr" sz="quarter" idx="11"/>
          </p:nvPr>
        </p:nvSpPr>
        <p:spPr/>
        <p:txBody>
          <a:bodyPr/>
          <a:lstStyle>
            <a:lvl1pPr>
              <a:defRPr/>
            </a:lvl1pPr>
          </a:lstStyle>
          <a:p>
            <a:endParaRPr lang="en-US" altLang="fi-FI"/>
          </a:p>
        </p:txBody>
      </p:sp>
      <p:sp>
        <p:nvSpPr>
          <p:cNvPr id="6" name="Slide Number Placeholder 5">
            <a:extLst>
              <a:ext uri="{FF2B5EF4-FFF2-40B4-BE49-F238E27FC236}">
                <a16:creationId xmlns:a16="http://schemas.microsoft.com/office/drawing/2014/main" id="{53D1DD08-D478-47D5-9831-EB0C7FCC6765}"/>
              </a:ext>
            </a:extLst>
          </p:cNvPr>
          <p:cNvSpPr>
            <a:spLocks noGrp="1"/>
          </p:cNvSpPr>
          <p:nvPr>
            <p:ph type="sldNum" sz="quarter" idx="12"/>
          </p:nvPr>
        </p:nvSpPr>
        <p:spPr/>
        <p:txBody>
          <a:bodyPr/>
          <a:lstStyle>
            <a:lvl1pPr>
              <a:defRPr/>
            </a:lvl1pPr>
          </a:lstStyle>
          <a:p>
            <a:fld id="{6E725CA0-5801-4565-B154-FCBB5B78A4AF}" type="slidenum">
              <a:rPr lang="en-US" altLang="fi-FI"/>
              <a:pPr/>
              <a:t>‹#›</a:t>
            </a:fld>
            <a:endParaRPr lang="en-US" altLang="fi-FI"/>
          </a:p>
        </p:txBody>
      </p:sp>
    </p:spTree>
    <p:extLst>
      <p:ext uri="{BB962C8B-B14F-4D97-AF65-F5344CB8AC3E}">
        <p14:creationId xmlns:p14="http://schemas.microsoft.com/office/powerpoint/2010/main" val="24340705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445F1F-95C7-45F0-AD5B-052737253FB1}"/>
              </a:ext>
            </a:extLst>
          </p:cNvPr>
          <p:cNvSpPr>
            <a:spLocks noGrp="1"/>
          </p:cNvSpPr>
          <p:nvPr>
            <p:ph type="title"/>
          </p:nvPr>
        </p:nvSpPr>
        <p:spPr/>
        <p:txBody>
          <a:bodyPr/>
          <a:lstStyle/>
          <a:p>
            <a:r>
              <a:rPr lang="en-US"/>
              <a:t>Click to edit Master title style</a:t>
            </a:r>
            <a:endParaRPr lang="fi-FI"/>
          </a:p>
        </p:txBody>
      </p:sp>
      <p:sp>
        <p:nvSpPr>
          <p:cNvPr id="3" name="Content Placeholder 2">
            <a:extLst>
              <a:ext uri="{FF2B5EF4-FFF2-40B4-BE49-F238E27FC236}">
                <a16:creationId xmlns:a16="http://schemas.microsoft.com/office/drawing/2014/main" id="{AF892A73-ADC6-4F85-9439-42AEBFC8FDA9}"/>
              </a:ext>
            </a:extLst>
          </p:cNvPr>
          <p:cNvSpPr>
            <a:spLocks noGrp="1"/>
          </p:cNvSpPr>
          <p:nvPr>
            <p:ph sz="half" idx="1"/>
          </p:nvPr>
        </p:nvSpPr>
        <p:spPr>
          <a:xfrm>
            <a:off x="2819400" y="1981200"/>
            <a:ext cx="29718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Content Placeholder 3">
            <a:extLst>
              <a:ext uri="{FF2B5EF4-FFF2-40B4-BE49-F238E27FC236}">
                <a16:creationId xmlns:a16="http://schemas.microsoft.com/office/drawing/2014/main" id="{BF94E249-CA96-4420-8F68-FB9C762C6C4C}"/>
              </a:ext>
            </a:extLst>
          </p:cNvPr>
          <p:cNvSpPr>
            <a:spLocks noGrp="1"/>
          </p:cNvSpPr>
          <p:nvPr>
            <p:ph sz="half" idx="2"/>
          </p:nvPr>
        </p:nvSpPr>
        <p:spPr>
          <a:xfrm>
            <a:off x="5943600" y="1981200"/>
            <a:ext cx="29718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5" name="Date Placeholder 4">
            <a:extLst>
              <a:ext uri="{FF2B5EF4-FFF2-40B4-BE49-F238E27FC236}">
                <a16:creationId xmlns:a16="http://schemas.microsoft.com/office/drawing/2014/main" id="{4E2274A8-D84F-4F3A-84E1-6D163D8D73AC}"/>
              </a:ext>
            </a:extLst>
          </p:cNvPr>
          <p:cNvSpPr>
            <a:spLocks noGrp="1"/>
          </p:cNvSpPr>
          <p:nvPr>
            <p:ph type="dt" sz="half" idx="10"/>
          </p:nvPr>
        </p:nvSpPr>
        <p:spPr/>
        <p:txBody>
          <a:bodyPr/>
          <a:lstStyle>
            <a:lvl1pPr>
              <a:defRPr/>
            </a:lvl1pPr>
          </a:lstStyle>
          <a:p>
            <a:endParaRPr lang="en-US" altLang="fi-FI"/>
          </a:p>
        </p:txBody>
      </p:sp>
      <p:sp>
        <p:nvSpPr>
          <p:cNvPr id="6" name="Footer Placeholder 5">
            <a:extLst>
              <a:ext uri="{FF2B5EF4-FFF2-40B4-BE49-F238E27FC236}">
                <a16:creationId xmlns:a16="http://schemas.microsoft.com/office/drawing/2014/main" id="{E8488562-8E1E-4C14-AFB2-F994F3DA62BA}"/>
              </a:ext>
            </a:extLst>
          </p:cNvPr>
          <p:cNvSpPr>
            <a:spLocks noGrp="1"/>
          </p:cNvSpPr>
          <p:nvPr>
            <p:ph type="ftr" sz="quarter" idx="11"/>
          </p:nvPr>
        </p:nvSpPr>
        <p:spPr/>
        <p:txBody>
          <a:bodyPr/>
          <a:lstStyle>
            <a:lvl1pPr>
              <a:defRPr/>
            </a:lvl1pPr>
          </a:lstStyle>
          <a:p>
            <a:endParaRPr lang="en-US" altLang="fi-FI"/>
          </a:p>
        </p:txBody>
      </p:sp>
      <p:sp>
        <p:nvSpPr>
          <p:cNvPr id="7" name="Slide Number Placeholder 6">
            <a:extLst>
              <a:ext uri="{FF2B5EF4-FFF2-40B4-BE49-F238E27FC236}">
                <a16:creationId xmlns:a16="http://schemas.microsoft.com/office/drawing/2014/main" id="{D090A9D6-16C2-4695-A493-7674EF6101A8}"/>
              </a:ext>
            </a:extLst>
          </p:cNvPr>
          <p:cNvSpPr>
            <a:spLocks noGrp="1"/>
          </p:cNvSpPr>
          <p:nvPr>
            <p:ph type="sldNum" sz="quarter" idx="12"/>
          </p:nvPr>
        </p:nvSpPr>
        <p:spPr/>
        <p:txBody>
          <a:bodyPr/>
          <a:lstStyle>
            <a:lvl1pPr>
              <a:defRPr/>
            </a:lvl1pPr>
          </a:lstStyle>
          <a:p>
            <a:fld id="{43365612-D111-4F27-89E8-5A5630D50B14}" type="slidenum">
              <a:rPr lang="en-US" altLang="fi-FI"/>
              <a:pPr/>
              <a:t>‹#›</a:t>
            </a:fld>
            <a:endParaRPr lang="en-US" altLang="fi-FI"/>
          </a:p>
        </p:txBody>
      </p:sp>
    </p:spTree>
    <p:extLst>
      <p:ext uri="{BB962C8B-B14F-4D97-AF65-F5344CB8AC3E}">
        <p14:creationId xmlns:p14="http://schemas.microsoft.com/office/powerpoint/2010/main" val="24927391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61AA46-2813-4191-B7CC-BF5CA98EB975}"/>
              </a:ext>
            </a:extLst>
          </p:cNvPr>
          <p:cNvSpPr>
            <a:spLocks noGrp="1"/>
          </p:cNvSpPr>
          <p:nvPr>
            <p:ph type="title"/>
          </p:nvPr>
        </p:nvSpPr>
        <p:spPr>
          <a:xfrm>
            <a:off x="630238" y="365125"/>
            <a:ext cx="7886700" cy="1325563"/>
          </a:xfrm>
        </p:spPr>
        <p:txBody>
          <a:bodyPr/>
          <a:lstStyle/>
          <a:p>
            <a:r>
              <a:rPr lang="en-US"/>
              <a:t>Click to edit Master title style</a:t>
            </a:r>
            <a:endParaRPr lang="fi-FI"/>
          </a:p>
        </p:txBody>
      </p:sp>
      <p:sp>
        <p:nvSpPr>
          <p:cNvPr id="3" name="Text Placeholder 2">
            <a:extLst>
              <a:ext uri="{FF2B5EF4-FFF2-40B4-BE49-F238E27FC236}">
                <a16:creationId xmlns:a16="http://schemas.microsoft.com/office/drawing/2014/main" id="{4C7AFD26-D575-4A24-853B-1D63B2AD54F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14E1E1C-2E1F-45E0-8E24-4DA591199013}"/>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5" name="Text Placeholder 4">
            <a:extLst>
              <a:ext uri="{FF2B5EF4-FFF2-40B4-BE49-F238E27FC236}">
                <a16:creationId xmlns:a16="http://schemas.microsoft.com/office/drawing/2014/main" id="{84147F4B-99FC-410F-BB08-7C0FD13C7524}"/>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D4B045C-6096-4638-8E9A-158DD59A451F}"/>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7" name="Date Placeholder 6">
            <a:extLst>
              <a:ext uri="{FF2B5EF4-FFF2-40B4-BE49-F238E27FC236}">
                <a16:creationId xmlns:a16="http://schemas.microsoft.com/office/drawing/2014/main" id="{D01DB070-EBB0-445A-A525-1D291B2F2867}"/>
              </a:ext>
            </a:extLst>
          </p:cNvPr>
          <p:cNvSpPr>
            <a:spLocks noGrp="1"/>
          </p:cNvSpPr>
          <p:nvPr>
            <p:ph type="dt" sz="half" idx="10"/>
          </p:nvPr>
        </p:nvSpPr>
        <p:spPr/>
        <p:txBody>
          <a:bodyPr/>
          <a:lstStyle>
            <a:lvl1pPr>
              <a:defRPr/>
            </a:lvl1pPr>
          </a:lstStyle>
          <a:p>
            <a:endParaRPr lang="en-US" altLang="fi-FI"/>
          </a:p>
        </p:txBody>
      </p:sp>
      <p:sp>
        <p:nvSpPr>
          <p:cNvPr id="8" name="Footer Placeholder 7">
            <a:extLst>
              <a:ext uri="{FF2B5EF4-FFF2-40B4-BE49-F238E27FC236}">
                <a16:creationId xmlns:a16="http://schemas.microsoft.com/office/drawing/2014/main" id="{004210CE-0FBE-4E01-85AE-0DFE00C96824}"/>
              </a:ext>
            </a:extLst>
          </p:cNvPr>
          <p:cNvSpPr>
            <a:spLocks noGrp="1"/>
          </p:cNvSpPr>
          <p:nvPr>
            <p:ph type="ftr" sz="quarter" idx="11"/>
          </p:nvPr>
        </p:nvSpPr>
        <p:spPr/>
        <p:txBody>
          <a:bodyPr/>
          <a:lstStyle>
            <a:lvl1pPr>
              <a:defRPr/>
            </a:lvl1pPr>
          </a:lstStyle>
          <a:p>
            <a:endParaRPr lang="en-US" altLang="fi-FI"/>
          </a:p>
        </p:txBody>
      </p:sp>
      <p:sp>
        <p:nvSpPr>
          <p:cNvPr id="9" name="Slide Number Placeholder 8">
            <a:extLst>
              <a:ext uri="{FF2B5EF4-FFF2-40B4-BE49-F238E27FC236}">
                <a16:creationId xmlns:a16="http://schemas.microsoft.com/office/drawing/2014/main" id="{14ADC074-E04F-4DC7-A965-CCCEAA75E177}"/>
              </a:ext>
            </a:extLst>
          </p:cNvPr>
          <p:cNvSpPr>
            <a:spLocks noGrp="1"/>
          </p:cNvSpPr>
          <p:nvPr>
            <p:ph type="sldNum" sz="quarter" idx="12"/>
          </p:nvPr>
        </p:nvSpPr>
        <p:spPr/>
        <p:txBody>
          <a:bodyPr/>
          <a:lstStyle>
            <a:lvl1pPr>
              <a:defRPr/>
            </a:lvl1pPr>
          </a:lstStyle>
          <a:p>
            <a:fld id="{A1EE9BCE-0BAC-4E3D-963C-1BC052A5AA47}" type="slidenum">
              <a:rPr lang="en-US" altLang="fi-FI"/>
              <a:pPr/>
              <a:t>‹#›</a:t>
            </a:fld>
            <a:endParaRPr lang="en-US" altLang="fi-FI"/>
          </a:p>
        </p:txBody>
      </p:sp>
    </p:spTree>
    <p:extLst>
      <p:ext uri="{BB962C8B-B14F-4D97-AF65-F5344CB8AC3E}">
        <p14:creationId xmlns:p14="http://schemas.microsoft.com/office/powerpoint/2010/main" val="35115286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2FC8E4-6AB3-4EB2-8DAE-4D495FE7EBBF}"/>
              </a:ext>
            </a:extLst>
          </p:cNvPr>
          <p:cNvSpPr>
            <a:spLocks noGrp="1"/>
          </p:cNvSpPr>
          <p:nvPr>
            <p:ph type="title"/>
          </p:nvPr>
        </p:nvSpPr>
        <p:spPr/>
        <p:txBody>
          <a:bodyPr/>
          <a:lstStyle/>
          <a:p>
            <a:r>
              <a:rPr lang="en-US"/>
              <a:t>Click to edit Master title style</a:t>
            </a:r>
            <a:endParaRPr lang="fi-FI"/>
          </a:p>
        </p:txBody>
      </p:sp>
      <p:sp>
        <p:nvSpPr>
          <p:cNvPr id="3" name="Date Placeholder 2">
            <a:extLst>
              <a:ext uri="{FF2B5EF4-FFF2-40B4-BE49-F238E27FC236}">
                <a16:creationId xmlns:a16="http://schemas.microsoft.com/office/drawing/2014/main" id="{D6687345-C904-4147-8E39-CD8BAA151903}"/>
              </a:ext>
            </a:extLst>
          </p:cNvPr>
          <p:cNvSpPr>
            <a:spLocks noGrp="1"/>
          </p:cNvSpPr>
          <p:nvPr>
            <p:ph type="dt" sz="half" idx="10"/>
          </p:nvPr>
        </p:nvSpPr>
        <p:spPr/>
        <p:txBody>
          <a:bodyPr/>
          <a:lstStyle>
            <a:lvl1pPr>
              <a:defRPr/>
            </a:lvl1pPr>
          </a:lstStyle>
          <a:p>
            <a:endParaRPr lang="en-US" altLang="fi-FI"/>
          </a:p>
        </p:txBody>
      </p:sp>
      <p:sp>
        <p:nvSpPr>
          <p:cNvPr id="4" name="Footer Placeholder 3">
            <a:extLst>
              <a:ext uri="{FF2B5EF4-FFF2-40B4-BE49-F238E27FC236}">
                <a16:creationId xmlns:a16="http://schemas.microsoft.com/office/drawing/2014/main" id="{CE68FF7C-699F-4394-8F41-3B3AFECFFE47}"/>
              </a:ext>
            </a:extLst>
          </p:cNvPr>
          <p:cNvSpPr>
            <a:spLocks noGrp="1"/>
          </p:cNvSpPr>
          <p:nvPr>
            <p:ph type="ftr" sz="quarter" idx="11"/>
          </p:nvPr>
        </p:nvSpPr>
        <p:spPr/>
        <p:txBody>
          <a:bodyPr/>
          <a:lstStyle>
            <a:lvl1pPr>
              <a:defRPr/>
            </a:lvl1pPr>
          </a:lstStyle>
          <a:p>
            <a:endParaRPr lang="en-US" altLang="fi-FI"/>
          </a:p>
        </p:txBody>
      </p:sp>
      <p:sp>
        <p:nvSpPr>
          <p:cNvPr id="5" name="Slide Number Placeholder 4">
            <a:extLst>
              <a:ext uri="{FF2B5EF4-FFF2-40B4-BE49-F238E27FC236}">
                <a16:creationId xmlns:a16="http://schemas.microsoft.com/office/drawing/2014/main" id="{112DF11A-7D7D-42E2-9E54-7B3F100421D0}"/>
              </a:ext>
            </a:extLst>
          </p:cNvPr>
          <p:cNvSpPr>
            <a:spLocks noGrp="1"/>
          </p:cNvSpPr>
          <p:nvPr>
            <p:ph type="sldNum" sz="quarter" idx="12"/>
          </p:nvPr>
        </p:nvSpPr>
        <p:spPr/>
        <p:txBody>
          <a:bodyPr/>
          <a:lstStyle>
            <a:lvl1pPr>
              <a:defRPr/>
            </a:lvl1pPr>
          </a:lstStyle>
          <a:p>
            <a:fld id="{6FF90ED2-748D-4221-A77D-4A102A08353A}" type="slidenum">
              <a:rPr lang="en-US" altLang="fi-FI"/>
              <a:pPr/>
              <a:t>‹#›</a:t>
            </a:fld>
            <a:endParaRPr lang="en-US" altLang="fi-FI"/>
          </a:p>
        </p:txBody>
      </p:sp>
    </p:spTree>
    <p:extLst>
      <p:ext uri="{BB962C8B-B14F-4D97-AF65-F5344CB8AC3E}">
        <p14:creationId xmlns:p14="http://schemas.microsoft.com/office/powerpoint/2010/main" val="20871309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48552EF-346A-4D15-94AB-799FB7143C90}"/>
              </a:ext>
            </a:extLst>
          </p:cNvPr>
          <p:cNvSpPr>
            <a:spLocks noGrp="1"/>
          </p:cNvSpPr>
          <p:nvPr>
            <p:ph type="dt" sz="half" idx="10"/>
          </p:nvPr>
        </p:nvSpPr>
        <p:spPr/>
        <p:txBody>
          <a:bodyPr/>
          <a:lstStyle>
            <a:lvl1pPr>
              <a:defRPr/>
            </a:lvl1pPr>
          </a:lstStyle>
          <a:p>
            <a:endParaRPr lang="en-US" altLang="fi-FI"/>
          </a:p>
        </p:txBody>
      </p:sp>
      <p:sp>
        <p:nvSpPr>
          <p:cNvPr id="3" name="Footer Placeholder 2">
            <a:extLst>
              <a:ext uri="{FF2B5EF4-FFF2-40B4-BE49-F238E27FC236}">
                <a16:creationId xmlns:a16="http://schemas.microsoft.com/office/drawing/2014/main" id="{6440DBB1-6C55-4EDF-8FC6-A36F03DA0627}"/>
              </a:ext>
            </a:extLst>
          </p:cNvPr>
          <p:cNvSpPr>
            <a:spLocks noGrp="1"/>
          </p:cNvSpPr>
          <p:nvPr>
            <p:ph type="ftr" sz="quarter" idx="11"/>
          </p:nvPr>
        </p:nvSpPr>
        <p:spPr/>
        <p:txBody>
          <a:bodyPr/>
          <a:lstStyle>
            <a:lvl1pPr>
              <a:defRPr/>
            </a:lvl1pPr>
          </a:lstStyle>
          <a:p>
            <a:endParaRPr lang="en-US" altLang="fi-FI"/>
          </a:p>
        </p:txBody>
      </p:sp>
      <p:sp>
        <p:nvSpPr>
          <p:cNvPr id="4" name="Slide Number Placeholder 3">
            <a:extLst>
              <a:ext uri="{FF2B5EF4-FFF2-40B4-BE49-F238E27FC236}">
                <a16:creationId xmlns:a16="http://schemas.microsoft.com/office/drawing/2014/main" id="{9D7863EF-444C-4F58-99FE-E3EBC0F76543}"/>
              </a:ext>
            </a:extLst>
          </p:cNvPr>
          <p:cNvSpPr>
            <a:spLocks noGrp="1"/>
          </p:cNvSpPr>
          <p:nvPr>
            <p:ph type="sldNum" sz="quarter" idx="12"/>
          </p:nvPr>
        </p:nvSpPr>
        <p:spPr/>
        <p:txBody>
          <a:bodyPr/>
          <a:lstStyle>
            <a:lvl1pPr>
              <a:defRPr/>
            </a:lvl1pPr>
          </a:lstStyle>
          <a:p>
            <a:fld id="{F5AAF1A0-A3A3-4BFB-B881-DCDD8A35245F}" type="slidenum">
              <a:rPr lang="en-US" altLang="fi-FI"/>
              <a:pPr/>
              <a:t>‹#›</a:t>
            </a:fld>
            <a:endParaRPr lang="en-US" altLang="fi-FI"/>
          </a:p>
        </p:txBody>
      </p:sp>
    </p:spTree>
    <p:extLst>
      <p:ext uri="{BB962C8B-B14F-4D97-AF65-F5344CB8AC3E}">
        <p14:creationId xmlns:p14="http://schemas.microsoft.com/office/powerpoint/2010/main" val="26399064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344E7E-527A-4DAA-A4A8-66B3C2B71902}"/>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fi-FI"/>
          </a:p>
        </p:txBody>
      </p:sp>
      <p:sp>
        <p:nvSpPr>
          <p:cNvPr id="3" name="Content Placeholder 2">
            <a:extLst>
              <a:ext uri="{FF2B5EF4-FFF2-40B4-BE49-F238E27FC236}">
                <a16:creationId xmlns:a16="http://schemas.microsoft.com/office/drawing/2014/main" id="{8C0A6940-9CF1-41D5-BF49-8608D5E40201}"/>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Text Placeholder 3">
            <a:extLst>
              <a:ext uri="{FF2B5EF4-FFF2-40B4-BE49-F238E27FC236}">
                <a16:creationId xmlns:a16="http://schemas.microsoft.com/office/drawing/2014/main" id="{D8538488-0BCF-461D-A8B1-A7FDEB42012F}"/>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E8ECD94-C35F-4150-93DF-95D7784B9654}"/>
              </a:ext>
            </a:extLst>
          </p:cNvPr>
          <p:cNvSpPr>
            <a:spLocks noGrp="1"/>
          </p:cNvSpPr>
          <p:nvPr>
            <p:ph type="dt" sz="half" idx="10"/>
          </p:nvPr>
        </p:nvSpPr>
        <p:spPr/>
        <p:txBody>
          <a:bodyPr/>
          <a:lstStyle>
            <a:lvl1pPr>
              <a:defRPr/>
            </a:lvl1pPr>
          </a:lstStyle>
          <a:p>
            <a:endParaRPr lang="en-US" altLang="fi-FI"/>
          </a:p>
        </p:txBody>
      </p:sp>
      <p:sp>
        <p:nvSpPr>
          <p:cNvPr id="6" name="Footer Placeholder 5">
            <a:extLst>
              <a:ext uri="{FF2B5EF4-FFF2-40B4-BE49-F238E27FC236}">
                <a16:creationId xmlns:a16="http://schemas.microsoft.com/office/drawing/2014/main" id="{B34F44B2-EF39-41F8-83B5-733353418584}"/>
              </a:ext>
            </a:extLst>
          </p:cNvPr>
          <p:cNvSpPr>
            <a:spLocks noGrp="1"/>
          </p:cNvSpPr>
          <p:nvPr>
            <p:ph type="ftr" sz="quarter" idx="11"/>
          </p:nvPr>
        </p:nvSpPr>
        <p:spPr/>
        <p:txBody>
          <a:bodyPr/>
          <a:lstStyle>
            <a:lvl1pPr>
              <a:defRPr/>
            </a:lvl1pPr>
          </a:lstStyle>
          <a:p>
            <a:endParaRPr lang="en-US" altLang="fi-FI"/>
          </a:p>
        </p:txBody>
      </p:sp>
      <p:sp>
        <p:nvSpPr>
          <p:cNvPr id="7" name="Slide Number Placeholder 6">
            <a:extLst>
              <a:ext uri="{FF2B5EF4-FFF2-40B4-BE49-F238E27FC236}">
                <a16:creationId xmlns:a16="http://schemas.microsoft.com/office/drawing/2014/main" id="{1705A0E5-8954-4F82-9F4B-BAC9B5EF4BB5}"/>
              </a:ext>
            </a:extLst>
          </p:cNvPr>
          <p:cNvSpPr>
            <a:spLocks noGrp="1"/>
          </p:cNvSpPr>
          <p:nvPr>
            <p:ph type="sldNum" sz="quarter" idx="12"/>
          </p:nvPr>
        </p:nvSpPr>
        <p:spPr/>
        <p:txBody>
          <a:bodyPr/>
          <a:lstStyle>
            <a:lvl1pPr>
              <a:defRPr/>
            </a:lvl1pPr>
          </a:lstStyle>
          <a:p>
            <a:fld id="{0ECDB2F6-6408-419B-8FB7-1EE56A58D7EF}" type="slidenum">
              <a:rPr lang="en-US" altLang="fi-FI"/>
              <a:pPr/>
              <a:t>‹#›</a:t>
            </a:fld>
            <a:endParaRPr lang="en-US" altLang="fi-FI"/>
          </a:p>
        </p:txBody>
      </p:sp>
    </p:spTree>
    <p:extLst>
      <p:ext uri="{BB962C8B-B14F-4D97-AF65-F5344CB8AC3E}">
        <p14:creationId xmlns:p14="http://schemas.microsoft.com/office/powerpoint/2010/main" val="37740656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0D5909-D04E-40A4-92BA-234AD411CFAB}"/>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fi-FI"/>
          </a:p>
        </p:txBody>
      </p:sp>
      <p:sp>
        <p:nvSpPr>
          <p:cNvPr id="3" name="Picture Placeholder 2">
            <a:extLst>
              <a:ext uri="{FF2B5EF4-FFF2-40B4-BE49-F238E27FC236}">
                <a16:creationId xmlns:a16="http://schemas.microsoft.com/office/drawing/2014/main" id="{C4A71C2B-A1EF-468C-81CF-5F603AA485FC}"/>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xt Placeholder 3">
            <a:extLst>
              <a:ext uri="{FF2B5EF4-FFF2-40B4-BE49-F238E27FC236}">
                <a16:creationId xmlns:a16="http://schemas.microsoft.com/office/drawing/2014/main" id="{CA3A7544-F94E-4151-A13A-7F2B0E75274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FF63C4C-4E26-4363-8489-C1EF6EF91BBA}"/>
              </a:ext>
            </a:extLst>
          </p:cNvPr>
          <p:cNvSpPr>
            <a:spLocks noGrp="1"/>
          </p:cNvSpPr>
          <p:nvPr>
            <p:ph type="dt" sz="half" idx="10"/>
          </p:nvPr>
        </p:nvSpPr>
        <p:spPr/>
        <p:txBody>
          <a:bodyPr/>
          <a:lstStyle>
            <a:lvl1pPr>
              <a:defRPr/>
            </a:lvl1pPr>
          </a:lstStyle>
          <a:p>
            <a:endParaRPr lang="en-US" altLang="fi-FI"/>
          </a:p>
        </p:txBody>
      </p:sp>
      <p:sp>
        <p:nvSpPr>
          <p:cNvPr id="6" name="Footer Placeholder 5">
            <a:extLst>
              <a:ext uri="{FF2B5EF4-FFF2-40B4-BE49-F238E27FC236}">
                <a16:creationId xmlns:a16="http://schemas.microsoft.com/office/drawing/2014/main" id="{D0BA8FCA-0842-4EDA-955C-C83D21ED1F34}"/>
              </a:ext>
            </a:extLst>
          </p:cNvPr>
          <p:cNvSpPr>
            <a:spLocks noGrp="1"/>
          </p:cNvSpPr>
          <p:nvPr>
            <p:ph type="ftr" sz="quarter" idx="11"/>
          </p:nvPr>
        </p:nvSpPr>
        <p:spPr/>
        <p:txBody>
          <a:bodyPr/>
          <a:lstStyle>
            <a:lvl1pPr>
              <a:defRPr/>
            </a:lvl1pPr>
          </a:lstStyle>
          <a:p>
            <a:endParaRPr lang="en-US" altLang="fi-FI"/>
          </a:p>
        </p:txBody>
      </p:sp>
      <p:sp>
        <p:nvSpPr>
          <p:cNvPr id="7" name="Slide Number Placeholder 6">
            <a:extLst>
              <a:ext uri="{FF2B5EF4-FFF2-40B4-BE49-F238E27FC236}">
                <a16:creationId xmlns:a16="http://schemas.microsoft.com/office/drawing/2014/main" id="{CD7F4881-7EA8-4644-9C7A-6D2615B11C1F}"/>
              </a:ext>
            </a:extLst>
          </p:cNvPr>
          <p:cNvSpPr>
            <a:spLocks noGrp="1"/>
          </p:cNvSpPr>
          <p:nvPr>
            <p:ph type="sldNum" sz="quarter" idx="12"/>
          </p:nvPr>
        </p:nvSpPr>
        <p:spPr/>
        <p:txBody>
          <a:bodyPr/>
          <a:lstStyle>
            <a:lvl1pPr>
              <a:defRPr/>
            </a:lvl1pPr>
          </a:lstStyle>
          <a:p>
            <a:fld id="{9C585FEB-5586-4022-B245-365D0DB6E62F}" type="slidenum">
              <a:rPr lang="en-US" altLang="fi-FI"/>
              <a:pPr/>
              <a:t>‹#›</a:t>
            </a:fld>
            <a:endParaRPr lang="en-US" altLang="fi-FI"/>
          </a:p>
        </p:txBody>
      </p:sp>
    </p:spTree>
    <p:extLst>
      <p:ext uri="{BB962C8B-B14F-4D97-AF65-F5344CB8AC3E}">
        <p14:creationId xmlns:p14="http://schemas.microsoft.com/office/powerpoint/2010/main" val="606074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Arc 2">
            <a:extLst>
              <a:ext uri="{FF2B5EF4-FFF2-40B4-BE49-F238E27FC236}">
                <a16:creationId xmlns:a16="http://schemas.microsoft.com/office/drawing/2014/main" id="{2485F02B-D317-4BC9-92C4-1F392F7A3247}"/>
              </a:ext>
            </a:extLst>
          </p:cNvPr>
          <p:cNvSpPr>
            <a:spLocks/>
          </p:cNvSpPr>
          <p:nvPr/>
        </p:nvSpPr>
        <p:spPr bwMode="auto">
          <a:xfrm>
            <a:off x="0" y="842963"/>
            <a:ext cx="2895600" cy="601821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gradFill rotWithShape="0">
            <a:gsLst>
              <a:gs pos="0">
                <a:schemeClr val="accent1"/>
              </a:gs>
              <a:gs pos="100000">
                <a:schemeClr val="accent2"/>
              </a:gs>
            </a:gsLst>
            <a:lin ang="5400000" scaled="1"/>
          </a:gra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fi-FI"/>
          </a:p>
        </p:txBody>
      </p:sp>
      <p:sp>
        <p:nvSpPr>
          <p:cNvPr id="1027" name="Rectangle 3">
            <a:extLst>
              <a:ext uri="{FF2B5EF4-FFF2-40B4-BE49-F238E27FC236}">
                <a16:creationId xmlns:a16="http://schemas.microsoft.com/office/drawing/2014/main" id="{CACC1938-85DE-436B-9AA8-8E85180F6DAD}"/>
              </a:ext>
            </a:extLst>
          </p:cNvPr>
          <p:cNvSpPr>
            <a:spLocks noGrp="1" noChangeArrowheads="1"/>
          </p:cNvSpPr>
          <p:nvPr>
            <p:ph type="title"/>
          </p:nvPr>
        </p:nvSpPr>
        <p:spPr bwMode="auto">
          <a:xfrm>
            <a:off x="2819400" y="609600"/>
            <a:ext cx="6096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075" tIns="46038" rIns="92075" bIns="46038" numCol="1" anchor="ctr" anchorCtr="0" compatLnSpc="1">
            <a:prstTxWarp prst="textNoShape">
              <a:avLst/>
            </a:prstTxWarp>
          </a:bodyPr>
          <a:lstStyle/>
          <a:p>
            <a:pPr lvl="0"/>
            <a:r>
              <a:rPr lang="en-US" altLang="fi-FI"/>
              <a:t>Click to edit Master title style</a:t>
            </a:r>
          </a:p>
        </p:txBody>
      </p:sp>
      <p:sp>
        <p:nvSpPr>
          <p:cNvPr id="1028" name="Rectangle 4">
            <a:extLst>
              <a:ext uri="{FF2B5EF4-FFF2-40B4-BE49-F238E27FC236}">
                <a16:creationId xmlns:a16="http://schemas.microsoft.com/office/drawing/2014/main" id="{C68219FD-6169-47E8-A390-D4517029039A}"/>
              </a:ext>
            </a:extLst>
          </p:cNvPr>
          <p:cNvSpPr>
            <a:spLocks noGrp="1" noChangeArrowheads="1"/>
          </p:cNvSpPr>
          <p:nvPr>
            <p:ph type="body" idx="1"/>
          </p:nvPr>
        </p:nvSpPr>
        <p:spPr bwMode="auto">
          <a:xfrm>
            <a:off x="2819400" y="1981200"/>
            <a:ext cx="60960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075" tIns="46038" rIns="92075" bIns="46038" numCol="1" anchor="t" anchorCtr="0" compatLnSpc="1">
            <a:prstTxWarp prst="textNoShape">
              <a:avLst/>
            </a:prstTxWarp>
          </a:bodyPr>
          <a:lstStyle/>
          <a:p>
            <a:pPr lvl="0"/>
            <a:r>
              <a:rPr lang="en-US" altLang="fi-FI"/>
              <a:t>Click to edit Master text styles</a:t>
            </a:r>
          </a:p>
          <a:p>
            <a:pPr lvl="1"/>
            <a:r>
              <a:rPr lang="en-US" altLang="fi-FI"/>
              <a:t>Second Level</a:t>
            </a:r>
          </a:p>
          <a:p>
            <a:pPr lvl="2"/>
            <a:r>
              <a:rPr lang="en-US" altLang="fi-FI"/>
              <a:t>Third Level</a:t>
            </a:r>
          </a:p>
          <a:p>
            <a:pPr lvl="3"/>
            <a:r>
              <a:rPr lang="en-US" altLang="fi-FI"/>
              <a:t>Fourth Level</a:t>
            </a:r>
          </a:p>
          <a:p>
            <a:pPr lvl="4"/>
            <a:r>
              <a:rPr lang="en-US" altLang="fi-FI"/>
              <a:t>Fifth Level</a:t>
            </a:r>
          </a:p>
        </p:txBody>
      </p:sp>
      <p:sp>
        <p:nvSpPr>
          <p:cNvPr id="1029" name="Rectangle 5">
            <a:extLst>
              <a:ext uri="{FF2B5EF4-FFF2-40B4-BE49-F238E27FC236}">
                <a16:creationId xmlns:a16="http://schemas.microsoft.com/office/drawing/2014/main" id="{B87CA14F-0BB3-4049-AF1B-0DB46D5A3282}"/>
              </a:ext>
            </a:extLst>
          </p:cNvPr>
          <p:cNvSpPr>
            <a:spLocks noGrp="1" noChangeArrowheads="1"/>
          </p:cNvSpPr>
          <p:nvPr>
            <p:ph type="dt" sz="half" idx="2"/>
          </p:nvPr>
        </p:nvSpPr>
        <p:spPr bwMode="auto">
          <a:xfrm>
            <a:off x="304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2075" tIns="46038" rIns="92075" bIns="46038" numCol="1" anchor="ctr" anchorCtr="0" compatLnSpc="1">
            <a:prstTxWarp prst="textNoShape">
              <a:avLst/>
            </a:prstTxWarp>
          </a:bodyPr>
          <a:lstStyle>
            <a:lvl1pPr>
              <a:defRPr sz="1400">
                <a:solidFill>
                  <a:schemeClr val="hlink"/>
                </a:solidFill>
                <a:latin typeface="+mn-lt"/>
              </a:defRPr>
            </a:lvl1pPr>
          </a:lstStyle>
          <a:p>
            <a:endParaRPr lang="en-US" altLang="fi-FI"/>
          </a:p>
        </p:txBody>
      </p:sp>
      <p:sp>
        <p:nvSpPr>
          <p:cNvPr id="1030" name="Rectangle 6">
            <a:extLst>
              <a:ext uri="{FF2B5EF4-FFF2-40B4-BE49-F238E27FC236}">
                <a16:creationId xmlns:a16="http://schemas.microsoft.com/office/drawing/2014/main" id="{CEA7E5AE-7B41-4C17-92A0-A938E1E1CE9D}"/>
              </a:ext>
            </a:extLst>
          </p:cNvPr>
          <p:cNvSpPr>
            <a:spLocks noGrp="1" noChangeArrowheads="1"/>
          </p:cNvSpPr>
          <p:nvPr>
            <p:ph type="ftr" sz="quarter" idx="3"/>
          </p:nvPr>
        </p:nvSpPr>
        <p:spPr bwMode="auto">
          <a:xfrm>
            <a:off x="35814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2075" tIns="46038" rIns="92075" bIns="46038" numCol="1" anchor="ctr" anchorCtr="0" compatLnSpc="1">
            <a:prstTxWarp prst="textNoShape">
              <a:avLst/>
            </a:prstTxWarp>
          </a:bodyPr>
          <a:lstStyle>
            <a:lvl1pPr algn="ctr">
              <a:defRPr sz="1400">
                <a:solidFill>
                  <a:schemeClr val="hlink"/>
                </a:solidFill>
                <a:latin typeface="+mn-lt"/>
              </a:defRPr>
            </a:lvl1pPr>
          </a:lstStyle>
          <a:p>
            <a:endParaRPr lang="en-US" altLang="fi-FI"/>
          </a:p>
        </p:txBody>
      </p:sp>
      <p:sp>
        <p:nvSpPr>
          <p:cNvPr id="1031" name="Rectangle 7">
            <a:extLst>
              <a:ext uri="{FF2B5EF4-FFF2-40B4-BE49-F238E27FC236}">
                <a16:creationId xmlns:a16="http://schemas.microsoft.com/office/drawing/2014/main" id="{C57F0C8D-0165-4E71-A418-AF07EF13C12B}"/>
              </a:ext>
            </a:extLst>
          </p:cNvPr>
          <p:cNvSpPr>
            <a:spLocks noGrp="1" noChangeArrowheads="1"/>
          </p:cNvSpPr>
          <p:nvPr>
            <p:ph type="sldNum" sz="quarter" idx="4"/>
          </p:nvPr>
        </p:nvSpPr>
        <p:spPr bwMode="auto">
          <a:xfrm>
            <a:off x="70104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2075" tIns="46038" rIns="92075" bIns="46038" numCol="1" anchor="ctr" anchorCtr="0" compatLnSpc="1">
            <a:prstTxWarp prst="textNoShape">
              <a:avLst/>
            </a:prstTxWarp>
          </a:bodyPr>
          <a:lstStyle>
            <a:lvl1pPr algn="r">
              <a:defRPr sz="1400">
                <a:solidFill>
                  <a:schemeClr val="hlink"/>
                </a:solidFill>
                <a:latin typeface="+mn-lt"/>
              </a:defRPr>
            </a:lvl1pPr>
          </a:lstStyle>
          <a:p>
            <a:fld id="{08005451-B62A-4265-B080-980F9B3AF719}" type="slidenum">
              <a:rPr lang="en-US" altLang="fi-FI"/>
              <a:pPr/>
              <a:t>‹#›</a:t>
            </a:fld>
            <a:endParaRPr lang="en-US" altLang="fi-FI"/>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rtl="0" eaLnBrk="0" fontAlgn="base" hangingPunct="0">
        <a:lnSpc>
          <a:spcPct val="70000"/>
        </a:lnSpc>
        <a:spcBef>
          <a:spcPct val="0"/>
        </a:spcBef>
        <a:spcAft>
          <a:spcPct val="0"/>
        </a:spcAft>
        <a:defRPr kumimoji="1" sz="4800" b="1" kern="1200">
          <a:solidFill>
            <a:schemeClr val="bg1"/>
          </a:solidFill>
          <a:latin typeface="+mj-lt"/>
          <a:ea typeface="+mj-ea"/>
          <a:cs typeface="+mj-cs"/>
        </a:defRPr>
      </a:lvl1pPr>
      <a:lvl2pPr algn="l" rtl="0" eaLnBrk="0" fontAlgn="base" hangingPunct="0">
        <a:lnSpc>
          <a:spcPct val="70000"/>
        </a:lnSpc>
        <a:spcBef>
          <a:spcPct val="0"/>
        </a:spcBef>
        <a:spcAft>
          <a:spcPct val="0"/>
        </a:spcAft>
        <a:defRPr kumimoji="1" sz="4800" b="1">
          <a:solidFill>
            <a:schemeClr val="bg1"/>
          </a:solidFill>
          <a:latin typeface="Arial Narrow" panose="020B0606020202030204" pitchFamily="34" charset="0"/>
        </a:defRPr>
      </a:lvl2pPr>
      <a:lvl3pPr algn="l" rtl="0" eaLnBrk="0" fontAlgn="base" hangingPunct="0">
        <a:lnSpc>
          <a:spcPct val="70000"/>
        </a:lnSpc>
        <a:spcBef>
          <a:spcPct val="0"/>
        </a:spcBef>
        <a:spcAft>
          <a:spcPct val="0"/>
        </a:spcAft>
        <a:defRPr kumimoji="1" sz="4800" b="1">
          <a:solidFill>
            <a:schemeClr val="bg1"/>
          </a:solidFill>
          <a:latin typeface="Arial Narrow" panose="020B0606020202030204" pitchFamily="34" charset="0"/>
        </a:defRPr>
      </a:lvl3pPr>
      <a:lvl4pPr algn="l" rtl="0" eaLnBrk="0" fontAlgn="base" hangingPunct="0">
        <a:lnSpc>
          <a:spcPct val="70000"/>
        </a:lnSpc>
        <a:spcBef>
          <a:spcPct val="0"/>
        </a:spcBef>
        <a:spcAft>
          <a:spcPct val="0"/>
        </a:spcAft>
        <a:defRPr kumimoji="1" sz="4800" b="1">
          <a:solidFill>
            <a:schemeClr val="bg1"/>
          </a:solidFill>
          <a:latin typeface="Arial Narrow" panose="020B0606020202030204" pitchFamily="34" charset="0"/>
        </a:defRPr>
      </a:lvl4pPr>
      <a:lvl5pPr algn="l" rtl="0" eaLnBrk="0" fontAlgn="base" hangingPunct="0">
        <a:lnSpc>
          <a:spcPct val="70000"/>
        </a:lnSpc>
        <a:spcBef>
          <a:spcPct val="0"/>
        </a:spcBef>
        <a:spcAft>
          <a:spcPct val="0"/>
        </a:spcAft>
        <a:defRPr kumimoji="1" sz="4800" b="1">
          <a:solidFill>
            <a:schemeClr val="bg1"/>
          </a:solidFill>
          <a:latin typeface="Arial Narrow" panose="020B0606020202030204" pitchFamily="34" charset="0"/>
        </a:defRPr>
      </a:lvl5pPr>
      <a:lvl6pPr marL="457200" algn="l" rtl="0" eaLnBrk="0" fontAlgn="base" hangingPunct="0">
        <a:lnSpc>
          <a:spcPct val="70000"/>
        </a:lnSpc>
        <a:spcBef>
          <a:spcPct val="0"/>
        </a:spcBef>
        <a:spcAft>
          <a:spcPct val="0"/>
        </a:spcAft>
        <a:defRPr kumimoji="1" sz="4800" b="1">
          <a:solidFill>
            <a:schemeClr val="bg1"/>
          </a:solidFill>
          <a:latin typeface="Arial Narrow" panose="020B0606020202030204" pitchFamily="34" charset="0"/>
        </a:defRPr>
      </a:lvl6pPr>
      <a:lvl7pPr marL="914400" algn="l" rtl="0" eaLnBrk="0" fontAlgn="base" hangingPunct="0">
        <a:lnSpc>
          <a:spcPct val="70000"/>
        </a:lnSpc>
        <a:spcBef>
          <a:spcPct val="0"/>
        </a:spcBef>
        <a:spcAft>
          <a:spcPct val="0"/>
        </a:spcAft>
        <a:defRPr kumimoji="1" sz="4800" b="1">
          <a:solidFill>
            <a:schemeClr val="bg1"/>
          </a:solidFill>
          <a:latin typeface="Arial Narrow" panose="020B0606020202030204" pitchFamily="34" charset="0"/>
        </a:defRPr>
      </a:lvl7pPr>
      <a:lvl8pPr marL="1371600" algn="l" rtl="0" eaLnBrk="0" fontAlgn="base" hangingPunct="0">
        <a:lnSpc>
          <a:spcPct val="70000"/>
        </a:lnSpc>
        <a:spcBef>
          <a:spcPct val="0"/>
        </a:spcBef>
        <a:spcAft>
          <a:spcPct val="0"/>
        </a:spcAft>
        <a:defRPr kumimoji="1" sz="4800" b="1">
          <a:solidFill>
            <a:schemeClr val="bg1"/>
          </a:solidFill>
          <a:latin typeface="Arial Narrow" panose="020B0606020202030204" pitchFamily="34" charset="0"/>
        </a:defRPr>
      </a:lvl8pPr>
      <a:lvl9pPr marL="1828800" algn="l" rtl="0" eaLnBrk="0" fontAlgn="base" hangingPunct="0">
        <a:lnSpc>
          <a:spcPct val="70000"/>
        </a:lnSpc>
        <a:spcBef>
          <a:spcPct val="0"/>
        </a:spcBef>
        <a:spcAft>
          <a:spcPct val="0"/>
        </a:spcAft>
        <a:defRPr kumimoji="1" sz="4800" b="1">
          <a:solidFill>
            <a:schemeClr val="bg1"/>
          </a:solidFill>
          <a:latin typeface="Arial Narrow" panose="020B0606020202030204" pitchFamily="34" charset="0"/>
        </a:defRPr>
      </a:lvl9pPr>
    </p:titleStyle>
    <p:bodyStyle>
      <a:lvl1pPr marL="342900" indent="-342900" algn="l" rtl="0" eaLnBrk="0" fontAlgn="base" hangingPunct="0">
        <a:spcBef>
          <a:spcPct val="20000"/>
        </a:spcBef>
        <a:spcAft>
          <a:spcPct val="0"/>
        </a:spcAft>
        <a:buClr>
          <a:schemeClr val="hlink"/>
        </a:buClr>
        <a:buSzPct val="50000"/>
        <a:buFont typeface="Monotype Sorts" pitchFamily="2" charset="2"/>
        <a:buChar char="n"/>
        <a:defRPr kumimoji="1" sz="2800" kern="1200">
          <a:solidFill>
            <a:schemeClr val="bg1"/>
          </a:solidFill>
          <a:latin typeface="+mn-lt"/>
          <a:ea typeface="+mn-ea"/>
          <a:cs typeface="+mn-cs"/>
        </a:defRPr>
      </a:lvl1pPr>
      <a:lvl2pPr marL="742950" indent="-285750" algn="l" rtl="0" eaLnBrk="0" fontAlgn="base" hangingPunct="0">
        <a:spcBef>
          <a:spcPct val="20000"/>
        </a:spcBef>
        <a:spcAft>
          <a:spcPct val="0"/>
        </a:spcAft>
        <a:buClr>
          <a:schemeClr val="accent2"/>
        </a:buClr>
        <a:buSzPct val="75000"/>
        <a:buFont typeface="Monotype Sorts" pitchFamily="2" charset="2"/>
        <a:buChar char="u"/>
        <a:defRPr kumimoji="1" sz="2600" kern="1200">
          <a:solidFill>
            <a:schemeClr val="bg1"/>
          </a:solidFill>
          <a:latin typeface="+mn-lt"/>
          <a:ea typeface="+mn-ea"/>
          <a:cs typeface="+mn-cs"/>
        </a:defRPr>
      </a:lvl2pPr>
      <a:lvl3pPr marL="1143000" indent="-228600" algn="l" rtl="0" eaLnBrk="0" fontAlgn="base" hangingPunct="0">
        <a:spcBef>
          <a:spcPct val="20000"/>
        </a:spcBef>
        <a:spcAft>
          <a:spcPct val="0"/>
        </a:spcAft>
        <a:buClr>
          <a:schemeClr val="hlink"/>
        </a:buClr>
        <a:buSzPct val="65000"/>
        <a:buFont typeface="Monotype Sorts" pitchFamily="2" charset="2"/>
        <a:buChar char="F"/>
        <a:defRPr kumimoji="1" sz="2400" kern="1200">
          <a:solidFill>
            <a:schemeClr val="bg1"/>
          </a:solidFill>
          <a:latin typeface="+mn-lt"/>
          <a:ea typeface="+mn-ea"/>
          <a:cs typeface="+mn-cs"/>
        </a:defRPr>
      </a:lvl3pPr>
      <a:lvl4pPr marL="1600200" indent="-228600" algn="l" rtl="0" eaLnBrk="0" fontAlgn="base" hangingPunct="0">
        <a:spcBef>
          <a:spcPct val="20000"/>
        </a:spcBef>
        <a:spcAft>
          <a:spcPct val="0"/>
        </a:spcAft>
        <a:buClr>
          <a:srgbClr val="009999"/>
        </a:buClr>
        <a:buSzPct val="100000"/>
        <a:buChar char="•"/>
        <a:defRPr kumimoji="1" sz="2000" kern="1200">
          <a:solidFill>
            <a:schemeClr val="bg1"/>
          </a:solidFill>
          <a:latin typeface="+mn-lt"/>
          <a:ea typeface="+mn-ea"/>
          <a:cs typeface="+mn-cs"/>
        </a:defRPr>
      </a:lvl4pPr>
      <a:lvl5pPr marL="2057400" indent="-228600" algn="l" rtl="0" eaLnBrk="0" fontAlgn="base" hangingPunct="0">
        <a:spcBef>
          <a:spcPct val="20000"/>
        </a:spcBef>
        <a:spcAft>
          <a:spcPct val="0"/>
        </a:spcAft>
        <a:buClr>
          <a:schemeClr val="hlink"/>
        </a:buClr>
        <a:buSzPct val="100000"/>
        <a:buChar char="–"/>
        <a:defRPr kumimoji="1" sz="20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7.png"/><Relationship Id="rId5" Type="http://schemas.openxmlformats.org/officeDocument/2006/relationships/oleObject" Target="../embeddings/oleObject2.bin"/><Relationship Id="rId4" Type="http://schemas.openxmlformats.org/officeDocument/2006/relationships/image" Target="../media/image6.png"/></Relationships>
</file>

<file path=ppt/slides/_rels/slide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21.wmf"/><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image" Target="../media/image22.w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23.wmf"/><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image" Target="../media/image24.wmf"/><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wmf"/><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28.wmf"/><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8">
            <a:extLst>
              <a:ext uri="{FF2B5EF4-FFF2-40B4-BE49-F238E27FC236}">
                <a16:creationId xmlns:a16="http://schemas.microsoft.com/office/drawing/2014/main" id="{8A03946F-3C67-4360-B2CD-90017A2DF15F}"/>
              </a:ext>
            </a:extLst>
          </p:cNvPr>
          <p:cNvSpPr>
            <a:spLocks noGrp="1" noChangeArrowheads="1"/>
          </p:cNvSpPr>
          <p:nvPr>
            <p:ph type="sldNum" sz="quarter" idx="4"/>
          </p:nvPr>
        </p:nvSpPr>
        <p:spPr/>
        <p:txBody>
          <a:bodyPr/>
          <a:lstStyle/>
          <a:p>
            <a:fld id="{F5AD46AC-9AB8-49AC-9D2F-43BE1C2D7B16}" type="slidenum">
              <a:rPr lang="en-US" altLang="fi-FI"/>
              <a:pPr/>
              <a:t>1</a:t>
            </a:fld>
            <a:endParaRPr lang="en-US" altLang="fi-FI"/>
          </a:p>
        </p:txBody>
      </p:sp>
      <p:sp>
        <p:nvSpPr>
          <p:cNvPr id="4098" name="Rectangle 1026">
            <a:extLst>
              <a:ext uri="{FF2B5EF4-FFF2-40B4-BE49-F238E27FC236}">
                <a16:creationId xmlns:a16="http://schemas.microsoft.com/office/drawing/2014/main" id="{21ED891A-F060-4404-9839-F5F52661BF33}"/>
              </a:ext>
            </a:extLst>
          </p:cNvPr>
          <p:cNvSpPr>
            <a:spLocks noChangeArrowheads="1"/>
          </p:cNvSpPr>
          <p:nvPr>
            <p:ph type="ctrTitle"/>
          </p:nvPr>
        </p:nvSpPr>
        <p:spPr>
          <a:xfrm>
            <a:off x="1524000" y="304800"/>
            <a:ext cx="7010400" cy="1524000"/>
          </a:xfrm>
          <a:noFill/>
          <a:ln/>
        </p:spPr>
        <p:txBody>
          <a:bodyPr/>
          <a:lstStyle/>
          <a:p>
            <a:r>
              <a:rPr lang="en-US" altLang="fi-FI" sz="4800"/>
              <a:t>Eksploratiivinen faktorianalyysi</a:t>
            </a:r>
            <a:endParaRPr lang="en-US" altLang="fi-FI"/>
          </a:p>
        </p:txBody>
      </p:sp>
      <p:sp>
        <p:nvSpPr>
          <p:cNvPr id="4099" name="Rectangle 1027">
            <a:extLst>
              <a:ext uri="{FF2B5EF4-FFF2-40B4-BE49-F238E27FC236}">
                <a16:creationId xmlns:a16="http://schemas.microsoft.com/office/drawing/2014/main" id="{2761FC53-DF3F-482F-A9E4-5E1CC75E7FFE}"/>
              </a:ext>
            </a:extLst>
          </p:cNvPr>
          <p:cNvSpPr>
            <a:spLocks noChangeArrowheads="1"/>
          </p:cNvSpPr>
          <p:nvPr>
            <p:ph type="subTitle" idx="1"/>
          </p:nvPr>
        </p:nvSpPr>
        <p:spPr>
          <a:xfrm>
            <a:off x="4038600" y="2590800"/>
            <a:ext cx="4572000" cy="1752600"/>
          </a:xfrm>
          <a:noFill/>
          <a:ln/>
        </p:spPr>
        <p:txBody>
          <a:bodyPr/>
          <a:lstStyle/>
          <a:p>
            <a:r>
              <a:rPr lang="en-US" altLang="fi-FI" b="1">
                <a:latin typeface="Arial Narrow" panose="020B0606020202030204" pitchFamily="34" charset="0"/>
              </a:rPr>
              <a:t>Jouko Miettunen, tutkijatohtori, FT</a:t>
            </a:r>
          </a:p>
          <a:p>
            <a:r>
              <a:rPr lang="en-US" altLang="fi-FI" b="1">
                <a:latin typeface="Arial Narrow" panose="020B0606020202030204" pitchFamily="34" charset="0"/>
              </a:rPr>
              <a:t>Psykiatrian klinikka </a:t>
            </a:r>
          </a:p>
          <a:p>
            <a:r>
              <a:rPr lang="en-US" altLang="fi-FI" b="1">
                <a:latin typeface="Arial Narrow" panose="020B0606020202030204" pitchFamily="34" charset="0"/>
              </a:rPr>
              <a:t>Oulun yliopisto</a:t>
            </a:r>
          </a:p>
          <a:p>
            <a:r>
              <a:rPr lang="en-US" altLang="fi-FI" b="1">
                <a:latin typeface="Arial Narrow" panose="020B0606020202030204" pitchFamily="34" charset="0"/>
              </a:rPr>
              <a:t>puhelin: 08-3156923</a:t>
            </a:r>
          </a:p>
          <a:p>
            <a:r>
              <a:rPr lang="en-US" altLang="fi-FI" b="1">
                <a:latin typeface="Arial Narrow" panose="020B0606020202030204" pitchFamily="34" charset="0"/>
              </a:rPr>
              <a:t>e-mail: jouko.miettunen@oulu.fi</a:t>
            </a:r>
            <a:endParaRPr lang="en-US" altLang="fi-FI"/>
          </a:p>
        </p:txBody>
      </p:sp>
      <p:sp>
        <p:nvSpPr>
          <p:cNvPr id="4100" name="Rectangle 1028">
            <a:extLst>
              <a:ext uri="{FF2B5EF4-FFF2-40B4-BE49-F238E27FC236}">
                <a16:creationId xmlns:a16="http://schemas.microsoft.com/office/drawing/2014/main" id="{31D39454-66AD-412C-BB37-DD3ADA01FF25}"/>
              </a:ext>
            </a:extLst>
          </p:cNvPr>
          <p:cNvSpPr>
            <a:spLocks noChangeArrowheads="1"/>
          </p:cNvSpPr>
          <p:nvPr/>
        </p:nvSpPr>
        <p:spPr bwMode="auto">
          <a:xfrm>
            <a:off x="3128963" y="6237288"/>
            <a:ext cx="5835650" cy="366712"/>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fi-FI" altLang="fi-FI" sz="1800" b="1"/>
              <a:t>Kvantitatiivinen tutkimus hoitotieteessä, Oulu 19.10.2006</a:t>
            </a:r>
            <a:r>
              <a:rPr lang="fi-FI" altLang="fi-FI" sz="1800"/>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D864BDE1-AEB8-4610-9E13-78D3B0671589}"/>
              </a:ext>
            </a:extLst>
          </p:cNvPr>
          <p:cNvSpPr>
            <a:spLocks noGrp="1"/>
          </p:cNvSpPr>
          <p:nvPr>
            <p:ph type="sldNum" sz="quarter" idx="12"/>
          </p:nvPr>
        </p:nvSpPr>
        <p:spPr/>
        <p:txBody>
          <a:bodyPr/>
          <a:lstStyle/>
          <a:p>
            <a:fld id="{4F4F8573-6213-4546-BA80-4DABDA3BD559}" type="slidenum">
              <a:rPr lang="en-US" altLang="fi-FI"/>
              <a:pPr/>
              <a:t>10</a:t>
            </a:fld>
            <a:endParaRPr lang="en-US" altLang="fi-FI"/>
          </a:p>
        </p:txBody>
      </p:sp>
      <p:sp>
        <p:nvSpPr>
          <p:cNvPr id="83970" name="Rectangle 2">
            <a:extLst>
              <a:ext uri="{FF2B5EF4-FFF2-40B4-BE49-F238E27FC236}">
                <a16:creationId xmlns:a16="http://schemas.microsoft.com/office/drawing/2014/main" id="{332ECCCE-0D2B-4182-A3DF-6D302A4E505C}"/>
              </a:ext>
            </a:extLst>
          </p:cNvPr>
          <p:cNvSpPr>
            <a:spLocks noChangeArrowheads="1"/>
          </p:cNvSpPr>
          <p:nvPr>
            <p:ph type="body" idx="1"/>
          </p:nvPr>
        </p:nvSpPr>
        <p:spPr>
          <a:xfrm>
            <a:off x="2627313" y="260350"/>
            <a:ext cx="6516687" cy="4762500"/>
          </a:xfrm>
          <a:noFill/>
          <a:ln/>
        </p:spPr>
        <p:txBody>
          <a:bodyPr/>
          <a:lstStyle/>
          <a:p>
            <a:pPr>
              <a:lnSpc>
                <a:spcPct val="90000"/>
              </a:lnSpc>
              <a:buFont typeface="Wingdings" panose="05000000000000000000" pitchFamily="2" charset="2"/>
              <a:buChar char="v"/>
            </a:pPr>
            <a:r>
              <a:rPr lang="fi-FI" altLang="fi-FI" dirty="0"/>
              <a:t>EFA</a:t>
            </a:r>
          </a:p>
          <a:p>
            <a:pPr lvl="1">
              <a:lnSpc>
                <a:spcPct val="90000"/>
              </a:lnSpc>
              <a:buFont typeface="Wingdings" panose="05000000000000000000" pitchFamily="2" charset="2"/>
              <a:buChar char="v"/>
            </a:pPr>
            <a:r>
              <a:rPr lang="fi-FI" altLang="fi-FI" dirty="0"/>
              <a:t>Normaalijakautuneet muuttujat</a:t>
            </a:r>
          </a:p>
          <a:p>
            <a:pPr lvl="1">
              <a:lnSpc>
                <a:spcPct val="90000"/>
              </a:lnSpc>
              <a:buFont typeface="Wingdings" panose="05000000000000000000" pitchFamily="2" charset="2"/>
              <a:buChar char="v"/>
            </a:pPr>
            <a:r>
              <a:rPr lang="fi-FI" altLang="fi-FI" dirty="0"/>
              <a:t>Usean muuttujan välinen yhteisvaihtelu eli </a:t>
            </a:r>
            <a:r>
              <a:rPr lang="fi-FI" altLang="fi-FI" dirty="0" err="1"/>
              <a:t>multikollineaarisuus</a:t>
            </a:r>
            <a:r>
              <a:rPr lang="fi-FI" altLang="fi-FI" dirty="0"/>
              <a:t> on ongelma</a:t>
            </a:r>
          </a:p>
          <a:p>
            <a:pPr lvl="1">
              <a:lnSpc>
                <a:spcPct val="90000"/>
              </a:lnSpc>
              <a:buFont typeface="Wingdings" panose="05000000000000000000" pitchFamily="2" charset="2"/>
              <a:buChar char="v"/>
            </a:pPr>
            <a:r>
              <a:rPr lang="fi-FI" altLang="fi-FI" dirty="0"/>
              <a:t>Tutkijalla on ennakkokäsitys rakenteesta</a:t>
            </a:r>
          </a:p>
          <a:p>
            <a:pPr lvl="1">
              <a:lnSpc>
                <a:spcPct val="90000"/>
              </a:lnSpc>
              <a:buFont typeface="Wingdings" panose="05000000000000000000" pitchFamily="2" charset="2"/>
              <a:buChar char="v"/>
            </a:pPr>
            <a:r>
              <a:rPr lang="fi-FI" altLang="fi-FI" dirty="0"/>
              <a:t>Halutaan säilyttää kaikki muuttujat </a:t>
            </a:r>
          </a:p>
          <a:p>
            <a:pPr>
              <a:lnSpc>
                <a:spcPct val="90000"/>
              </a:lnSpc>
              <a:buFont typeface="Wingdings" panose="05000000000000000000" pitchFamily="2" charset="2"/>
              <a:buChar char="v"/>
            </a:pPr>
            <a:r>
              <a:rPr lang="fi-FI" altLang="fi-FI" dirty="0"/>
              <a:t>PCA</a:t>
            </a:r>
          </a:p>
          <a:p>
            <a:pPr lvl="1">
              <a:lnSpc>
                <a:spcPct val="90000"/>
              </a:lnSpc>
              <a:buFont typeface="Wingdings" panose="05000000000000000000" pitchFamily="2" charset="2"/>
              <a:buChar char="v"/>
            </a:pPr>
            <a:r>
              <a:rPr lang="fi-FI" altLang="fi-FI" dirty="0"/>
              <a:t>Normaalijakautuneet muuttujat ei välttämättömiä</a:t>
            </a:r>
          </a:p>
          <a:p>
            <a:pPr lvl="1">
              <a:lnSpc>
                <a:spcPct val="90000"/>
              </a:lnSpc>
              <a:buFont typeface="Wingdings" panose="05000000000000000000" pitchFamily="2" charset="2"/>
              <a:buChar char="v"/>
            </a:pPr>
            <a:r>
              <a:rPr lang="fi-FI" altLang="fi-FI" dirty="0" err="1"/>
              <a:t>Multikollineaarisuus</a:t>
            </a:r>
            <a:r>
              <a:rPr lang="fi-FI" altLang="fi-FI" dirty="0"/>
              <a:t> ei ole ongelma</a:t>
            </a:r>
          </a:p>
          <a:p>
            <a:pPr lvl="1">
              <a:lnSpc>
                <a:spcPct val="90000"/>
              </a:lnSpc>
              <a:buFont typeface="Wingdings" panose="05000000000000000000" pitchFamily="2" charset="2"/>
              <a:buChar char="v"/>
            </a:pPr>
            <a:r>
              <a:rPr lang="fi-FI" altLang="fi-FI" dirty="0"/>
              <a:t>Tutkija haluaa selvittää rakennetta (ei ennakkokäsitystä)</a:t>
            </a:r>
          </a:p>
          <a:p>
            <a:pPr lvl="1">
              <a:lnSpc>
                <a:spcPct val="90000"/>
              </a:lnSpc>
              <a:buFont typeface="Wingdings" panose="05000000000000000000" pitchFamily="2" charset="2"/>
              <a:buChar char="v"/>
            </a:pPr>
            <a:r>
              <a:rPr lang="fi-FI" altLang="fi-FI" dirty="0"/>
              <a:t>Muuttujien vähentäminen</a:t>
            </a:r>
          </a:p>
          <a:p>
            <a:pPr>
              <a:lnSpc>
                <a:spcPct val="90000"/>
              </a:lnSpc>
            </a:pPr>
            <a:endParaRPr lang="fi-FI" altLang="fi-FI" dirty="0"/>
          </a:p>
        </p:txBody>
      </p:sp>
    </p:spTree>
  </p:cSld>
  <p:clrMapOvr>
    <a:masterClrMapping/>
  </p:clrMapOvr>
  <p:transition>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1DB2B1ED-33DC-4EDC-9241-1A4B55FB311B}"/>
              </a:ext>
            </a:extLst>
          </p:cNvPr>
          <p:cNvSpPr>
            <a:spLocks noGrp="1"/>
          </p:cNvSpPr>
          <p:nvPr>
            <p:ph type="sldNum" sz="quarter" idx="12"/>
          </p:nvPr>
        </p:nvSpPr>
        <p:spPr/>
        <p:txBody>
          <a:bodyPr/>
          <a:lstStyle/>
          <a:p>
            <a:fld id="{5AA3531D-282C-4853-A92B-2A8A7A427C7D}" type="slidenum">
              <a:rPr lang="en-US" altLang="fi-FI"/>
              <a:pPr/>
              <a:t>11</a:t>
            </a:fld>
            <a:endParaRPr lang="en-US" altLang="fi-FI"/>
          </a:p>
        </p:txBody>
      </p:sp>
      <p:sp>
        <p:nvSpPr>
          <p:cNvPr id="25602" name="Rectangle 2">
            <a:extLst>
              <a:ext uri="{FF2B5EF4-FFF2-40B4-BE49-F238E27FC236}">
                <a16:creationId xmlns:a16="http://schemas.microsoft.com/office/drawing/2014/main" id="{6F931BDB-C0C0-4E78-8011-B67FF267A450}"/>
              </a:ext>
            </a:extLst>
          </p:cNvPr>
          <p:cNvSpPr>
            <a:spLocks noChangeArrowheads="1"/>
          </p:cNvSpPr>
          <p:nvPr>
            <p:ph type="title"/>
          </p:nvPr>
        </p:nvSpPr>
        <p:spPr>
          <a:xfrm>
            <a:off x="2819400" y="-100013"/>
            <a:ext cx="6096000" cy="1143001"/>
          </a:xfrm>
          <a:noFill/>
          <a:ln/>
        </p:spPr>
        <p:txBody>
          <a:bodyPr/>
          <a:lstStyle/>
          <a:p>
            <a:r>
              <a:rPr lang="en-US" altLang="fi-FI"/>
              <a:t>Aineiston ominaisuudet</a:t>
            </a:r>
          </a:p>
        </p:txBody>
      </p:sp>
      <p:sp>
        <p:nvSpPr>
          <p:cNvPr id="25603" name="Rectangle 3">
            <a:extLst>
              <a:ext uri="{FF2B5EF4-FFF2-40B4-BE49-F238E27FC236}">
                <a16:creationId xmlns:a16="http://schemas.microsoft.com/office/drawing/2014/main" id="{A3E5359B-DA18-44A1-837A-8EEA56DECD44}"/>
              </a:ext>
            </a:extLst>
          </p:cNvPr>
          <p:cNvSpPr>
            <a:spLocks noChangeArrowheads="1"/>
          </p:cNvSpPr>
          <p:nvPr>
            <p:ph type="body" idx="1"/>
          </p:nvPr>
        </p:nvSpPr>
        <p:spPr>
          <a:xfrm>
            <a:off x="2771775" y="1196975"/>
            <a:ext cx="6372225" cy="4465638"/>
          </a:xfrm>
          <a:noFill/>
          <a:ln/>
        </p:spPr>
        <p:txBody>
          <a:bodyPr/>
          <a:lstStyle/>
          <a:p>
            <a:pPr>
              <a:lnSpc>
                <a:spcPct val="80000"/>
              </a:lnSpc>
            </a:pPr>
            <a:r>
              <a:rPr lang="en-US" altLang="fi-FI"/>
              <a:t>Moni asia vaikuttaa siihen milloin aineisto on soveltuva faktorianalyysiin</a:t>
            </a:r>
          </a:p>
          <a:p>
            <a:pPr>
              <a:lnSpc>
                <a:spcPct val="80000"/>
              </a:lnSpc>
            </a:pPr>
            <a:r>
              <a:rPr lang="en-US" altLang="fi-FI"/>
              <a:t>On esitetty erilaisia sääntöjä</a:t>
            </a:r>
          </a:p>
          <a:p>
            <a:pPr lvl="1">
              <a:lnSpc>
                <a:spcPct val="80000"/>
              </a:lnSpc>
            </a:pPr>
            <a:r>
              <a:rPr lang="en-US" altLang="fi-FI" sz="3000"/>
              <a:t>otoskoko &gt; (5 * muuttujien lkm)</a:t>
            </a:r>
          </a:p>
          <a:p>
            <a:pPr lvl="1">
              <a:lnSpc>
                <a:spcPct val="80000"/>
              </a:lnSpc>
            </a:pPr>
            <a:r>
              <a:rPr lang="fi-FI" altLang="fi-FI" sz="3000"/>
              <a:t>50-100 tapausta = huono</a:t>
            </a:r>
          </a:p>
          <a:p>
            <a:pPr lvl="1">
              <a:lnSpc>
                <a:spcPct val="80000"/>
              </a:lnSpc>
            </a:pPr>
            <a:r>
              <a:rPr lang="fi-FI" altLang="fi-FI" sz="3000"/>
              <a:t>200-300 = melko hyvä </a:t>
            </a:r>
            <a:r>
              <a:rPr lang="fi-FI" altLang="fi-FI" sz="3000">
                <a:cs typeface="Arial" panose="020B0604020202020204" pitchFamily="34" charset="0"/>
              </a:rPr>
              <a:t>→</a:t>
            </a:r>
            <a:r>
              <a:rPr lang="fi-FI" altLang="fi-FI" sz="3000"/>
              <a:t> hyvä</a:t>
            </a:r>
          </a:p>
          <a:p>
            <a:pPr lvl="1">
              <a:lnSpc>
                <a:spcPct val="80000"/>
              </a:lnSpc>
            </a:pPr>
            <a:r>
              <a:rPr lang="fi-FI" altLang="fi-FI" sz="3000"/>
              <a:t>500 on erittäin hyvä</a:t>
            </a:r>
          </a:p>
          <a:p>
            <a:pPr lvl="1">
              <a:lnSpc>
                <a:spcPct val="80000"/>
              </a:lnSpc>
            </a:pPr>
            <a:r>
              <a:rPr lang="fi-FI" altLang="fi-FI" sz="3000"/>
              <a:t>&gt;1000 on erinomainen</a:t>
            </a:r>
          </a:p>
          <a:p>
            <a:pPr>
              <a:lnSpc>
                <a:spcPct val="80000"/>
              </a:lnSpc>
            </a:pPr>
            <a:r>
              <a:rPr lang="en-US" altLang="fi-FI"/>
              <a:t>Jos korkeat kommunaliteetit (esim. &gt;0.6) niin otoskoon ei tarvitse olla näin iso</a:t>
            </a:r>
          </a:p>
        </p:txBody>
      </p:sp>
      <p:sp>
        <p:nvSpPr>
          <p:cNvPr id="25604" name="Rectangle 4">
            <a:extLst>
              <a:ext uri="{FF2B5EF4-FFF2-40B4-BE49-F238E27FC236}">
                <a16:creationId xmlns:a16="http://schemas.microsoft.com/office/drawing/2014/main" id="{71B7260D-BF69-4E53-9DBE-7B2993D8C2BA}"/>
              </a:ext>
            </a:extLst>
          </p:cNvPr>
          <p:cNvSpPr>
            <a:spLocks noChangeArrowheads="1"/>
          </p:cNvSpPr>
          <p:nvPr/>
        </p:nvSpPr>
        <p:spPr bwMode="auto">
          <a:xfrm>
            <a:off x="4217988" y="6405563"/>
            <a:ext cx="35941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lvl="2">
              <a:lnSpc>
                <a:spcPct val="80000"/>
              </a:lnSpc>
              <a:spcBef>
                <a:spcPct val="20000"/>
              </a:spcBef>
              <a:buClr>
                <a:schemeClr val="hlink"/>
              </a:buClr>
              <a:buSzPct val="65000"/>
              <a:buFont typeface="Monotype Sorts" pitchFamily="2" charset="2"/>
              <a:buNone/>
            </a:pPr>
            <a:r>
              <a:rPr lang="fi-FI" altLang="fi-FI" sz="2000"/>
              <a:t>Comrey and Lee (1992) </a:t>
            </a:r>
          </a:p>
        </p:txBody>
      </p:sp>
    </p:spTree>
  </p:cSld>
  <p:clrMapOvr>
    <a:masterClrMapping/>
  </p:clrMapOvr>
  <p:transition>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59BF2504-D360-4A16-9130-DD66E55783CE}"/>
              </a:ext>
            </a:extLst>
          </p:cNvPr>
          <p:cNvSpPr>
            <a:spLocks noGrp="1"/>
          </p:cNvSpPr>
          <p:nvPr>
            <p:ph type="sldNum" sz="quarter" idx="12"/>
          </p:nvPr>
        </p:nvSpPr>
        <p:spPr/>
        <p:txBody>
          <a:bodyPr/>
          <a:lstStyle/>
          <a:p>
            <a:fld id="{6544D756-380D-4AE1-A6E2-275412B8BC0B}" type="slidenum">
              <a:rPr lang="en-US" altLang="fi-FI"/>
              <a:pPr/>
              <a:t>12</a:t>
            </a:fld>
            <a:endParaRPr lang="en-US" altLang="fi-FI"/>
          </a:p>
        </p:txBody>
      </p:sp>
      <p:sp>
        <p:nvSpPr>
          <p:cNvPr id="43011" name="Rectangle 3">
            <a:extLst>
              <a:ext uri="{FF2B5EF4-FFF2-40B4-BE49-F238E27FC236}">
                <a16:creationId xmlns:a16="http://schemas.microsoft.com/office/drawing/2014/main" id="{376BFED9-23FF-4AFF-84A1-62F3EEDEF6F6}"/>
              </a:ext>
            </a:extLst>
          </p:cNvPr>
          <p:cNvSpPr>
            <a:spLocks noChangeArrowheads="1"/>
          </p:cNvSpPr>
          <p:nvPr>
            <p:ph type="body" idx="1"/>
          </p:nvPr>
        </p:nvSpPr>
        <p:spPr>
          <a:xfrm>
            <a:off x="2819400" y="1412875"/>
            <a:ext cx="6096000" cy="3671888"/>
          </a:xfrm>
          <a:noFill/>
          <a:ln/>
        </p:spPr>
        <p:txBody>
          <a:bodyPr/>
          <a:lstStyle/>
          <a:p>
            <a:pPr>
              <a:buFont typeface="Wingdings" panose="05000000000000000000" pitchFamily="2" charset="2"/>
              <a:buChar char="v"/>
            </a:pPr>
            <a:r>
              <a:rPr lang="en-US" altLang="fi-FI" dirty="0" err="1"/>
              <a:t>Riittävästi</a:t>
            </a:r>
            <a:r>
              <a:rPr lang="en-US" altLang="fi-FI" dirty="0"/>
              <a:t> </a:t>
            </a:r>
            <a:r>
              <a:rPr lang="en-US" altLang="fi-FI" dirty="0" err="1"/>
              <a:t>vaihtelua</a:t>
            </a:r>
            <a:endParaRPr lang="en-US" altLang="fi-FI" dirty="0"/>
          </a:p>
          <a:p>
            <a:pPr>
              <a:buFont typeface="Wingdings" panose="05000000000000000000" pitchFamily="2" charset="2"/>
              <a:buChar char="v"/>
            </a:pPr>
            <a:r>
              <a:rPr lang="en-US" altLang="fi-FI" dirty="0"/>
              <a:t>Jos </a:t>
            </a:r>
            <a:r>
              <a:rPr lang="en-US" altLang="fi-FI" dirty="0" err="1"/>
              <a:t>kaikki</a:t>
            </a:r>
            <a:r>
              <a:rPr lang="en-US" altLang="fi-FI" dirty="0"/>
              <a:t> </a:t>
            </a:r>
            <a:r>
              <a:rPr lang="en-US" altLang="fi-FI" dirty="0" err="1"/>
              <a:t>korrelaatiot</a:t>
            </a:r>
            <a:r>
              <a:rPr lang="en-US" altLang="fi-FI" dirty="0"/>
              <a:t> &lt;0.3 </a:t>
            </a:r>
            <a:r>
              <a:rPr lang="en-US" altLang="fi-FI" dirty="0" err="1"/>
              <a:t>niin</a:t>
            </a:r>
            <a:r>
              <a:rPr lang="en-US" altLang="fi-FI" dirty="0"/>
              <a:t> </a:t>
            </a:r>
            <a:r>
              <a:rPr lang="en-US" altLang="fi-FI" dirty="0" err="1"/>
              <a:t>aineisto</a:t>
            </a:r>
            <a:r>
              <a:rPr lang="en-US" altLang="fi-FI" dirty="0"/>
              <a:t> </a:t>
            </a:r>
            <a:r>
              <a:rPr lang="en-US" altLang="fi-FI" dirty="0" err="1"/>
              <a:t>ei</a:t>
            </a:r>
            <a:r>
              <a:rPr lang="en-US" altLang="fi-FI" dirty="0"/>
              <a:t> </a:t>
            </a:r>
            <a:r>
              <a:rPr lang="en-US" altLang="fi-FI" dirty="0" err="1"/>
              <a:t>sovellu</a:t>
            </a:r>
            <a:r>
              <a:rPr lang="en-US" altLang="fi-FI" dirty="0"/>
              <a:t> </a:t>
            </a:r>
            <a:r>
              <a:rPr lang="en-US" altLang="fi-FI" dirty="0" err="1"/>
              <a:t>faktorointiin</a:t>
            </a:r>
            <a:endParaRPr lang="en-US" altLang="fi-FI" dirty="0"/>
          </a:p>
          <a:p>
            <a:pPr>
              <a:buClr>
                <a:schemeClr val="bg2"/>
              </a:buClr>
              <a:buFont typeface="Wingdings" panose="05000000000000000000" pitchFamily="2" charset="2"/>
              <a:buChar char="v"/>
            </a:pPr>
            <a:r>
              <a:rPr lang="en-US" altLang="fi-FI" dirty="0" err="1"/>
              <a:t>Kliininen</a:t>
            </a:r>
            <a:r>
              <a:rPr lang="en-US" altLang="fi-FI" dirty="0"/>
              <a:t> </a:t>
            </a:r>
            <a:r>
              <a:rPr lang="en-US" altLang="fi-FI" dirty="0" err="1"/>
              <a:t>vai</a:t>
            </a:r>
            <a:r>
              <a:rPr lang="en-US" altLang="fi-FI" dirty="0"/>
              <a:t> </a:t>
            </a:r>
            <a:r>
              <a:rPr lang="en-US" altLang="fi-FI" dirty="0" err="1"/>
              <a:t>väestöpohjainen</a:t>
            </a:r>
            <a:r>
              <a:rPr lang="en-US" altLang="fi-FI" dirty="0"/>
              <a:t> </a:t>
            </a:r>
            <a:r>
              <a:rPr lang="en-US" altLang="fi-FI" dirty="0" err="1"/>
              <a:t>aineisto</a:t>
            </a:r>
            <a:r>
              <a:rPr lang="en-US" altLang="fi-FI" dirty="0"/>
              <a:t>? </a:t>
            </a:r>
          </a:p>
          <a:p>
            <a:pPr>
              <a:buClr>
                <a:schemeClr val="bg2"/>
              </a:buClr>
              <a:buFont typeface="Wingdings" panose="05000000000000000000" pitchFamily="2" charset="2"/>
              <a:buChar char="v"/>
            </a:pPr>
            <a:r>
              <a:rPr lang="en-US" altLang="fi-FI" dirty="0" err="1"/>
              <a:t>Aineiston</a:t>
            </a:r>
            <a:r>
              <a:rPr lang="en-US" altLang="fi-FI" dirty="0"/>
              <a:t> </a:t>
            </a:r>
            <a:r>
              <a:rPr lang="en-US" altLang="fi-FI" dirty="0" err="1"/>
              <a:t>koko</a:t>
            </a:r>
            <a:r>
              <a:rPr lang="en-US" altLang="fi-FI" dirty="0"/>
              <a:t> </a:t>
            </a:r>
            <a:r>
              <a:rPr lang="en-US" altLang="fi-FI" dirty="0" err="1"/>
              <a:t>voi</a:t>
            </a:r>
            <a:r>
              <a:rPr lang="en-US" altLang="fi-FI" dirty="0"/>
              <a:t> </a:t>
            </a:r>
            <a:r>
              <a:rPr lang="en-US" altLang="fi-FI" dirty="0" err="1"/>
              <a:t>pienetä</a:t>
            </a:r>
            <a:r>
              <a:rPr lang="en-US" altLang="fi-FI" dirty="0"/>
              <a:t> </a:t>
            </a:r>
            <a:r>
              <a:rPr lang="en-US" altLang="fi-FI" dirty="0" err="1"/>
              <a:t>alkuperäisestä</a:t>
            </a:r>
            <a:r>
              <a:rPr lang="en-US" altLang="fi-FI" dirty="0"/>
              <a:t> </a:t>
            </a:r>
            <a:r>
              <a:rPr lang="en-US" altLang="fi-FI" dirty="0" err="1"/>
              <a:t>koosta</a:t>
            </a:r>
            <a:r>
              <a:rPr lang="en-US" altLang="fi-FI" dirty="0"/>
              <a:t> </a:t>
            </a:r>
            <a:r>
              <a:rPr lang="en-US" altLang="fi-FI" dirty="0" err="1"/>
              <a:t>puuttuvan</a:t>
            </a:r>
            <a:r>
              <a:rPr lang="en-US" altLang="fi-FI" dirty="0"/>
              <a:t> </a:t>
            </a:r>
            <a:r>
              <a:rPr lang="en-US" altLang="fi-FI" dirty="0" err="1"/>
              <a:t>tiedon</a:t>
            </a:r>
            <a:r>
              <a:rPr lang="en-US" altLang="fi-FI" dirty="0"/>
              <a:t> </a:t>
            </a:r>
            <a:r>
              <a:rPr lang="en-US" altLang="fi-FI" dirty="0" err="1"/>
              <a:t>takia</a:t>
            </a:r>
            <a:endParaRPr lang="en-US" altLang="fi-FI" dirty="0"/>
          </a:p>
          <a:p>
            <a:pPr>
              <a:buClr>
                <a:schemeClr val="bg2"/>
              </a:buClr>
              <a:buFont typeface="Wingdings" panose="05000000000000000000" pitchFamily="2" charset="2"/>
              <a:buChar char="v"/>
            </a:pPr>
            <a:r>
              <a:rPr lang="en-US" altLang="fi-FI" dirty="0" err="1"/>
              <a:t>Ääriarvot</a:t>
            </a:r>
            <a:r>
              <a:rPr lang="en-US" altLang="fi-FI" dirty="0"/>
              <a:t> (outliers) </a:t>
            </a:r>
            <a:r>
              <a:rPr lang="en-US" altLang="fi-FI" dirty="0" err="1"/>
              <a:t>kannattaa</a:t>
            </a:r>
            <a:r>
              <a:rPr lang="en-US" altLang="fi-FI" dirty="0"/>
              <a:t> </a:t>
            </a:r>
            <a:r>
              <a:rPr lang="en-US" altLang="fi-FI" dirty="0" err="1"/>
              <a:t>poistaa</a:t>
            </a:r>
            <a:endParaRPr lang="en-US" altLang="fi-FI" dirty="0"/>
          </a:p>
        </p:txBody>
      </p:sp>
      <p:sp>
        <p:nvSpPr>
          <p:cNvPr id="43013" name="Rectangle 5">
            <a:extLst>
              <a:ext uri="{FF2B5EF4-FFF2-40B4-BE49-F238E27FC236}">
                <a16:creationId xmlns:a16="http://schemas.microsoft.com/office/drawing/2014/main" id="{FA247F98-31C0-4B32-87F1-FFAF0C1AF6CF}"/>
              </a:ext>
            </a:extLst>
          </p:cNvPr>
          <p:cNvSpPr>
            <a:spLocks noChangeArrowheads="1"/>
          </p:cNvSpPr>
          <p:nvPr>
            <p:ph type="title"/>
          </p:nvPr>
        </p:nvSpPr>
        <p:spPr>
          <a:xfrm>
            <a:off x="2819400" y="188913"/>
            <a:ext cx="6096000" cy="1143000"/>
          </a:xfrm>
          <a:noFill/>
          <a:ln/>
        </p:spPr>
        <p:txBody>
          <a:bodyPr/>
          <a:lstStyle/>
          <a:p>
            <a:r>
              <a:rPr lang="en-US" altLang="fi-FI"/>
              <a:t>Aineiston ominaisuudet</a:t>
            </a:r>
          </a:p>
        </p:txBody>
      </p:sp>
    </p:spTree>
  </p:cSld>
  <p:clrMapOvr>
    <a:masterClrMapping/>
  </p:clrMapOvr>
  <p:transition>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F623E7CE-E1E6-4DD6-B3EA-BA898AF00DD4}"/>
              </a:ext>
            </a:extLst>
          </p:cNvPr>
          <p:cNvSpPr>
            <a:spLocks noGrp="1"/>
          </p:cNvSpPr>
          <p:nvPr>
            <p:ph type="sldNum" sz="quarter" idx="12"/>
          </p:nvPr>
        </p:nvSpPr>
        <p:spPr/>
        <p:txBody>
          <a:bodyPr/>
          <a:lstStyle/>
          <a:p>
            <a:fld id="{3872F017-2285-42DF-B1C5-E68E5829F149}" type="slidenum">
              <a:rPr lang="en-US" altLang="fi-FI"/>
              <a:pPr/>
              <a:t>13</a:t>
            </a:fld>
            <a:endParaRPr lang="en-US" altLang="fi-FI"/>
          </a:p>
        </p:txBody>
      </p:sp>
      <p:sp>
        <p:nvSpPr>
          <p:cNvPr id="58370" name="Rectangle 2">
            <a:extLst>
              <a:ext uri="{FF2B5EF4-FFF2-40B4-BE49-F238E27FC236}">
                <a16:creationId xmlns:a16="http://schemas.microsoft.com/office/drawing/2014/main" id="{85DD0986-9E9F-4256-8B51-2154BCD18337}"/>
              </a:ext>
            </a:extLst>
          </p:cNvPr>
          <p:cNvSpPr>
            <a:spLocks noGrp="1" noChangeArrowheads="1"/>
          </p:cNvSpPr>
          <p:nvPr>
            <p:ph type="title"/>
          </p:nvPr>
        </p:nvSpPr>
        <p:spPr>
          <a:xfrm>
            <a:off x="1042988" y="0"/>
            <a:ext cx="7872412" cy="1143000"/>
          </a:xfrm>
        </p:spPr>
        <p:txBody>
          <a:bodyPr/>
          <a:lstStyle/>
          <a:p>
            <a:r>
              <a:rPr lang="fi-FI" altLang="fi-FI"/>
              <a:t>Puuttuvan tiedon huomioiminen</a:t>
            </a:r>
          </a:p>
        </p:txBody>
      </p:sp>
      <p:sp>
        <p:nvSpPr>
          <p:cNvPr id="58371" name="Rectangle 3">
            <a:extLst>
              <a:ext uri="{FF2B5EF4-FFF2-40B4-BE49-F238E27FC236}">
                <a16:creationId xmlns:a16="http://schemas.microsoft.com/office/drawing/2014/main" id="{DB5179D4-09FA-4E67-AAF0-C1AE2BA2D089}"/>
              </a:ext>
            </a:extLst>
          </p:cNvPr>
          <p:cNvSpPr>
            <a:spLocks noGrp="1" noChangeArrowheads="1"/>
          </p:cNvSpPr>
          <p:nvPr>
            <p:ph type="body" idx="1"/>
          </p:nvPr>
        </p:nvSpPr>
        <p:spPr>
          <a:xfrm>
            <a:off x="2771775" y="1341438"/>
            <a:ext cx="6096000" cy="5040312"/>
          </a:xfrm>
        </p:spPr>
        <p:txBody>
          <a:bodyPr/>
          <a:lstStyle/>
          <a:p>
            <a:pPr>
              <a:buFont typeface="Wingdings" panose="05000000000000000000" pitchFamily="2" charset="2"/>
              <a:buChar char="v"/>
            </a:pPr>
            <a:r>
              <a:rPr lang="fi-FI" altLang="fi-FI" dirty="0"/>
              <a:t>Puuttuvaa tietoa voidaan korvata etukäteen</a:t>
            </a:r>
          </a:p>
          <a:p>
            <a:pPr>
              <a:buFont typeface="Wingdings" panose="05000000000000000000" pitchFamily="2" charset="2"/>
              <a:buChar char="v"/>
            </a:pPr>
            <a:r>
              <a:rPr lang="fi-FI" altLang="fi-FI" dirty="0"/>
              <a:t>Faktorianalyysia tehdessä vaihtoehdot ovat</a:t>
            </a:r>
          </a:p>
          <a:p>
            <a:pPr lvl="1">
              <a:buFont typeface="Wingdings" panose="05000000000000000000" pitchFamily="2" charset="2"/>
              <a:buChar char="v"/>
            </a:pPr>
            <a:r>
              <a:rPr lang="fi-FI" altLang="fi-FI" sz="2400" dirty="0"/>
              <a:t>Puuttuvaa tietoa ei saa olla lainkaan ko. muuttujissa (”</a:t>
            </a:r>
            <a:r>
              <a:rPr lang="fi-FI" altLang="fi-FI" sz="2400" dirty="0" err="1"/>
              <a:t>listwise</a:t>
            </a:r>
            <a:r>
              <a:rPr lang="fi-FI" altLang="fi-FI" sz="2400" dirty="0"/>
              <a:t> </a:t>
            </a:r>
            <a:r>
              <a:rPr lang="fi-FI" altLang="fi-FI" sz="2400" dirty="0" err="1"/>
              <a:t>deletion</a:t>
            </a:r>
            <a:r>
              <a:rPr lang="fi-FI" altLang="fi-FI" sz="2400" dirty="0"/>
              <a:t>”)</a:t>
            </a:r>
          </a:p>
          <a:p>
            <a:pPr lvl="1">
              <a:buFont typeface="Wingdings" panose="05000000000000000000" pitchFamily="2" charset="2"/>
              <a:buChar char="v"/>
            </a:pPr>
            <a:r>
              <a:rPr lang="fi-FI" altLang="fi-FI" sz="2400" dirty="0"/>
              <a:t>Puuttuva tieto sallitaan, niin että korrelaatioihin otetaan mukaan jos ko. kahdessa muuttujassa ei ole puuttuvaa tietoa (”</a:t>
            </a:r>
            <a:r>
              <a:rPr lang="fi-FI" altLang="fi-FI" sz="2400" dirty="0" err="1"/>
              <a:t>pairwise</a:t>
            </a:r>
            <a:r>
              <a:rPr lang="fi-FI" altLang="fi-FI" sz="2400" dirty="0"/>
              <a:t> </a:t>
            </a:r>
            <a:r>
              <a:rPr lang="fi-FI" altLang="fi-FI" sz="2400" dirty="0" err="1"/>
              <a:t>deletion</a:t>
            </a:r>
            <a:r>
              <a:rPr lang="fi-FI" altLang="fi-FI" sz="2400" dirty="0"/>
              <a:t>”)</a:t>
            </a:r>
          </a:p>
          <a:p>
            <a:pPr lvl="1">
              <a:buFont typeface="Wingdings" panose="05000000000000000000" pitchFamily="2" charset="2"/>
              <a:buChar char="v"/>
            </a:pPr>
            <a:r>
              <a:rPr lang="fi-FI" altLang="fi-FI" sz="2400" dirty="0"/>
              <a:t>Puuttuva tieto korvataan muuttujan keskiarvolla </a:t>
            </a:r>
          </a:p>
          <a:p>
            <a:pPr lvl="1"/>
            <a:endParaRPr lang="fi-FI" altLang="fi-FI"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B5A2E0AF-921C-448E-95BE-58ADA75C13B8}"/>
              </a:ext>
            </a:extLst>
          </p:cNvPr>
          <p:cNvSpPr>
            <a:spLocks noGrp="1"/>
          </p:cNvSpPr>
          <p:nvPr>
            <p:ph type="sldNum" sz="quarter" idx="12"/>
          </p:nvPr>
        </p:nvSpPr>
        <p:spPr/>
        <p:txBody>
          <a:bodyPr/>
          <a:lstStyle/>
          <a:p>
            <a:fld id="{62C09912-735B-4428-A59C-0F0C43D61A8D}" type="slidenum">
              <a:rPr lang="en-US" altLang="fi-FI"/>
              <a:pPr/>
              <a:t>14</a:t>
            </a:fld>
            <a:endParaRPr lang="en-US" altLang="fi-FI"/>
          </a:p>
        </p:txBody>
      </p:sp>
      <p:sp>
        <p:nvSpPr>
          <p:cNvPr id="24578" name="Rectangle 2">
            <a:extLst>
              <a:ext uri="{FF2B5EF4-FFF2-40B4-BE49-F238E27FC236}">
                <a16:creationId xmlns:a16="http://schemas.microsoft.com/office/drawing/2014/main" id="{5A68BE67-EA1E-4D56-B924-1315FA0ED976}"/>
              </a:ext>
            </a:extLst>
          </p:cNvPr>
          <p:cNvSpPr>
            <a:spLocks noChangeArrowheads="1"/>
          </p:cNvSpPr>
          <p:nvPr>
            <p:ph type="title"/>
          </p:nvPr>
        </p:nvSpPr>
        <p:spPr>
          <a:xfrm>
            <a:off x="2339975" y="0"/>
            <a:ext cx="6599238" cy="1143000"/>
          </a:xfrm>
          <a:noFill/>
          <a:ln/>
        </p:spPr>
        <p:txBody>
          <a:bodyPr/>
          <a:lstStyle/>
          <a:p>
            <a:r>
              <a:rPr lang="en-US" altLang="fi-FI"/>
              <a:t>Muuttujien ominaisuudet</a:t>
            </a:r>
          </a:p>
        </p:txBody>
      </p:sp>
      <p:sp>
        <p:nvSpPr>
          <p:cNvPr id="24579" name="Rectangle 3">
            <a:extLst>
              <a:ext uri="{FF2B5EF4-FFF2-40B4-BE49-F238E27FC236}">
                <a16:creationId xmlns:a16="http://schemas.microsoft.com/office/drawing/2014/main" id="{9AECD3D0-C78F-4D5F-BD9D-9592030EA100}"/>
              </a:ext>
            </a:extLst>
          </p:cNvPr>
          <p:cNvSpPr>
            <a:spLocks noChangeArrowheads="1"/>
          </p:cNvSpPr>
          <p:nvPr>
            <p:ph type="body" idx="1"/>
          </p:nvPr>
        </p:nvSpPr>
        <p:spPr>
          <a:xfrm>
            <a:off x="2843213" y="1125538"/>
            <a:ext cx="6096000" cy="4114800"/>
          </a:xfrm>
          <a:noFill/>
          <a:ln/>
        </p:spPr>
        <p:txBody>
          <a:bodyPr/>
          <a:lstStyle/>
          <a:p>
            <a:pPr>
              <a:buClr>
                <a:schemeClr val="bg2"/>
              </a:buClr>
              <a:buFont typeface="Wingdings" panose="05000000000000000000" pitchFamily="2" charset="2"/>
              <a:buChar char="v"/>
            </a:pPr>
            <a:r>
              <a:rPr lang="en-US" altLang="fi-FI" dirty="0" err="1"/>
              <a:t>Jatkuvat</a:t>
            </a:r>
            <a:r>
              <a:rPr lang="en-US" altLang="fi-FI" dirty="0"/>
              <a:t> </a:t>
            </a:r>
            <a:r>
              <a:rPr lang="en-US" altLang="fi-FI" dirty="0" err="1"/>
              <a:t>muuttujat</a:t>
            </a:r>
            <a:endParaRPr lang="en-US" altLang="fi-FI" dirty="0"/>
          </a:p>
          <a:p>
            <a:pPr>
              <a:buClr>
                <a:schemeClr val="bg2"/>
              </a:buClr>
              <a:buFont typeface="Wingdings" panose="05000000000000000000" pitchFamily="2" charset="2"/>
              <a:buChar char="v"/>
            </a:pPr>
            <a:r>
              <a:rPr lang="en-US" altLang="fi-FI" dirty="0"/>
              <a:t>VAS (Visual Analog Scale)</a:t>
            </a:r>
          </a:p>
          <a:p>
            <a:pPr>
              <a:buClr>
                <a:schemeClr val="bg2"/>
              </a:buClr>
              <a:buFont typeface="Wingdings" panose="05000000000000000000" pitchFamily="2" charset="2"/>
              <a:buChar char="v"/>
            </a:pPr>
            <a:r>
              <a:rPr lang="en-US" altLang="fi-FI" dirty="0" err="1"/>
              <a:t>Järjestysasteikkolliset</a:t>
            </a:r>
            <a:r>
              <a:rPr lang="en-US" altLang="fi-FI" dirty="0"/>
              <a:t> </a:t>
            </a:r>
            <a:r>
              <a:rPr lang="en-US" altLang="fi-FI" dirty="0" err="1"/>
              <a:t>muuttujat</a:t>
            </a:r>
            <a:endParaRPr lang="en-US" altLang="fi-FI" dirty="0"/>
          </a:p>
          <a:p>
            <a:pPr lvl="1">
              <a:buFont typeface="Wingdings" panose="05000000000000000000" pitchFamily="2" charset="2"/>
              <a:buChar char="v"/>
            </a:pPr>
            <a:r>
              <a:rPr lang="en-US" altLang="fi-FI" sz="2400" dirty="0"/>
              <a:t>Likert - </a:t>
            </a:r>
            <a:r>
              <a:rPr lang="en-US" altLang="fi-FI" sz="2400" dirty="0" err="1"/>
              <a:t>asteikko</a:t>
            </a:r>
            <a:endParaRPr lang="en-US" altLang="fi-FI" sz="2400" dirty="0"/>
          </a:p>
          <a:p>
            <a:pPr>
              <a:buClr>
                <a:schemeClr val="bg2"/>
              </a:buClr>
              <a:buFont typeface="Wingdings" panose="05000000000000000000" pitchFamily="2" charset="2"/>
              <a:buChar char="v"/>
            </a:pPr>
            <a:r>
              <a:rPr lang="en-US" altLang="fi-FI" dirty="0" err="1"/>
              <a:t>Kaksiarvoiset</a:t>
            </a:r>
            <a:r>
              <a:rPr lang="en-US" altLang="fi-FI" dirty="0"/>
              <a:t> </a:t>
            </a:r>
            <a:r>
              <a:rPr lang="en-US" altLang="fi-FI" dirty="0" err="1"/>
              <a:t>muuttujat</a:t>
            </a:r>
            <a:endParaRPr lang="en-US" altLang="fi-FI" dirty="0"/>
          </a:p>
          <a:p>
            <a:pPr>
              <a:buClr>
                <a:schemeClr val="bg2"/>
              </a:buClr>
              <a:buFont typeface="Wingdings" panose="05000000000000000000" pitchFamily="2" charset="2"/>
              <a:buChar char="v"/>
            </a:pPr>
            <a:r>
              <a:rPr lang="en-US" altLang="fi-FI" dirty="0" err="1"/>
              <a:t>Joskus</a:t>
            </a:r>
            <a:r>
              <a:rPr lang="en-US" altLang="fi-FI" dirty="0"/>
              <a:t> </a:t>
            </a:r>
            <a:r>
              <a:rPr lang="en-US" altLang="fi-FI" dirty="0" err="1"/>
              <a:t>muuttujat</a:t>
            </a:r>
            <a:r>
              <a:rPr lang="en-US" altLang="fi-FI" dirty="0"/>
              <a:t> </a:t>
            </a:r>
            <a:r>
              <a:rPr lang="en-US" altLang="fi-FI" dirty="0" err="1"/>
              <a:t>tulee</a:t>
            </a:r>
            <a:r>
              <a:rPr lang="en-US" altLang="fi-FI" dirty="0"/>
              <a:t> </a:t>
            </a:r>
            <a:r>
              <a:rPr lang="en-US" altLang="fi-FI" dirty="0" err="1"/>
              <a:t>kääntää</a:t>
            </a:r>
            <a:endParaRPr lang="en-US" altLang="fi-FI" dirty="0"/>
          </a:p>
          <a:p>
            <a:pPr>
              <a:buClr>
                <a:schemeClr val="bg2"/>
              </a:buClr>
              <a:buFont typeface="Wingdings" panose="05000000000000000000" pitchFamily="2" charset="2"/>
              <a:buChar char="v"/>
            </a:pPr>
            <a:r>
              <a:rPr lang="en-US" altLang="fi-FI" dirty="0" err="1"/>
              <a:t>Jakaumien</a:t>
            </a:r>
            <a:r>
              <a:rPr lang="en-US" altLang="fi-FI" dirty="0"/>
              <a:t> vinous </a:t>
            </a:r>
            <a:r>
              <a:rPr lang="en-US" altLang="fi-FI" dirty="0" err="1"/>
              <a:t>usein</a:t>
            </a:r>
            <a:r>
              <a:rPr lang="en-US" altLang="fi-FI" dirty="0"/>
              <a:t> </a:t>
            </a:r>
            <a:r>
              <a:rPr lang="en-US" altLang="fi-FI" dirty="0" err="1"/>
              <a:t>ongelma</a:t>
            </a:r>
            <a:r>
              <a:rPr lang="en-US" altLang="fi-FI" dirty="0"/>
              <a:t> (</a:t>
            </a:r>
            <a:r>
              <a:rPr lang="en-US" altLang="fi-FI" dirty="0" err="1"/>
              <a:t>esim</a:t>
            </a:r>
            <a:r>
              <a:rPr lang="en-US" altLang="fi-FI" dirty="0"/>
              <a:t>. </a:t>
            </a:r>
            <a:r>
              <a:rPr lang="en-US" altLang="fi-FI" dirty="0" err="1"/>
              <a:t>psykiatriassa</a:t>
            </a:r>
            <a:r>
              <a:rPr lang="en-US" altLang="fi-FI" dirty="0"/>
              <a:t>)</a:t>
            </a:r>
          </a:p>
        </p:txBody>
      </p:sp>
    </p:spTree>
  </p:cSld>
  <p:clrMapOvr>
    <a:masterClrMapping/>
  </p:clrMapOvr>
  <p:transition>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3">
            <a:extLst>
              <a:ext uri="{FF2B5EF4-FFF2-40B4-BE49-F238E27FC236}">
                <a16:creationId xmlns:a16="http://schemas.microsoft.com/office/drawing/2014/main" id="{0CAF0DF8-8B4D-44B7-97E4-3C985A64D21B}"/>
              </a:ext>
            </a:extLst>
          </p:cNvPr>
          <p:cNvSpPr>
            <a:spLocks noGrp="1"/>
          </p:cNvSpPr>
          <p:nvPr>
            <p:ph type="sldNum" sz="quarter" idx="12"/>
          </p:nvPr>
        </p:nvSpPr>
        <p:spPr/>
        <p:txBody>
          <a:bodyPr/>
          <a:lstStyle/>
          <a:p>
            <a:fld id="{0B9B5E8A-F3EA-42B2-A100-2C258A954A71}" type="slidenum">
              <a:rPr lang="en-US" altLang="fi-FI"/>
              <a:pPr/>
              <a:t>15</a:t>
            </a:fld>
            <a:endParaRPr lang="en-US" altLang="fi-FI"/>
          </a:p>
        </p:txBody>
      </p:sp>
      <p:pic>
        <p:nvPicPr>
          <p:cNvPr id="36871" name="Picture 7" descr="spss_fa1_2a">
            <a:extLst>
              <a:ext uri="{FF2B5EF4-FFF2-40B4-BE49-F238E27FC236}">
                <a16:creationId xmlns:a16="http://schemas.microsoft.com/office/drawing/2014/main" id="{A6EF3FEF-250B-4BA4-B5EE-8FF7CE5BF48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1775" y="981075"/>
            <a:ext cx="5761038" cy="3200400"/>
          </a:xfrm>
          <a:prstGeom prst="rect">
            <a:avLst/>
          </a:prstGeom>
          <a:noFill/>
          <a:extLst>
            <a:ext uri="{909E8E84-426E-40DD-AFC4-6F175D3DCCD1}">
              <a14:hiddenFill xmlns:a14="http://schemas.microsoft.com/office/drawing/2010/main">
                <a:solidFill>
                  <a:srgbClr val="FFFFFF"/>
                </a:solidFill>
              </a14:hiddenFill>
            </a:ext>
          </a:extLst>
        </p:spPr>
      </p:pic>
      <p:sp>
        <p:nvSpPr>
          <p:cNvPr id="36872" name="Rectangle 8">
            <a:extLst>
              <a:ext uri="{FF2B5EF4-FFF2-40B4-BE49-F238E27FC236}">
                <a16:creationId xmlns:a16="http://schemas.microsoft.com/office/drawing/2014/main" id="{6E884AE7-671A-4107-90BC-7057B3629990}"/>
              </a:ext>
            </a:extLst>
          </p:cNvPr>
          <p:cNvSpPr>
            <a:spLocks noChangeArrowheads="1"/>
          </p:cNvSpPr>
          <p:nvPr/>
        </p:nvSpPr>
        <p:spPr bwMode="auto">
          <a:xfrm>
            <a:off x="2997200" y="3467100"/>
            <a:ext cx="5254625" cy="161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altLang="fi-FI" sz="2000" b="1"/>
              <a:t>Kaiser-Meyer-Olkin Testi</a:t>
            </a:r>
          </a:p>
          <a:p>
            <a:pPr>
              <a:buFontTx/>
              <a:buChar char="-"/>
            </a:pPr>
            <a:r>
              <a:rPr lang="en-US" altLang="fi-FI" sz="2000"/>
              <a:t>Testaa korrelaatioiden suhdetta </a:t>
            </a:r>
          </a:p>
          <a:p>
            <a:r>
              <a:rPr lang="en-US" altLang="fi-FI" sz="2000"/>
              <a:t>  korrelaatioihin joissa mukana osittaiskorrelaatiot</a:t>
            </a:r>
          </a:p>
          <a:p>
            <a:r>
              <a:rPr lang="en-US" altLang="fi-FI" sz="2000"/>
              <a:t>- välillä  0 - 1, mitä suurempi niin sitä parempi </a:t>
            </a:r>
          </a:p>
          <a:p>
            <a:r>
              <a:rPr lang="en-US" altLang="fi-FI" sz="2000"/>
              <a:t>- 0.6 on suositeltu alaraja  </a:t>
            </a:r>
          </a:p>
        </p:txBody>
      </p:sp>
      <p:sp>
        <p:nvSpPr>
          <p:cNvPr id="36873" name="Rectangle 9">
            <a:extLst>
              <a:ext uri="{FF2B5EF4-FFF2-40B4-BE49-F238E27FC236}">
                <a16:creationId xmlns:a16="http://schemas.microsoft.com/office/drawing/2014/main" id="{2B33F608-B2F2-4B98-AD5B-D695F77CBD8A}"/>
              </a:ext>
            </a:extLst>
          </p:cNvPr>
          <p:cNvSpPr>
            <a:spLocks noChangeArrowheads="1"/>
          </p:cNvSpPr>
          <p:nvPr/>
        </p:nvSpPr>
        <p:spPr bwMode="auto">
          <a:xfrm>
            <a:off x="2987675" y="5229225"/>
            <a:ext cx="4878388"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altLang="fi-FI" sz="2000" b="1"/>
              <a:t>Bartlettin Sväärisyystesti</a:t>
            </a:r>
            <a:endParaRPr lang="en-US" altLang="fi-FI" sz="2000"/>
          </a:p>
          <a:p>
            <a:pPr>
              <a:buFontTx/>
              <a:buChar char="-"/>
            </a:pPr>
            <a:r>
              <a:rPr lang="en-US" altLang="fi-FI" sz="2000"/>
              <a:t> Testaa kaikkien korrelaatioiden eroa nollasta</a:t>
            </a:r>
          </a:p>
          <a:p>
            <a:pPr>
              <a:buFontTx/>
              <a:buChar char="-"/>
            </a:pPr>
            <a:r>
              <a:rPr lang="en-US" altLang="fi-FI" sz="2000"/>
              <a:t> Tulisi olla p&lt;0.05</a:t>
            </a:r>
          </a:p>
          <a:p>
            <a:pPr>
              <a:buFontTx/>
              <a:buChar char="-"/>
            </a:pPr>
            <a:r>
              <a:rPr lang="en-US" altLang="fi-FI" sz="2000"/>
              <a:t> Suuri otos antaa helposti merkitsevyyden</a:t>
            </a:r>
          </a:p>
        </p:txBody>
      </p:sp>
      <p:sp>
        <p:nvSpPr>
          <p:cNvPr id="36874" name="Text Box 10">
            <a:extLst>
              <a:ext uri="{FF2B5EF4-FFF2-40B4-BE49-F238E27FC236}">
                <a16:creationId xmlns:a16="http://schemas.microsoft.com/office/drawing/2014/main" id="{98ABA8C0-8944-493F-8E9B-43089B7C15B9}"/>
              </a:ext>
            </a:extLst>
          </p:cNvPr>
          <p:cNvSpPr txBox="1">
            <a:spLocks noChangeArrowheads="1"/>
          </p:cNvSpPr>
          <p:nvPr/>
        </p:nvSpPr>
        <p:spPr bwMode="auto">
          <a:xfrm>
            <a:off x="2916238" y="260350"/>
            <a:ext cx="5281612"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i-FI" altLang="fi-FI" sz="4800" b="1"/>
              <a:t>Aineiston riittävyys</a:t>
            </a:r>
          </a:p>
        </p:txBody>
      </p:sp>
      <p:sp>
        <p:nvSpPr>
          <p:cNvPr id="36875" name="Rectangle 11">
            <a:extLst>
              <a:ext uri="{FF2B5EF4-FFF2-40B4-BE49-F238E27FC236}">
                <a16:creationId xmlns:a16="http://schemas.microsoft.com/office/drawing/2014/main" id="{1DEFF697-E986-4D79-A8FA-46BB4E019700}"/>
              </a:ext>
            </a:extLst>
          </p:cNvPr>
          <p:cNvSpPr>
            <a:spLocks noChangeArrowheads="1"/>
          </p:cNvSpPr>
          <p:nvPr/>
        </p:nvSpPr>
        <p:spPr bwMode="auto">
          <a:xfrm>
            <a:off x="3924300" y="1773238"/>
            <a:ext cx="142875" cy="21590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36876" name="Rectangle 12">
            <a:extLst>
              <a:ext uri="{FF2B5EF4-FFF2-40B4-BE49-F238E27FC236}">
                <a16:creationId xmlns:a16="http://schemas.microsoft.com/office/drawing/2014/main" id="{1E4973F3-412F-4F61-B2CB-9291ADBA8FC3}"/>
              </a:ext>
            </a:extLst>
          </p:cNvPr>
          <p:cNvSpPr>
            <a:spLocks noChangeArrowheads="1"/>
          </p:cNvSpPr>
          <p:nvPr/>
        </p:nvSpPr>
        <p:spPr bwMode="auto">
          <a:xfrm>
            <a:off x="3924300" y="2565400"/>
            <a:ext cx="142875" cy="21590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E094D6EC-2C52-45AC-91D7-B6A1E0F6167B}"/>
              </a:ext>
            </a:extLst>
          </p:cNvPr>
          <p:cNvSpPr>
            <a:spLocks noGrp="1"/>
          </p:cNvSpPr>
          <p:nvPr>
            <p:ph type="sldNum" sz="quarter" idx="12"/>
          </p:nvPr>
        </p:nvSpPr>
        <p:spPr/>
        <p:txBody>
          <a:bodyPr/>
          <a:lstStyle/>
          <a:p>
            <a:fld id="{E6CF7F66-6494-4DD5-B1EB-7A11E3511F36}" type="slidenum">
              <a:rPr lang="en-US" altLang="fi-FI"/>
              <a:pPr/>
              <a:t>16</a:t>
            </a:fld>
            <a:endParaRPr lang="en-US" altLang="fi-FI"/>
          </a:p>
        </p:txBody>
      </p:sp>
      <p:sp>
        <p:nvSpPr>
          <p:cNvPr id="27650" name="Rectangle 2">
            <a:extLst>
              <a:ext uri="{FF2B5EF4-FFF2-40B4-BE49-F238E27FC236}">
                <a16:creationId xmlns:a16="http://schemas.microsoft.com/office/drawing/2014/main" id="{997B9691-78C9-4D9C-B44E-0BC159F45A3D}"/>
              </a:ext>
            </a:extLst>
          </p:cNvPr>
          <p:cNvSpPr>
            <a:spLocks noGrp="1" noChangeArrowheads="1"/>
          </p:cNvSpPr>
          <p:nvPr>
            <p:ph type="title"/>
          </p:nvPr>
        </p:nvSpPr>
        <p:spPr>
          <a:xfrm>
            <a:off x="2819400" y="44450"/>
            <a:ext cx="6096000" cy="1143000"/>
          </a:xfrm>
        </p:spPr>
        <p:txBody>
          <a:bodyPr/>
          <a:lstStyle/>
          <a:p>
            <a:r>
              <a:rPr lang="fi-FI" altLang="fi-FI"/>
              <a:t>Estimointimenetelmät</a:t>
            </a:r>
          </a:p>
        </p:txBody>
      </p:sp>
      <p:sp>
        <p:nvSpPr>
          <p:cNvPr id="27651" name="Rectangle 3">
            <a:extLst>
              <a:ext uri="{FF2B5EF4-FFF2-40B4-BE49-F238E27FC236}">
                <a16:creationId xmlns:a16="http://schemas.microsoft.com/office/drawing/2014/main" id="{D6C5810B-5863-4370-872E-EAA2B5639E44}"/>
              </a:ext>
            </a:extLst>
          </p:cNvPr>
          <p:cNvSpPr>
            <a:spLocks noGrp="1" noChangeArrowheads="1"/>
          </p:cNvSpPr>
          <p:nvPr>
            <p:ph type="body" idx="1"/>
          </p:nvPr>
        </p:nvSpPr>
        <p:spPr>
          <a:xfrm>
            <a:off x="3132138" y="908050"/>
            <a:ext cx="6096000" cy="4751388"/>
          </a:xfrm>
        </p:spPr>
        <p:txBody>
          <a:bodyPr/>
          <a:lstStyle/>
          <a:p>
            <a:pPr>
              <a:lnSpc>
                <a:spcPct val="90000"/>
              </a:lnSpc>
              <a:buFont typeface="Monotype Sorts" pitchFamily="2" charset="2"/>
              <a:buNone/>
            </a:pPr>
            <a:r>
              <a:rPr lang="fi-FI" altLang="fi-FI" sz="2000" dirty="0"/>
              <a:t>= ”</a:t>
            </a:r>
            <a:r>
              <a:rPr lang="fi-FI" altLang="fi-FI" sz="2000" dirty="0" err="1"/>
              <a:t>Factor</a:t>
            </a:r>
            <a:r>
              <a:rPr lang="fi-FI" altLang="fi-FI" sz="2000" dirty="0"/>
              <a:t> </a:t>
            </a:r>
            <a:r>
              <a:rPr lang="fi-FI" altLang="fi-FI" sz="2000" dirty="0" err="1"/>
              <a:t>analysis</a:t>
            </a:r>
            <a:r>
              <a:rPr lang="fi-FI" altLang="fi-FI" sz="2000" dirty="0"/>
              <a:t> </a:t>
            </a:r>
            <a:r>
              <a:rPr lang="fi-FI" altLang="fi-FI" sz="2000" dirty="0" err="1"/>
              <a:t>extraction</a:t>
            </a:r>
            <a:r>
              <a:rPr lang="fi-FI" altLang="fi-FI" sz="2000" dirty="0"/>
              <a:t>”</a:t>
            </a:r>
          </a:p>
          <a:p>
            <a:pPr>
              <a:lnSpc>
                <a:spcPct val="90000"/>
              </a:lnSpc>
              <a:buFont typeface="Monotype Sorts" pitchFamily="2" charset="2"/>
              <a:buNone/>
            </a:pPr>
            <a:endParaRPr lang="fi-FI" altLang="fi-FI" sz="2000" dirty="0"/>
          </a:p>
          <a:p>
            <a:pPr>
              <a:lnSpc>
                <a:spcPct val="90000"/>
              </a:lnSpc>
              <a:buFont typeface="Monotype Sorts" pitchFamily="2" charset="2"/>
              <a:buNone/>
            </a:pPr>
            <a:r>
              <a:rPr lang="fi-FI" altLang="fi-FI" sz="2000" dirty="0"/>
              <a:t>SPSS-ohjelman vaihtoehdot:</a:t>
            </a:r>
          </a:p>
          <a:p>
            <a:pPr>
              <a:lnSpc>
                <a:spcPct val="90000"/>
              </a:lnSpc>
              <a:buFont typeface="Monotype Sorts" pitchFamily="2" charset="2"/>
              <a:buNone/>
            </a:pPr>
            <a:endParaRPr lang="fi-FI" altLang="fi-FI" sz="2000" dirty="0"/>
          </a:p>
          <a:p>
            <a:pPr>
              <a:lnSpc>
                <a:spcPct val="90000"/>
              </a:lnSpc>
              <a:buFont typeface="Wingdings" panose="05000000000000000000" pitchFamily="2" charset="2"/>
              <a:buChar char="v"/>
            </a:pPr>
            <a:r>
              <a:rPr lang="fi-FI" altLang="fi-FI" sz="2000" dirty="0"/>
              <a:t>(</a:t>
            </a:r>
            <a:r>
              <a:rPr lang="fi-FI" altLang="fi-FI" sz="2000" dirty="0" err="1"/>
              <a:t>Principal</a:t>
            </a:r>
            <a:r>
              <a:rPr lang="fi-FI" altLang="fi-FI" sz="2000" dirty="0"/>
              <a:t> </a:t>
            </a:r>
            <a:r>
              <a:rPr lang="fi-FI" altLang="fi-FI" sz="2000" dirty="0" err="1"/>
              <a:t>components</a:t>
            </a:r>
            <a:r>
              <a:rPr lang="fi-FI" altLang="fi-FI" sz="2000" dirty="0"/>
              <a:t>)</a:t>
            </a:r>
          </a:p>
          <a:p>
            <a:pPr>
              <a:lnSpc>
                <a:spcPct val="90000"/>
              </a:lnSpc>
              <a:buFont typeface="Wingdings" panose="05000000000000000000" pitchFamily="2" charset="2"/>
              <a:buChar char="v"/>
            </a:pPr>
            <a:r>
              <a:rPr lang="fi-FI" altLang="fi-FI" sz="2000" dirty="0" err="1"/>
              <a:t>Principal</a:t>
            </a:r>
            <a:r>
              <a:rPr lang="fi-FI" altLang="fi-FI" sz="2000" dirty="0"/>
              <a:t> </a:t>
            </a:r>
            <a:r>
              <a:rPr lang="fi-FI" altLang="fi-FI" sz="2000" dirty="0" err="1"/>
              <a:t>Axis</a:t>
            </a:r>
            <a:r>
              <a:rPr lang="fi-FI" altLang="fi-FI" sz="2000" dirty="0"/>
              <a:t> Factoring</a:t>
            </a:r>
          </a:p>
          <a:p>
            <a:pPr lvl="1">
              <a:lnSpc>
                <a:spcPct val="90000"/>
              </a:lnSpc>
              <a:buFont typeface="Wingdings" panose="05000000000000000000" pitchFamily="2" charset="2"/>
              <a:buChar char="v"/>
            </a:pPr>
            <a:r>
              <a:rPr lang="fi-FI" altLang="fi-FI" sz="2000" dirty="0"/>
              <a:t>suositeltava</a:t>
            </a:r>
          </a:p>
          <a:p>
            <a:pPr>
              <a:lnSpc>
                <a:spcPct val="90000"/>
              </a:lnSpc>
              <a:buFont typeface="Wingdings" panose="05000000000000000000" pitchFamily="2" charset="2"/>
              <a:buChar char="v"/>
            </a:pPr>
            <a:r>
              <a:rPr lang="fi-FI" altLang="fi-FI" sz="2000" dirty="0" err="1"/>
              <a:t>Unweighted</a:t>
            </a:r>
            <a:r>
              <a:rPr lang="fi-FI" altLang="fi-FI" sz="2000" dirty="0"/>
              <a:t> </a:t>
            </a:r>
            <a:r>
              <a:rPr lang="fi-FI" altLang="fi-FI" sz="2000" dirty="0" err="1"/>
              <a:t>least</a:t>
            </a:r>
            <a:r>
              <a:rPr lang="fi-FI" altLang="fi-FI" sz="2000" dirty="0"/>
              <a:t> </a:t>
            </a:r>
            <a:r>
              <a:rPr lang="fi-FI" altLang="fi-FI" sz="2000" dirty="0" err="1"/>
              <a:t>squares</a:t>
            </a:r>
            <a:endParaRPr lang="fi-FI" altLang="fi-FI" sz="2000" dirty="0"/>
          </a:p>
          <a:p>
            <a:pPr>
              <a:lnSpc>
                <a:spcPct val="90000"/>
              </a:lnSpc>
              <a:buFont typeface="Wingdings" panose="05000000000000000000" pitchFamily="2" charset="2"/>
              <a:buChar char="v"/>
            </a:pPr>
            <a:r>
              <a:rPr lang="fi-FI" altLang="fi-FI" sz="2000" dirty="0"/>
              <a:t>Maximum </a:t>
            </a:r>
            <a:r>
              <a:rPr lang="fi-FI" altLang="fi-FI" sz="2000" dirty="0" err="1"/>
              <a:t>likelihood</a:t>
            </a:r>
            <a:endParaRPr lang="fi-FI" altLang="fi-FI" sz="2000" dirty="0"/>
          </a:p>
          <a:p>
            <a:pPr>
              <a:lnSpc>
                <a:spcPct val="90000"/>
              </a:lnSpc>
              <a:buFont typeface="Wingdings" panose="05000000000000000000" pitchFamily="2" charset="2"/>
              <a:buChar char="v"/>
            </a:pPr>
            <a:r>
              <a:rPr lang="fi-FI" altLang="fi-FI" sz="2000" dirty="0" err="1"/>
              <a:t>Generalized</a:t>
            </a:r>
            <a:r>
              <a:rPr lang="fi-FI" altLang="fi-FI" sz="2000" dirty="0"/>
              <a:t> </a:t>
            </a:r>
            <a:r>
              <a:rPr lang="fi-FI" altLang="fi-FI" sz="2000" dirty="0" err="1"/>
              <a:t>least</a:t>
            </a:r>
            <a:r>
              <a:rPr lang="fi-FI" altLang="fi-FI" sz="2000" dirty="0"/>
              <a:t> </a:t>
            </a:r>
            <a:r>
              <a:rPr lang="fi-FI" altLang="fi-FI" sz="2000" dirty="0" err="1"/>
              <a:t>squares</a:t>
            </a:r>
            <a:endParaRPr lang="fi-FI" altLang="fi-FI" sz="2000" dirty="0"/>
          </a:p>
          <a:p>
            <a:pPr>
              <a:lnSpc>
                <a:spcPct val="90000"/>
              </a:lnSpc>
              <a:buFont typeface="Wingdings" panose="05000000000000000000" pitchFamily="2" charset="2"/>
              <a:buChar char="v"/>
            </a:pPr>
            <a:r>
              <a:rPr lang="fi-FI" altLang="fi-FI" sz="2000" dirty="0"/>
              <a:t>Alpha factoring</a:t>
            </a:r>
          </a:p>
          <a:p>
            <a:pPr>
              <a:lnSpc>
                <a:spcPct val="90000"/>
              </a:lnSpc>
              <a:buFont typeface="Wingdings" panose="05000000000000000000" pitchFamily="2" charset="2"/>
              <a:buChar char="v"/>
            </a:pPr>
            <a:r>
              <a:rPr lang="fi-FI" altLang="fi-FI" sz="2000" dirty="0"/>
              <a:t>Image factoring</a:t>
            </a:r>
          </a:p>
          <a:p>
            <a:pPr>
              <a:lnSpc>
                <a:spcPct val="90000"/>
              </a:lnSpc>
            </a:pPr>
            <a:endParaRPr lang="fi-FI" altLang="fi-FI" sz="2000" dirty="0"/>
          </a:p>
          <a:p>
            <a:pPr>
              <a:lnSpc>
                <a:spcPct val="90000"/>
              </a:lnSpc>
              <a:buFont typeface="Monotype Sorts" pitchFamily="2" charset="2"/>
              <a:buNone/>
            </a:pPr>
            <a:r>
              <a:rPr lang="fi-FI" altLang="fi-FI" sz="1800" dirty="0"/>
              <a:t>Näistä löytyy selostusta esim. SPSS-ohjelman ”Helpistä”</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506E4A61-2E58-4A7A-9EBE-7A6DB95305A5}"/>
              </a:ext>
            </a:extLst>
          </p:cNvPr>
          <p:cNvSpPr>
            <a:spLocks noGrp="1"/>
          </p:cNvSpPr>
          <p:nvPr>
            <p:ph type="sldNum" sz="quarter" idx="12"/>
          </p:nvPr>
        </p:nvSpPr>
        <p:spPr/>
        <p:txBody>
          <a:bodyPr/>
          <a:lstStyle/>
          <a:p>
            <a:fld id="{6A9F9E4D-7F2F-461F-99AC-84FDF998E889}" type="slidenum">
              <a:rPr lang="en-US" altLang="fi-FI"/>
              <a:pPr/>
              <a:t>17</a:t>
            </a:fld>
            <a:endParaRPr lang="en-US" altLang="fi-FI"/>
          </a:p>
        </p:txBody>
      </p:sp>
      <p:sp>
        <p:nvSpPr>
          <p:cNvPr id="40962" name="Rectangle 2">
            <a:extLst>
              <a:ext uri="{FF2B5EF4-FFF2-40B4-BE49-F238E27FC236}">
                <a16:creationId xmlns:a16="http://schemas.microsoft.com/office/drawing/2014/main" id="{B738CD5D-1810-402C-9793-EC120658F4C8}"/>
              </a:ext>
            </a:extLst>
          </p:cNvPr>
          <p:cNvSpPr>
            <a:spLocks noChangeArrowheads="1"/>
          </p:cNvSpPr>
          <p:nvPr>
            <p:ph type="title"/>
          </p:nvPr>
        </p:nvSpPr>
        <p:spPr>
          <a:xfrm>
            <a:off x="1042988" y="198438"/>
            <a:ext cx="8208962" cy="1143000"/>
          </a:xfrm>
          <a:noFill/>
          <a:ln/>
        </p:spPr>
        <p:txBody>
          <a:bodyPr/>
          <a:lstStyle/>
          <a:p>
            <a:r>
              <a:rPr lang="en-US" altLang="fi-FI"/>
              <a:t>Eksploratiivinen faktorianalyysi</a:t>
            </a:r>
          </a:p>
        </p:txBody>
      </p:sp>
      <p:sp>
        <p:nvSpPr>
          <p:cNvPr id="40963" name="Rectangle 3">
            <a:extLst>
              <a:ext uri="{FF2B5EF4-FFF2-40B4-BE49-F238E27FC236}">
                <a16:creationId xmlns:a16="http://schemas.microsoft.com/office/drawing/2014/main" id="{19924730-56D0-4E8C-8995-B0987C740970}"/>
              </a:ext>
            </a:extLst>
          </p:cNvPr>
          <p:cNvSpPr>
            <a:spLocks noChangeArrowheads="1"/>
          </p:cNvSpPr>
          <p:nvPr>
            <p:ph type="body" idx="1"/>
          </p:nvPr>
        </p:nvSpPr>
        <p:spPr>
          <a:xfrm>
            <a:off x="2843213" y="1690688"/>
            <a:ext cx="6096000" cy="4114800"/>
          </a:xfrm>
          <a:noFill/>
          <a:ln/>
        </p:spPr>
        <p:txBody>
          <a:bodyPr/>
          <a:lstStyle/>
          <a:p>
            <a:pPr>
              <a:buFont typeface="Monotype Sorts" pitchFamily="2" charset="2"/>
              <a:buNone/>
            </a:pPr>
            <a:r>
              <a:rPr lang="fi-FI" altLang="fi-FI" dirty="0"/>
              <a:t>Analyysin vaiheet</a:t>
            </a:r>
          </a:p>
          <a:p>
            <a:pPr>
              <a:buFont typeface="Monotype Sorts" pitchFamily="2" charset="2"/>
              <a:buNone/>
            </a:pPr>
            <a:endParaRPr lang="fi-FI" altLang="fi-FI" dirty="0"/>
          </a:p>
          <a:p>
            <a:pPr>
              <a:buFont typeface="Wingdings" panose="05000000000000000000" pitchFamily="2" charset="2"/>
              <a:buChar char="v"/>
            </a:pPr>
            <a:r>
              <a:rPr lang="fi-FI" altLang="fi-FI" dirty="0"/>
              <a:t>Korrelaatio- tai kovarianssimatriisi</a:t>
            </a:r>
          </a:p>
          <a:p>
            <a:pPr>
              <a:buFont typeface="Wingdings" panose="05000000000000000000" pitchFamily="2" charset="2"/>
              <a:buChar char="v"/>
            </a:pPr>
            <a:r>
              <a:rPr lang="en-US" altLang="fi-FI" dirty="0" err="1"/>
              <a:t>Estimoidaan</a:t>
            </a:r>
            <a:r>
              <a:rPr lang="en-US" altLang="fi-FI" dirty="0"/>
              <a:t> </a:t>
            </a:r>
            <a:r>
              <a:rPr lang="en-US" altLang="fi-FI" dirty="0" err="1"/>
              <a:t>faktorilataukset</a:t>
            </a:r>
            <a:endParaRPr lang="en-US" altLang="fi-FI" dirty="0"/>
          </a:p>
          <a:p>
            <a:pPr>
              <a:buFont typeface="Wingdings" panose="05000000000000000000" pitchFamily="2" charset="2"/>
              <a:buChar char="v"/>
            </a:pPr>
            <a:r>
              <a:rPr lang="en-US" altLang="fi-FI" dirty="0" err="1"/>
              <a:t>Rotatoidaan</a:t>
            </a:r>
            <a:r>
              <a:rPr lang="en-US" altLang="fi-FI" dirty="0"/>
              <a:t> </a:t>
            </a:r>
            <a:r>
              <a:rPr lang="en-US" altLang="fi-FI" dirty="0" err="1"/>
              <a:t>ratkaisu</a:t>
            </a:r>
            <a:endParaRPr lang="en-US" altLang="fi-FI" dirty="0"/>
          </a:p>
          <a:p>
            <a:pPr>
              <a:buFont typeface="Wingdings" panose="05000000000000000000" pitchFamily="2" charset="2"/>
              <a:buChar char="v"/>
            </a:pPr>
            <a:r>
              <a:rPr lang="en-US" altLang="fi-FI" dirty="0" err="1"/>
              <a:t>Lasketaan</a:t>
            </a:r>
            <a:r>
              <a:rPr lang="en-US" altLang="fi-FI" dirty="0"/>
              <a:t> </a:t>
            </a:r>
            <a:r>
              <a:rPr lang="en-US" altLang="fi-FI" dirty="0" err="1"/>
              <a:t>faktoripisteet</a:t>
            </a:r>
            <a:endParaRPr lang="en-US" altLang="fi-FI" dirty="0"/>
          </a:p>
        </p:txBody>
      </p:sp>
    </p:spTree>
  </p:cSld>
  <p:clrMapOvr>
    <a:masterClrMapping/>
  </p:clrMapOvr>
  <p:transition>
    <p:cu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ED5A1497-2071-4BE8-B68E-EF77FD2B2035}"/>
              </a:ext>
            </a:extLst>
          </p:cNvPr>
          <p:cNvSpPr>
            <a:spLocks noGrp="1"/>
          </p:cNvSpPr>
          <p:nvPr>
            <p:ph type="sldNum" sz="quarter" idx="12"/>
          </p:nvPr>
        </p:nvSpPr>
        <p:spPr/>
        <p:txBody>
          <a:bodyPr/>
          <a:lstStyle/>
          <a:p>
            <a:fld id="{C3670D14-A380-45FB-B402-D725258819CB}" type="slidenum">
              <a:rPr lang="en-US" altLang="fi-FI"/>
              <a:pPr/>
              <a:t>18</a:t>
            </a:fld>
            <a:endParaRPr lang="en-US" altLang="fi-FI"/>
          </a:p>
        </p:txBody>
      </p:sp>
      <p:sp>
        <p:nvSpPr>
          <p:cNvPr id="30722" name="Rectangle 2">
            <a:extLst>
              <a:ext uri="{FF2B5EF4-FFF2-40B4-BE49-F238E27FC236}">
                <a16:creationId xmlns:a16="http://schemas.microsoft.com/office/drawing/2014/main" id="{750E45D7-3841-4424-BB53-02836799477B}"/>
              </a:ext>
            </a:extLst>
          </p:cNvPr>
          <p:cNvSpPr>
            <a:spLocks noChangeArrowheads="1"/>
          </p:cNvSpPr>
          <p:nvPr>
            <p:ph type="title"/>
          </p:nvPr>
        </p:nvSpPr>
        <p:spPr>
          <a:xfrm>
            <a:off x="1042988" y="188913"/>
            <a:ext cx="7896225" cy="1143000"/>
          </a:xfrm>
          <a:noFill/>
          <a:ln/>
        </p:spPr>
        <p:txBody>
          <a:bodyPr/>
          <a:lstStyle/>
          <a:p>
            <a:r>
              <a:rPr lang="en-US" altLang="fi-FI"/>
              <a:t>Korrelaatiot vai kovarianssit?</a:t>
            </a:r>
          </a:p>
        </p:txBody>
      </p:sp>
      <p:sp>
        <p:nvSpPr>
          <p:cNvPr id="30723" name="Rectangle 3">
            <a:extLst>
              <a:ext uri="{FF2B5EF4-FFF2-40B4-BE49-F238E27FC236}">
                <a16:creationId xmlns:a16="http://schemas.microsoft.com/office/drawing/2014/main" id="{58350D17-7D74-4F30-AF19-DE0378D5B6AF}"/>
              </a:ext>
            </a:extLst>
          </p:cNvPr>
          <p:cNvSpPr>
            <a:spLocks noChangeArrowheads="1"/>
          </p:cNvSpPr>
          <p:nvPr>
            <p:ph type="body" idx="1"/>
          </p:nvPr>
        </p:nvSpPr>
        <p:spPr>
          <a:xfrm>
            <a:off x="2987675" y="1835150"/>
            <a:ext cx="6096000" cy="4114800"/>
          </a:xfrm>
          <a:noFill/>
          <a:ln/>
        </p:spPr>
        <p:txBody>
          <a:bodyPr/>
          <a:lstStyle/>
          <a:p>
            <a:pPr>
              <a:lnSpc>
                <a:spcPct val="90000"/>
              </a:lnSpc>
              <a:buFont typeface="Wingdings" panose="05000000000000000000" pitchFamily="2" charset="2"/>
              <a:buChar char="v"/>
            </a:pPr>
            <a:r>
              <a:rPr lang="en-US" altLang="fi-FI" dirty="0"/>
              <a:t>EFA </a:t>
            </a:r>
            <a:r>
              <a:rPr lang="en-US" altLang="fi-FI" dirty="0" err="1"/>
              <a:t>perustuu</a:t>
            </a:r>
            <a:r>
              <a:rPr lang="en-US" altLang="fi-FI" dirty="0"/>
              <a:t> </a:t>
            </a:r>
            <a:r>
              <a:rPr lang="en-US" altLang="fi-FI" dirty="0" err="1"/>
              <a:t>muuttujien</a:t>
            </a:r>
            <a:r>
              <a:rPr lang="en-US" altLang="fi-FI" dirty="0"/>
              <a:t> </a:t>
            </a:r>
            <a:r>
              <a:rPr lang="en-US" altLang="fi-FI" dirty="0" err="1"/>
              <a:t>välisiin</a:t>
            </a:r>
            <a:r>
              <a:rPr lang="en-US" altLang="fi-FI" dirty="0"/>
              <a:t> </a:t>
            </a:r>
            <a:r>
              <a:rPr lang="en-US" altLang="fi-FI" dirty="0" err="1"/>
              <a:t>korrelaatioihin</a:t>
            </a:r>
            <a:r>
              <a:rPr lang="en-US" altLang="fi-FI" dirty="0"/>
              <a:t> tai </a:t>
            </a:r>
            <a:r>
              <a:rPr lang="en-US" altLang="fi-FI" dirty="0" err="1"/>
              <a:t>kovariansseihin</a:t>
            </a:r>
            <a:endParaRPr lang="en-US" altLang="fi-FI" dirty="0"/>
          </a:p>
          <a:p>
            <a:pPr lvl="1">
              <a:lnSpc>
                <a:spcPct val="90000"/>
              </a:lnSpc>
              <a:buFont typeface="Wingdings" panose="05000000000000000000" pitchFamily="2" charset="2"/>
              <a:buChar char="v"/>
            </a:pPr>
            <a:r>
              <a:rPr lang="en-US" altLang="fi-FI" dirty="0" err="1"/>
              <a:t>Yleensä</a:t>
            </a:r>
            <a:r>
              <a:rPr lang="en-US" altLang="fi-FI" dirty="0"/>
              <a:t> </a:t>
            </a:r>
            <a:r>
              <a:rPr lang="en-US" altLang="fi-FI" dirty="0" err="1"/>
              <a:t>korrelaatioihin</a:t>
            </a:r>
            <a:endParaRPr lang="en-US" altLang="fi-FI" dirty="0"/>
          </a:p>
          <a:p>
            <a:pPr>
              <a:lnSpc>
                <a:spcPct val="90000"/>
              </a:lnSpc>
              <a:buFont typeface="Wingdings" panose="05000000000000000000" pitchFamily="2" charset="2"/>
              <a:buChar char="v"/>
            </a:pPr>
            <a:r>
              <a:rPr lang="en-US" altLang="fi-FI" dirty="0" err="1"/>
              <a:t>Korrelaatiot</a:t>
            </a:r>
            <a:r>
              <a:rPr lang="en-US" altLang="fi-FI" dirty="0"/>
              <a:t> </a:t>
            </a:r>
            <a:r>
              <a:rPr lang="en-US" altLang="fi-FI" dirty="0" err="1"/>
              <a:t>parempia</a:t>
            </a:r>
            <a:r>
              <a:rPr lang="en-US" altLang="fi-FI" dirty="0"/>
              <a:t> </a:t>
            </a:r>
            <a:r>
              <a:rPr lang="en-US" altLang="fi-FI" dirty="0" err="1"/>
              <a:t>jos</a:t>
            </a:r>
            <a:r>
              <a:rPr lang="en-US" altLang="fi-FI" dirty="0"/>
              <a:t> </a:t>
            </a:r>
            <a:r>
              <a:rPr lang="en-US" altLang="fi-FI" dirty="0" err="1"/>
              <a:t>muuttujat</a:t>
            </a:r>
            <a:r>
              <a:rPr lang="en-US" altLang="fi-FI" dirty="0"/>
              <a:t> </a:t>
            </a:r>
            <a:r>
              <a:rPr lang="en-US" altLang="fi-FI" dirty="0" err="1"/>
              <a:t>eri</a:t>
            </a:r>
            <a:r>
              <a:rPr lang="en-US" altLang="fi-FI" dirty="0"/>
              <a:t> </a:t>
            </a:r>
            <a:r>
              <a:rPr lang="en-US" altLang="fi-FI" dirty="0" err="1"/>
              <a:t>asteikoilla</a:t>
            </a:r>
            <a:endParaRPr lang="en-US" altLang="fi-FI" dirty="0"/>
          </a:p>
          <a:p>
            <a:pPr>
              <a:lnSpc>
                <a:spcPct val="90000"/>
              </a:lnSpc>
              <a:buFont typeface="Wingdings" panose="05000000000000000000" pitchFamily="2" charset="2"/>
              <a:buChar char="v"/>
            </a:pPr>
            <a:r>
              <a:rPr lang="en-US" altLang="fi-FI" dirty="0" err="1"/>
              <a:t>Kovarianssit</a:t>
            </a:r>
            <a:r>
              <a:rPr lang="en-US" altLang="fi-FI" dirty="0"/>
              <a:t> </a:t>
            </a:r>
            <a:r>
              <a:rPr lang="en-US" altLang="fi-FI" dirty="0" err="1"/>
              <a:t>parempia</a:t>
            </a:r>
            <a:r>
              <a:rPr lang="en-US" altLang="fi-FI" dirty="0"/>
              <a:t> </a:t>
            </a:r>
            <a:r>
              <a:rPr lang="en-US" altLang="fi-FI" dirty="0" err="1"/>
              <a:t>jos</a:t>
            </a:r>
            <a:r>
              <a:rPr lang="en-US" altLang="fi-FI" dirty="0"/>
              <a:t> </a:t>
            </a:r>
            <a:r>
              <a:rPr lang="en-US" altLang="fi-FI" dirty="0" err="1"/>
              <a:t>sovelletaan</a:t>
            </a:r>
            <a:r>
              <a:rPr lang="en-US" altLang="fi-FI" dirty="0"/>
              <a:t> </a:t>
            </a:r>
            <a:r>
              <a:rPr lang="en-US" altLang="fi-FI" dirty="0" err="1"/>
              <a:t>useisiin</a:t>
            </a:r>
            <a:r>
              <a:rPr lang="en-US" altLang="fi-FI" dirty="0"/>
              <a:t> </a:t>
            </a:r>
            <a:r>
              <a:rPr lang="en-US" altLang="fi-FI" dirty="0" err="1"/>
              <a:t>ryhmiin</a:t>
            </a:r>
            <a:r>
              <a:rPr lang="en-US" altLang="fi-FI" dirty="0"/>
              <a:t> </a:t>
            </a:r>
            <a:r>
              <a:rPr lang="en-US" altLang="fi-FI" dirty="0" err="1"/>
              <a:t>joilla</a:t>
            </a:r>
            <a:r>
              <a:rPr lang="en-US" altLang="fi-FI" dirty="0"/>
              <a:t> </a:t>
            </a:r>
            <a:r>
              <a:rPr lang="en-US" altLang="fi-FI" dirty="0" err="1"/>
              <a:t>erilainen</a:t>
            </a:r>
            <a:r>
              <a:rPr lang="en-US" altLang="fi-FI" dirty="0"/>
              <a:t> </a:t>
            </a:r>
            <a:r>
              <a:rPr lang="en-US" altLang="fi-FI" dirty="0" err="1"/>
              <a:t>varianssi</a:t>
            </a:r>
            <a:r>
              <a:rPr lang="en-US" altLang="fi-FI" dirty="0"/>
              <a:t> </a:t>
            </a:r>
            <a:r>
              <a:rPr lang="en-US" altLang="fi-FI" dirty="0" err="1"/>
              <a:t>muuttujissa</a:t>
            </a:r>
            <a:endParaRPr lang="en-US" altLang="fi-FI" dirty="0"/>
          </a:p>
        </p:txBody>
      </p:sp>
    </p:spTree>
  </p:cSld>
  <p:clrMapOvr>
    <a:masterClrMapping/>
  </p:clrMapOvr>
  <p:transition>
    <p:cu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D7D415D2-C452-45DC-ABE7-4DFD78E60D12}"/>
              </a:ext>
            </a:extLst>
          </p:cNvPr>
          <p:cNvSpPr>
            <a:spLocks noGrp="1"/>
          </p:cNvSpPr>
          <p:nvPr>
            <p:ph type="sldNum" sz="quarter" idx="12"/>
          </p:nvPr>
        </p:nvSpPr>
        <p:spPr/>
        <p:txBody>
          <a:bodyPr/>
          <a:lstStyle/>
          <a:p>
            <a:fld id="{5BEA8CE6-84A4-401B-AFA6-902E1A9E7BE9}" type="slidenum">
              <a:rPr lang="en-US" altLang="fi-FI"/>
              <a:pPr/>
              <a:t>19</a:t>
            </a:fld>
            <a:endParaRPr lang="en-US" altLang="fi-FI"/>
          </a:p>
        </p:txBody>
      </p:sp>
      <p:sp>
        <p:nvSpPr>
          <p:cNvPr id="31747" name="Rectangle 3">
            <a:extLst>
              <a:ext uri="{FF2B5EF4-FFF2-40B4-BE49-F238E27FC236}">
                <a16:creationId xmlns:a16="http://schemas.microsoft.com/office/drawing/2014/main" id="{EAA2DD15-5AFA-48B4-A598-C028084AA2E4}"/>
              </a:ext>
            </a:extLst>
          </p:cNvPr>
          <p:cNvSpPr>
            <a:spLocks noChangeArrowheads="1"/>
          </p:cNvSpPr>
          <p:nvPr>
            <p:ph type="body" idx="1"/>
          </p:nvPr>
        </p:nvSpPr>
        <p:spPr>
          <a:xfrm>
            <a:off x="2843213" y="1341438"/>
            <a:ext cx="6096000" cy="4114800"/>
          </a:xfrm>
          <a:noFill/>
          <a:ln/>
        </p:spPr>
        <p:txBody>
          <a:bodyPr/>
          <a:lstStyle/>
          <a:p>
            <a:pPr>
              <a:buFont typeface="Wingdings" panose="05000000000000000000" pitchFamily="2" charset="2"/>
              <a:buChar char="v"/>
            </a:pPr>
            <a:r>
              <a:rPr lang="fi-FI" altLang="fi-FI" dirty="0"/>
              <a:t>Kunkin muuttujan varianssi jonka faktoriratkaisu selittää</a:t>
            </a:r>
          </a:p>
          <a:p>
            <a:pPr>
              <a:buFont typeface="Wingdings" panose="05000000000000000000" pitchFamily="2" charset="2"/>
              <a:buChar char="v"/>
            </a:pPr>
            <a:r>
              <a:rPr lang="fi-FI" altLang="fi-FI" dirty="0"/>
              <a:t>Muuttujan ja faktorin välisen korrelaatin neliö (eli latausten neliöiden summa) </a:t>
            </a:r>
          </a:p>
          <a:p>
            <a:pPr>
              <a:buFont typeface="Wingdings" panose="05000000000000000000" pitchFamily="2" charset="2"/>
              <a:buChar char="v"/>
            </a:pPr>
            <a:r>
              <a:rPr lang="fi-FI" altLang="fi-FI" dirty="0"/>
              <a:t>Aineistosta riippuen riittävä lataus vaihtelee</a:t>
            </a:r>
          </a:p>
          <a:p>
            <a:pPr lvl="1">
              <a:buFont typeface="Wingdings" panose="05000000000000000000" pitchFamily="2" charset="2"/>
              <a:buChar char="v"/>
            </a:pPr>
            <a:r>
              <a:rPr lang="fi-FI" altLang="fi-FI" dirty="0"/>
              <a:t>Voidaan poistaa muuttujia harkintaa käyttäen</a:t>
            </a:r>
          </a:p>
          <a:p>
            <a:pPr lvl="1">
              <a:buFont typeface="Wingdings" panose="05000000000000000000" pitchFamily="2" charset="2"/>
              <a:buChar char="v"/>
            </a:pPr>
            <a:r>
              <a:rPr lang="fi-FI" altLang="fi-FI" dirty="0"/>
              <a:t>Ei selvää rajaa, esim. 0.30 – 0.50 </a:t>
            </a:r>
          </a:p>
        </p:txBody>
      </p:sp>
      <p:sp>
        <p:nvSpPr>
          <p:cNvPr id="31749" name="Rectangle 5">
            <a:extLst>
              <a:ext uri="{FF2B5EF4-FFF2-40B4-BE49-F238E27FC236}">
                <a16:creationId xmlns:a16="http://schemas.microsoft.com/office/drawing/2014/main" id="{9F541FEA-5989-4B75-A3FF-FC5941AC7AFB}"/>
              </a:ext>
            </a:extLst>
          </p:cNvPr>
          <p:cNvSpPr>
            <a:spLocks noGrp="1" noChangeArrowheads="1"/>
          </p:cNvSpPr>
          <p:nvPr>
            <p:ph type="title"/>
          </p:nvPr>
        </p:nvSpPr>
        <p:spPr>
          <a:xfrm>
            <a:off x="1547813" y="0"/>
            <a:ext cx="7175500" cy="1143000"/>
          </a:xfrm>
          <a:noFill/>
          <a:ln/>
        </p:spPr>
        <p:txBody>
          <a:bodyPr/>
          <a:lstStyle/>
          <a:p>
            <a:r>
              <a:rPr lang="fi-FI" altLang="fi-FI"/>
              <a:t>Muuttujien kommunaliteetit</a:t>
            </a:r>
          </a:p>
        </p:txBody>
      </p:sp>
    </p:spTree>
  </p:cSld>
  <p:clrMapOvr>
    <a:masterClrMapping/>
  </p:clrMapOvr>
  <p:transition>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653C8C86-9A55-4DB5-A1EA-BEF6F39226B3}"/>
              </a:ext>
            </a:extLst>
          </p:cNvPr>
          <p:cNvSpPr>
            <a:spLocks noGrp="1"/>
          </p:cNvSpPr>
          <p:nvPr>
            <p:ph type="sldNum" sz="quarter" idx="12"/>
          </p:nvPr>
        </p:nvSpPr>
        <p:spPr/>
        <p:txBody>
          <a:bodyPr/>
          <a:lstStyle/>
          <a:p>
            <a:fld id="{20E4A18B-F93E-4A51-BBE7-7B995317CE4B}" type="slidenum">
              <a:rPr lang="en-US" altLang="fi-FI"/>
              <a:pPr/>
              <a:t>2</a:t>
            </a:fld>
            <a:endParaRPr lang="en-US" altLang="fi-FI"/>
          </a:p>
        </p:txBody>
      </p:sp>
      <p:sp>
        <p:nvSpPr>
          <p:cNvPr id="48133" name="Rectangle 5">
            <a:extLst>
              <a:ext uri="{FF2B5EF4-FFF2-40B4-BE49-F238E27FC236}">
                <a16:creationId xmlns:a16="http://schemas.microsoft.com/office/drawing/2014/main" id="{ABC55E6F-C19A-4523-88BA-F90E0461AF06}"/>
              </a:ext>
            </a:extLst>
          </p:cNvPr>
          <p:cNvSpPr>
            <a:spLocks noGrp="1" noChangeArrowheads="1"/>
          </p:cNvSpPr>
          <p:nvPr>
            <p:ph type="title"/>
          </p:nvPr>
        </p:nvSpPr>
        <p:spPr/>
        <p:txBody>
          <a:bodyPr/>
          <a:lstStyle/>
          <a:p>
            <a:r>
              <a:rPr lang="fi-FI" altLang="fi-FI"/>
              <a:t>Luennon sisältö</a:t>
            </a:r>
          </a:p>
        </p:txBody>
      </p:sp>
      <p:sp>
        <p:nvSpPr>
          <p:cNvPr id="48134" name="Rectangle 6">
            <a:extLst>
              <a:ext uri="{FF2B5EF4-FFF2-40B4-BE49-F238E27FC236}">
                <a16:creationId xmlns:a16="http://schemas.microsoft.com/office/drawing/2014/main" id="{B3F1EA5D-6AAE-4874-9C7A-331D8F1CC1ED}"/>
              </a:ext>
            </a:extLst>
          </p:cNvPr>
          <p:cNvSpPr>
            <a:spLocks noGrp="1" noChangeArrowheads="1"/>
          </p:cNvSpPr>
          <p:nvPr>
            <p:ph type="body" idx="1"/>
          </p:nvPr>
        </p:nvSpPr>
        <p:spPr/>
        <p:txBody>
          <a:bodyPr/>
          <a:lstStyle/>
          <a:p>
            <a:pPr>
              <a:buFont typeface="Wingdings" panose="05000000000000000000" pitchFamily="2" charset="2"/>
              <a:buChar char="v"/>
            </a:pPr>
            <a:r>
              <a:rPr lang="fi-FI" altLang="fi-FI" dirty="0"/>
              <a:t>Taustaa</a:t>
            </a:r>
          </a:p>
          <a:p>
            <a:pPr>
              <a:buFont typeface="Wingdings" panose="05000000000000000000" pitchFamily="2" charset="2"/>
              <a:buChar char="v"/>
            </a:pPr>
            <a:r>
              <a:rPr lang="fi-FI" altLang="fi-FI" dirty="0"/>
              <a:t>Teoria ja toteuttaminen</a:t>
            </a:r>
          </a:p>
          <a:p>
            <a:pPr>
              <a:buFont typeface="Wingdings" panose="05000000000000000000" pitchFamily="2" charset="2"/>
              <a:buChar char="v"/>
            </a:pPr>
            <a:r>
              <a:rPr lang="fi-FI" altLang="fi-FI" dirty="0"/>
              <a:t>Esimerkkejä</a:t>
            </a:r>
          </a:p>
          <a:p>
            <a:pPr>
              <a:buFont typeface="Wingdings" panose="05000000000000000000" pitchFamily="2" charset="2"/>
              <a:buChar char="v"/>
            </a:pPr>
            <a:r>
              <a:rPr lang="fi-FI" altLang="fi-FI" dirty="0"/>
              <a:t>Lähteitä</a:t>
            </a:r>
          </a:p>
          <a:p>
            <a:endParaRPr lang="fi-FI" altLang="fi-FI"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3">
            <a:extLst>
              <a:ext uri="{FF2B5EF4-FFF2-40B4-BE49-F238E27FC236}">
                <a16:creationId xmlns:a16="http://schemas.microsoft.com/office/drawing/2014/main" id="{BCB1BF9C-8D87-4DAC-8DFD-9B19E453DA19}"/>
              </a:ext>
            </a:extLst>
          </p:cNvPr>
          <p:cNvSpPr>
            <a:spLocks noGrp="1"/>
          </p:cNvSpPr>
          <p:nvPr>
            <p:ph type="sldNum" sz="quarter" idx="12"/>
          </p:nvPr>
        </p:nvSpPr>
        <p:spPr/>
        <p:txBody>
          <a:bodyPr/>
          <a:lstStyle/>
          <a:p>
            <a:fld id="{F7D4D316-9DFB-40B2-B046-607A933F282D}" type="slidenum">
              <a:rPr lang="en-US" altLang="fi-FI"/>
              <a:pPr/>
              <a:t>20</a:t>
            </a:fld>
            <a:endParaRPr lang="en-US" altLang="fi-FI"/>
          </a:p>
        </p:txBody>
      </p:sp>
      <p:pic>
        <p:nvPicPr>
          <p:cNvPr id="99332" name="Picture 4">
            <a:extLst>
              <a:ext uri="{FF2B5EF4-FFF2-40B4-BE49-F238E27FC236}">
                <a16:creationId xmlns:a16="http://schemas.microsoft.com/office/drawing/2014/main" id="{D5E1AAAF-9929-436A-BF63-6E2CAA7DF2F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13063" y="44450"/>
            <a:ext cx="5187950" cy="681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9333" name="Oval 5">
            <a:extLst>
              <a:ext uri="{FF2B5EF4-FFF2-40B4-BE49-F238E27FC236}">
                <a16:creationId xmlns:a16="http://schemas.microsoft.com/office/drawing/2014/main" id="{BB2F9148-0239-49F1-B5CB-CBA3F433B03F}"/>
              </a:ext>
            </a:extLst>
          </p:cNvPr>
          <p:cNvSpPr>
            <a:spLocks noChangeArrowheads="1"/>
          </p:cNvSpPr>
          <p:nvPr/>
        </p:nvSpPr>
        <p:spPr bwMode="auto">
          <a:xfrm>
            <a:off x="6011863" y="1700213"/>
            <a:ext cx="720725" cy="360362"/>
          </a:xfrm>
          <a:prstGeom prst="ellipse">
            <a:avLst/>
          </a:prstGeom>
          <a:noFill/>
          <a:ln w="28575">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99334" name="Oval 6">
            <a:extLst>
              <a:ext uri="{FF2B5EF4-FFF2-40B4-BE49-F238E27FC236}">
                <a16:creationId xmlns:a16="http://schemas.microsoft.com/office/drawing/2014/main" id="{E5FBB008-9EBC-40EA-9CBC-7D00BD128E2A}"/>
              </a:ext>
            </a:extLst>
          </p:cNvPr>
          <p:cNvSpPr>
            <a:spLocks noChangeArrowheads="1"/>
          </p:cNvSpPr>
          <p:nvPr/>
        </p:nvSpPr>
        <p:spPr bwMode="auto">
          <a:xfrm>
            <a:off x="6011863" y="981075"/>
            <a:ext cx="720725" cy="360363"/>
          </a:xfrm>
          <a:prstGeom prst="ellipse">
            <a:avLst/>
          </a:prstGeom>
          <a:noFill/>
          <a:ln w="28575">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99335" name="Oval 7">
            <a:extLst>
              <a:ext uri="{FF2B5EF4-FFF2-40B4-BE49-F238E27FC236}">
                <a16:creationId xmlns:a16="http://schemas.microsoft.com/office/drawing/2014/main" id="{61E2BD3A-1646-4D05-B4C2-8548EB70FCB5}"/>
              </a:ext>
            </a:extLst>
          </p:cNvPr>
          <p:cNvSpPr>
            <a:spLocks noChangeArrowheads="1"/>
          </p:cNvSpPr>
          <p:nvPr/>
        </p:nvSpPr>
        <p:spPr bwMode="auto">
          <a:xfrm>
            <a:off x="6011863" y="1341438"/>
            <a:ext cx="720725" cy="358775"/>
          </a:xfrm>
          <a:prstGeom prst="ellipse">
            <a:avLst/>
          </a:prstGeom>
          <a:noFill/>
          <a:ln w="28575">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99336" name="Oval 8">
            <a:extLst>
              <a:ext uri="{FF2B5EF4-FFF2-40B4-BE49-F238E27FC236}">
                <a16:creationId xmlns:a16="http://schemas.microsoft.com/office/drawing/2014/main" id="{488ACF9F-B063-43E1-BBBB-67B06EF6C153}"/>
              </a:ext>
            </a:extLst>
          </p:cNvPr>
          <p:cNvSpPr>
            <a:spLocks noChangeArrowheads="1"/>
          </p:cNvSpPr>
          <p:nvPr/>
        </p:nvSpPr>
        <p:spPr bwMode="auto">
          <a:xfrm>
            <a:off x="6011863" y="5014913"/>
            <a:ext cx="720725" cy="358775"/>
          </a:xfrm>
          <a:prstGeom prst="ellipse">
            <a:avLst/>
          </a:prstGeom>
          <a:noFill/>
          <a:ln w="28575">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0F83A757-A963-49CB-8B4A-2B1D14668B26}"/>
              </a:ext>
            </a:extLst>
          </p:cNvPr>
          <p:cNvSpPr>
            <a:spLocks noGrp="1"/>
          </p:cNvSpPr>
          <p:nvPr>
            <p:ph type="sldNum" sz="quarter" idx="12"/>
          </p:nvPr>
        </p:nvSpPr>
        <p:spPr/>
        <p:txBody>
          <a:bodyPr/>
          <a:lstStyle/>
          <a:p>
            <a:fld id="{C7A37A46-13F7-4226-B3ED-E679E7A151E1}" type="slidenum">
              <a:rPr lang="en-US" altLang="fi-FI"/>
              <a:pPr/>
              <a:t>21</a:t>
            </a:fld>
            <a:endParaRPr lang="en-US" altLang="fi-FI"/>
          </a:p>
        </p:txBody>
      </p:sp>
      <p:sp>
        <p:nvSpPr>
          <p:cNvPr id="32770" name="Rectangle 2">
            <a:extLst>
              <a:ext uri="{FF2B5EF4-FFF2-40B4-BE49-F238E27FC236}">
                <a16:creationId xmlns:a16="http://schemas.microsoft.com/office/drawing/2014/main" id="{2FAB25B2-23D6-4F58-AB9D-01DB9E317793}"/>
              </a:ext>
            </a:extLst>
          </p:cNvPr>
          <p:cNvSpPr>
            <a:spLocks noChangeArrowheads="1"/>
          </p:cNvSpPr>
          <p:nvPr>
            <p:ph type="title"/>
          </p:nvPr>
        </p:nvSpPr>
        <p:spPr>
          <a:xfrm>
            <a:off x="1692275" y="188913"/>
            <a:ext cx="7246938" cy="1143000"/>
          </a:xfrm>
          <a:noFill/>
          <a:ln/>
        </p:spPr>
        <p:txBody>
          <a:bodyPr/>
          <a:lstStyle/>
          <a:p>
            <a:r>
              <a:rPr lang="en-US" altLang="fi-FI"/>
              <a:t>Faktorien lukumäärän valinta</a:t>
            </a:r>
          </a:p>
        </p:txBody>
      </p:sp>
      <p:sp>
        <p:nvSpPr>
          <p:cNvPr id="32771" name="Rectangle 3">
            <a:extLst>
              <a:ext uri="{FF2B5EF4-FFF2-40B4-BE49-F238E27FC236}">
                <a16:creationId xmlns:a16="http://schemas.microsoft.com/office/drawing/2014/main" id="{9CCF5E07-D8B3-4A0F-82FB-F738D4A79426}"/>
              </a:ext>
            </a:extLst>
          </p:cNvPr>
          <p:cNvSpPr>
            <a:spLocks noChangeArrowheads="1"/>
          </p:cNvSpPr>
          <p:nvPr>
            <p:ph type="body" idx="1"/>
          </p:nvPr>
        </p:nvSpPr>
        <p:spPr>
          <a:xfrm>
            <a:off x="2843213" y="1268413"/>
            <a:ext cx="6096000" cy="4114800"/>
          </a:xfrm>
          <a:noFill/>
          <a:ln/>
        </p:spPr>
        <p:txBody>
          <a:bodyPr/>
          <a:lstStyle/>
          <a:p>
            <a:pPr>
              <a:lnSpc>
                <a:spcPct val="80000"/>
              </a:lnSpc>
              <a:buFont typeface="Wingdings" panose="05000000000000000000" pitchFamily="2" charset="2"/>
              <a:buChar char="v"/>
            </a:pPr>
            <a:r>
              <a:rPr lang="en-US" altLang="fi-FI" sz="2400" b="1" dirty="0" err="1">
                <a:latin typeface="Arial Narrow" panose="020B0606020202030204" pitchFamily="34" charset="0"/>
              </a:rPr>
              <a:t>Tulkittavuus</a:t>
            </a:r>
            <a:r>
              <a:rPr lang="en-US" altLang="fi-FI" sz="2400" b="1" dirty="0">
                <a:latin typeface="Arial Narrow" panose="020B0606020202030204" pitchFamily="34" charset="0"/>
              </a:rPr>
              <a:t>?</a:t>
            </a:r>
          </a:p>
          <a:p>
            <a:pPr>
              <a:lnSpc>
                <a:spcPct val="80000"/>
              </a:lnSpc>
              <a:buFont typeface="Wingdings" panose="05000000000000000000" pitchFamily="2" charset="2"/>
              <a:buChar char="v"/>
            </a:pPr>
            <a:r>
              <a:rPr lang="en-US" altLang="fi-FI" sz="2400" b="1" dirty="0" err="1">
                <a:latin typeface="Arial Narrow" panose="020B0606020202030204" pitchFamily="34" charset="0"/>
              </a:rPr>
              <a:t>Ominaisarvot</a:t>
            </a:r>
            <a:r>
              <a:rPr lang="en-US" altLang="fi-FI" sz="2400" b="1" dirty="0">
                <a:latin typeface="Arial Narrow" panose="020B0606020202030204" pitchFamily="34" charset="0"/>
              </a:rPr>
              <a:t> (eigenvalues)</a:t>
            </a:r>
          </a:p>
          <a:p>
            <a:pPr lvl="1">
              <a:lnSpc>
                <a:spcPct val="80000"/>
              </a:lnSpc>
              <a:buFont typeface="Wingdings" panose="05000000000000000000" pitchFamily="2" charset="2"/>
              <a:buChar char="v"/>
            </a:pPr>
            <a:r>
              <a:rPr lang="fi-FI" altLang="fi-FI" sz="2200" dirty="0"/>
              <a:t>Faktorilatausten neliöiden summa </a:t>
            </a:r>
          </a:p>
          <a:p>
            <a:pPr lvl="1">
              <a:lnSpc>
                <a:spcPct val="80000"/>
              </a:lnSpc>
              <a:buFont typeface="Wingdings" panose="05000000000000000000" pitchFamily="2" charset="2"/>
              <a:buChar char="v"/>
            </a:pPr>
            <a:r>
              <a:rPr lang="fi-FI" altLang="fi-FI" sz="2200" dirty="0"/>
              <a:t>Usein kriittinen raja on &gt;1</a:t>
            </a:r>
          </a:p>
          <a:p>
            <a:pPr lvl="2">
              <a:lnSpc>
                <a:spcPct val="80000"/>
              </a:lnSpc>
              <a:buFont typeface="Wingdings" panose="05000000000000000000" pitchFamily="2" charset="2"/>
              <a:buChar char="v"/>
            </a:pPr>
            <a:r>
              <a:rPr lang="fi-FI" altLang="fi-FI" sz="2000" dirty="0">
                <a:latin typeface="Arial Narrow" panose="020B0606020202030204" pitchFamily="34" charset="0"/>
              </a:rPr>
              <a:t>Voi antaa liikaa faktoreita, osa ei tulkittavissa</a:t>
            </a:r>
          </a:p>
          <a:p>
            <a:pPr lvl="2">
              <a:lnSpc>
                <a:spcPct val="80000"/>
              </a:lnSpc>
              <a:buFont typeface="Wingdings" panose="05000000000000000000" pitchFamily="2" charset="2"/>
              <a:buChar char="v"/>
            </a:pPr>
            <a:r>
              <a:rPr lang="en-US" altLang="fi-FI" sz="2000" dirty="0" err="1">
                <a:latin typeface="Arial Narrow" panose="020B0606020202030204" pitchFamily="34" charset="0"/>
              </a:rPr>
              <a:t>Voi</a:t>
            </a:r>
            <a:r>
              <a:rPr lang="en-US" altLang="fi-FI" sz="2000" dirty="0">
                <a:latin typeface="Arial Narrow" panose="020B0606020202030204" pitchFamily="34" charset="0"/>
              </a:rPr>
              <a:t> olla </a:t>
            </a:r>
            <a:r>
              <a:rPr lang="en-US" altLang="fi-FI" sz="2000" dirty="0" err="1">
                <a:latin typeface="Arial Narrow" panose="020B0606020202030204" pitchFamily="34" charset="0"/>
              </a:rPr>
              <a:t>suurempi</a:t>
            </a:r>
            <a:r>
              <a:rPr lang="en-US" altLang="fi-FI" sz="2000" dirty="0">
                <a:latin typeface="Arial Narrow" panose="020B0606020202030204" pitchFamily="34" charset="0"/>
              </a:rPr>
              <a:t> (</a:t>
            </a:r>
            <a:r>
              <a:rPr lang="en-US" altLang="fi-FI" sz="2000" dirty="0" err="1">
                <a:latin typeface="Arial Narrow" panose="020B0606020202030204" pitchFamily="34" charset="0"/>
              </a:rPr>
              <a:t>esim</a:t>
            </a:r>
            <a:r>
              <a:rPr lang="en-US" altLang="fi-FI" sz="2000" dirty="0">
                <a:latin typeface="Arial Narrow" panose="020B0606020202030204" pitchFamily="34" charset="0"/>
              </a:rPr>
              <a:t>. 1.5)</a:t>
            </a:r>
          </a:p>
          <a:p>
            <a:pPr lvl="2">
              <a:lnSpc>
                <a:spcPct val="80000"/>
              </a:lnSpc>
              <a:buFont typeface="Wingdings" panose="05000000000000000000" pitchFamily="2" charset="2"/>
              <a:buChar char="v"/>
            </a:pPr>
            <a:r>
              <a:rPr lang="en-US" altLang="fi-FI" sz="2000" dirty="0" err="1">
                <a:latin typeface="Arial Narrow" panose="020B0606020202030204" pitchFamily="34" charset="0"/>
              </a:rPr>
              <a:t>Voi</a:t>
            </a:r>
            <a:r>
              <a:rPr lang="en-US" altLang="fi-FI" sz="2000" dirty="0">
                <a:latin typeface="Arial Narrow" panose="020B0606020202030204" pitchFamily="34" charset="0"/>
              </a:rPr>
              <a:t> olla </a:t>
            </a:r>
            <a:r>
              <a:rPr lang="en-US" altLang="fi-FI" sz="2000" dirty="0" err="1">
                <a:latin typeface="Arial Narrow" panose="020B0606020202030204" pitchFamily="34" charset="0"/>
              </a:rPr>
              <a:t>pienempi</a:t>
            </a:r>
            <a:r>
              <a:rPr lang="en-US" altLang="fi-FI" sz="2000" dirty="0">
                <a:latin typeface="Arial Narrow" panose="020B0606020202030204" pitchFamily="34" charset="0"/>
              </a:rPr>
              <a:t> </a:t>
            </a:r>
            <a:r>
              <a:rPr lang="en-US" altLang="fi-FI" sz="2000" dirty="0" err="1">
                <a:latin typeface="Arial Narrow" panose="020B0606020202030204" pitchFamily="34" charset="0"/>
              </a:rPr>
              <a:t>jos</a:t>
            </a:r>
            <a:r>
              <a:rPr lang="en-US" altLang="fi-FI" sz="2000" dirty="0">
                <a:latin typeface="Arial Narrow" panose="020B0606020202030204" pitchFamily="34" charset="0"/>
              </a:rPr>
              <a:t> </a:t>
            </a:r>
            <a:r>
              <a:rPr lang="en-US" altLang="fi-FI" sz="2000" dirty="0" err="1">
                <a:latin typeface="Arial Narrow" panose="020B0606020202030204" pitchFamily="34" charset="0"/>
              </a:rPr>
              <a:t>faktorit</a:t>
            </a:r>
            <a:r>
              <a:rPr lang="en-US" altLang="fi-FI" sz="2000" dirty="0">
                <a:latin typeface="Arial Narrow" panose="020B0606020202030204" pitchFamily="34" charset="0"/>
              </a:rPr>
              <a:t> </a:t>
            </a:r>
            <a:r>
              <a:rPr lang="en-US" altLang="fi-FI" sz="2000" dirty="0" err="1">
                <a:latin typeface="Arial Narrow" panose="020B0606020202030204" pitchFamily="34" charset="0"/>
              </a:rPr>
              <a:t>hyvin</a:t>
            </a:r>
            <a:r>
              <a:rPr lang="en-US" altLang="fi-FI" sz="2000" dirty="0">
                <a:latin typeface="Arial Narrow" panose="020B0606020202030204" pitchFamily="34" charset="0"/>
              </a:rPr>
              <a:t> </a:t>
            </a:r>
            <a:r>
              <a:rPr lang="en-US" altLang="fi-FI" sz="2000" dirty="0" err="1">
                <a:latin typeface="Arial Narrow" panose="020B0606020202030204" pitchFamily="34" charset="0"/>
              </a:rPr>
              <a:t>tulkittavissa</a:t>
            </a:r>
            <a:endParaRPr lang="en-US" altLang="fi-FI" sz="2000" dirty="0">
              <a:latin typeface="Arial Narrow" panose="020B0606020202030204" pitchFamily="34" charset="0"/>
            </a:endParaRPr>
          </a:p>
          <a:p>
            <a:pPr>
              <a:lnSpc>
                <a:spcPct val="80000"/>
              </a:lnSpc>
              <a:buFont typeface="Wingdings" panose="05000000000000000000" pitchFamily="2" charset="2"/>
              <a:buChar char="v"/>
            </a:pPr>
            <a:r>
              <a:rPr lang="en-US" altLang="fi-FI" sz="2400" dirty="0" err="1">
                <a:latin typeface="Arial Narrow" panose="020B0606020202030204" pitchFamily="34" charset="0"/>
              </a:rPr>
              <a:t>Faktorien</a:t>
            </a:r>
            <a:r>
              <a:rPr lang="en-US" altLang="fi-FI" sz="2400" dirty="0">
                <a:latin typeface="Arial Narrow" panose="020B0606020202030204" pitchFamily="34" charset="0"/>
              </a:rPr>
              <a:t> </a:t>
            </a:r>
            <a:r>
              <a:rPr lang="en-US" altLang="fi-FI" sz="2400" dirty="0" err="1">
                <a:latin typeface="Arial Narrow" panose="020B0606020202030204" pitchFamily="34" charset="0"/>
              </a:rPr>
              <a:t>selitysosuudet</a:t>
            </a:r>
            <a:endParaRPr lang="en-US" altLang="fi-FI" sz="2400" dirty="0">
              <a:latin typeface="Arial Narrow" panose="020B0606020202030204" pitchFamily="34" charset="0"/>
            </a:endParaRPr>
          </a:p>
          <a:p>
            <a:pPr lvl="1">
              <a:lnSpc>
                <a:spcPct val="80000"/>
              </a:lnSpc>
              <a:buFont typeface="Wingdings" panose="05000000000000000000" pitchFamily="2" charset="2"/>
              <a:buChar char="v"/>
            </a:pPr>
            <a:r>
              <a:rPr lang="en-US" altLang="fi-FI" sz="2200" dirty="0" err="1">
                <a:latin typeface="Arial Narrow" panose="020B0606020202030204" pitchFamily="34" charset="0"/>
              </a:rPr>
              <a:t>Selitysosuus</a:t>
            </a:r>
            <a:r>
              <a:rPr lang="en-US" altLang="fi-FI" sz="2200" dirty="0">
                <a:latin typeface="Arial Narrow" panose="020B0606020202030204" pitchFamily="34" charset="0"/>
              </a:rPr>
              <a:t> </a:t>
            </a:r>
            <a:r>
              <a:rPr lang="en-US" altLang="fi-FI" sz="2200" dirty="0" err="1">
                <a:latin typeface="Arial Narrow" panose="020B0606020202030204" pitchFamily="34" charset="0"/>
              </a:rPr>
              <a:t>esim</a:t>
            </a:r>
            <a:r>
              <a:rPr lang="en-US" altLang="fi-FI" sz="2200" dirty="0">
                <a:latin typeface="Arial Narrow" panose="020B0606020202030204" pitchFamily="34" charset="0"/>
              </a:rPr>
              <a:t>. &gt;5% / &gt;10%</a:t>
            </a:r>
          </a:p>
          <a:p>
            <a:pPr lvl="1">
              <a:lnSpc>
                <a:spcPct val="80000"/>
              </a:lnSpc>
              <a:buFont typeface="Wingdings" panose="05000000000000000000" pitchFamily="2" charset="2"/>
              <a:buChar char="v"/>
            </a:pPr>
            <a:r>
              <a:rPr lang="en-US" altLang="fi-FI" sz="2200" dirty="0" err="1">
                <a:latin typeface="Arial Narrow" panose="020B0606020202030204" pitchFamily="34" charset="0"/>
              </a:rPr>
              <a:t>Tulkittavuus</a:t>
            </a:r>
            <a:r>
              <a:rPr lang="en-US" altLang="fi-FI" sz="2200" dirty="0">
                <a:latin typeface="Arial Narrow" panose="020B0606020202030204" pitchFamily="34" charset="0"/>
              </a:rPr>
              <a:t>, </a:t>
            </a:r>
            <a:r>
              <a:rPr lang="en-US" altLang="fi-FI" sz="2200" dirty="0" err="1">
                <a:latin typeface="Arial Narrow" panose="020B0606020202030204" pitchFamily="34" charset="0"/>
              </a:rPr>
              <a:t>esim</a:t>
            </a:r>
            <a:r>
              <a:rPr lang="en-US" altLang="fi-FI" sz="2200" dirty="0">
                <a:latin typeface="Arial Narrow" panose="020B0606020202030204" pitchFamily="34" charset="0"/>
              </a:rPr>
              <a:t> </a:t>
            </a:r>
            <a:r>
              <a:rPr lang="en-US" altLang="fi-FI" sz="2200" dirty="0" err="1">
                <a:latin typeface="Arial Narrow" panose="020B0606020202030204" pitchFamily="34" charset="0"/>
              </a:rPr>
              <a:t>väh</a:t>
            </a:r>
            <a:r>
              <a:rPr lang="en-US" altLang="fi-FI" sz="2200" dirty="0">
                <a:latin typeface="Arial Narrow" panose="020B0606020202030204" pitchFamily="34" charset="0"/>
              </a:rPr>
              <a:t>. 3 </a:t>
            </a:r>
            <a:r>
              <a:rPr lang="en-US" altLang="fi-FI" sz="2200" dirty="0" err="1">
                <a:latin typeface="Arial Narrow" panose="020B0606020202030204" pitchFamily="34" charset="0"/>
              </a:rPr>
              <a:t>muuttujaa</a:t>
            </a:r>
            <a:r>
              <a:rPr lang="en-US" altLang="fi-FI" sz="2200" dirty="0">
                <a:latin typeface="Arial Narrow" panose="020B0606020202030204" pitchFamily="34" charset="0"/>
              </a:rPr>
              <a:t> </a:t>
            </a:r>
            <a:r>
              <a:rPr lang="en-US" altLang="fi-FI" sz="2200" dirty="0" err="1">
                <a:latin typeface="Arial Narrow" panose="020B0606020202030204" pitchFamily="34" charset="0"/>
              </a:rPr>
              <a:t>latautuu</a:t>
            </a:r>
            <a:r>
              <a:rPr lang="en-US" altLang="fi-FI" sz="2200" dirty="0">
                <a:latin typeface="Arial Narrow" panose="020B0606020202030204" pitchFamily="34" charset="0"/>
              </a:rPr>
              <a:t> &gt;0.3</a:t>
            </a:r>
          </a:p>
          <a:p>
            <a:pPr>
              <a:lnSpc>
                <a:spcPct val="80000"/>
              </a:lnSpc>
              <a:buFont typeface="Wingdings" panose="05000000000000000000" pitchFamily="2" charset="2"/>
              <a:buChar char="v"/>
            </a:pPr>
            <a:r>
              <a:rPr lang="en-US" altLang="fi-FI" sz="2400" b="1" dirty="0" err="1">
                <a:latin typeface="Arial Narrow" panose="020B0606020202030204" pitchFamily="34" charset="0"/>
              </a:rPr>
              <a:t>Cattellin</a:t>
            </a:r>
            <a:r>
              <a:rPr lang="en-US" altLang="fi-FI" sz="2400" b="1" dirty="0">
                <a:latin typeface="Arial Narrow" panose="020B0606020202030204" pitchFamily="34" charset="0"/>
              </a:rPr>
              <a:t> Scree-</a:t>
            </a:r>
            <a:r>
              <a:rPr lang="en-US" altLang="fi-FI" sz="2400" b="1" dirty="0" err="1">
                <a:latin typeface="Arial Narrow" panose="020B0606020202030204" pitchFamily="34" charset="0"/>
              </a:rPr>
              <a:t>testi</a:t>
            </a:r>
            <a:r>
              <a:rPr lang="en-US" altLang="fi-FI" sz="2400" b="1" dirty="0">
                <a:latin typeface="Arial Narrow" panose="020B0606020202030204" pitchFamily="34" charset="0"/>
              </a:rPr>
              <a:t> (Scree plot)</a:t>
            </a:r>
          </a:p>
          <a:p>
            <a:pPr lvl="1">
              <a:lnSpc>
                <a:spcPct val="80000"/>
              </a:lnSpc>
              <a:buFont typeface="Wingdings" panose="05000000000000000000" pitchFamily="2" charset="2"/>
              <a:buChar char="v"/>
            </a:pPr>
            <a:r>
              <a:rPr lang="en-US" altLang="fi-FI" sz="2200" dirty="0" err="1">
                <a:latin typeface="Arial Narrow" panose="020B0606020202030204" pitchFamily="34" charset="0"/>
              </a:rPr>
              <a:t>Graafinen</a:t>
            </a:r>
            <a:r>
              <a:rPr lang="en-US" altLang="fi-FI" sz="2200" dirty="0">
                <a:latin typeface="Arial Narrow" panose="020B0606020202030204" pitchFamily="34" charset="0"/>
              </a:rPr>
              <a:t> </a:t>
            </a:r>
            <a:r>
              <a:rPr lang="en-US" altLang="fi-FI" sz="2200" dirty="0" err="1">
                <a:latin typeface="Arial Narrow" panose="020B0606020202030204" pitchFamily="34" charset="0"/>
              </a:rPr>
              <a:t>menetelmä</a:t>
            </a:r>
            <a:r>
              <a:rPr lang="en-US" altLang="fi-FI" sz="2200" dirty="0">
                <a:latin typeface="Arial Narrow" panose="020B0606020202030204" pitchFamily="34" charset="0"/>
              </a:rPr>
              <a:t> </a:t>
            </a:r>
            <a:r>
              <a:rPr lang="en-US" altLang="fi-FI" sz="2200" dirty="0" err="1">
                <a:latin typeface="Arial Narrow" panose="020B0606020202030204" pitchFamily="34" charset="0"/>
              </a:rPr>
              <a:t>ominaisarvojen</a:t>
            </a:r>
            <a:r>
              <a:rPr lang="en-US" altLang="fi-FI" sz="2200" dirty="0">
                <a:latin typeface="Arial Narrow" panose="020B0606020202030204" pitchFamily="34" charset="0"/>
              </a:rPr>
              <a:t> </a:t>
            </a:r>
            <a:r>
              <a:rPr lang="en-US" altLang="fi-FI" sz="2200" dirty="0" err="1">
                <a:latin typeface="Arial Narrow" panose="020B0606020202030204" pitchFamily="34" charset="0"/>
              </a:rPr>
              <a:t>esittämiseen</a:t>
            </a:r>
            <a:endParaRPr lang="en-US" altLang="fi-FI" sz="2200" dirty="0">
              <a:latin typeface="Arial Narrow" panose="020B0606020202030204" pitchFamily="34" charset="0"/>
            </a:endParaRPr>
          </a:p>
        </p:txBody>
      </p:sp>
      <p:sp>
        <p:nvSpPr>
          <p:cNvPr id="32772" name="Text Box 4">
            <a:extLst>
              <a:ext uri="{FF2B5EF4-FFF2-40B4-BE49-F238E27FC236}">
                <a16:creationId xmlns:a16="http://schemas.microsoft.com/office/drawing/2014/main" id="{2D3076FE-BA3C-451F-99F3-5B3F53F5A842}"/>
              </a:ext>
            </a:extLst>
          </p:cNvPr>
          <p:cNvSpPr txBox="1">
            <a:spLocks noChangeArrowheads="1"/>
          </p:cNvSpPr>
          <p:nvPr/>
        </p:nvSpPr>
        <p:spPr bwMode="auto">
          <a:xfrm>
            <a:off x="3132138" y="6237288"/>
            <a:ext cx="4268787"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i-FI" altLang="fi-FI" sz="1600"/>
              <a:t>Hayton et al. Organ Res Meth, 7, 191-2005, 2004.</a:t>
            </a:r>
          </a:p>
        </p:txBody>
      </p:sp>
    </p:spTree>
  </p:cSld>
  <p:clrMapOvr>
    <a:masterClrMapping/>
  </p:clrMapOvr>
  <p:transition>
    <p:cut/>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ECD22935-019E-40C0-B684-2A88349A7F06}"/>
              </a:ext>
            </a:extLst>
          </p:cNvPr>
          <p:cNvSpPr>
            <a:spLocks noGrp="1"/>
          </p:cNvSpPr>
          <p:nvPr>
            <p:ph type="sldNum" sz="quarter" idx="12"/>
          </p:nvPr>
        </p:nvSpPr>
        <p:spPr/>
        <p:txBody>
          <a:bodyPr/>
          <a:lstStyle/>
          <a:p>
            <a:fld id="{43A8DD78-B1FD-427D-9DBD-B5C0A943B085}" type="slidenum">
              <a:rPr lang="en-US" altLang="fi-FI"/>
              <a:pPr/>
              <a:t>22</a:t>
            </a:fld>
            <a:endParaRPr lang="en-US" altLang="fi-FI"/>
          </a:p>
        </p:txBody>
      </p:sp>
      <p:sp>
        <p:nvSpPr>
          <p:cNvPr id="97286" name="Rectangle 6">
            <a:extLst>
              <a:ext uri="{FF2B5EF4-FFF2-40B4-BE49-F238E27FC236}">
                <a16:creationId xmlns:a16="http://schemas.microsoft.com/office/drawing/2014/main" id="{30EE6A6D-23EC-4F1C-AC60-DFB2DCA6074B}"/>
              </a:ext>
            </a:extLst>
          </p:cNvPr>
          <p:cNvSpPr>
            <a:spLocks noChangeArrowheads="1"/>
          </p:cNvSpPr>
          <p:nvPr/>
        </p:nvSpPr>
        <p:spPr bwMode="auto">
          <a:xfrm>
            <a:off x="611188" y="0"/>
            <a:ext cx="7993062"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nchor="ctr"/>
          <a:lstStyle>
            <a:lvl1pPr>
              <a:lnSpc>
                <a:spcPct val="70000"/>
              </a:lnSpc>
              <a:defRPr kumimoji="1" sz="4800" b="1">
                <a:solidFill>
                  <a:schemeClr val="bg1"/>
                </a:solidFill>
                <a:latin typeface="Arial Narrow" panose="020B0606020202030204" pitchFamily="34" charset="0"/>
              </a:defRPr>
            </a:lvl1pPr>
            <a:lvl2pPr>
              <a:lnSpc>
                <a:spcPct val="70000"/>
              </a:lnSpc>
              <a:defRPr kumimoji="1" sz="4800" b="1">
                <a:solidFill>
                  <a:schemeClr val="bg1"/>
                </a:solidFill>
                <a:latin typeface="Arial Narrow" panose="020B0606020202030204" pitchFamily="34" charset="0"/>
              </a:defRPr>
            </a:lvl2pPr>
            <a:lvl3pPr>
              <a:lnSpc>
                <a:spcPct val="70000"/>
              </a:lnSpc>
              <a:defRPr kumimoji="1" sz="4800" b="1">
                <a:solidFill>
                  <a:schemeClr val="bg1"/>
                </a:solidFill>
                <a:latin typeface="Arial Narrow" panose="020B0606020202030204" pitchFamily="34" charset="0"/>
              </a:defRPr>
            </a:lvl3pPr>
            <a:lvl4pPr>
              <a:lnSpc>
                <a:spcPct val="70000"/>
              </a:lnSpc>
              <a:defRPr kumimoji="1" sz="4800" b="1">
                <a:solidFill>
                  <a:schemeClr val="bg1"/>
                </a:solidFill>
                <a:latin typeface="Arial Narrow" panose="020B0606020202030204" pitchFamily="34" charset="0"/>
              </a:defRPr>
            </a:lvl4pPr>
            <a:lvl5pPr>
              <a:lnSpc>
                <a:spcPct val="70000"/>
              </a:lnSpc>
              <a:defRPr kumimoji="1" sz="4800" b="1">
                <a:solidFill>
                  <a:schemeClr val="bg1"/>
                </a:solidFill>
                <a:latin typeface="Arial Narrow" panose="020B0606020202030204" pitchFamily="34" charset="0"/>
              </a:defRPr>
            </a:lvl5pPr>
            <a:lvl6pPr marL="457200" eaLnBrk="0" fontAlgn="base" hangingPunct="0">
              <a:lnSpc>
                <a:spcPct val="70000"/>
              </a:lnSpc>
              <a:spcBef>
                <a:spcPct val="0"/>
              </a:spcBef>
              <a:spcAft>
                <a:spcPct val="0"/>
              </a:spcAft>
              <a:defRPr kumimoji="1" sz="4800" b="1">
                <a:solidFill>
                  <a:schemeClr val="bg1"/>
                </a:solidFill>
                <a:latin typeface="Arial Narrow" panose="020B0606020202030204" pitchFamily="34" charset="0"/>
              </a:defRPr>
            </a:lvl6pPr>
            <a:lvl7pPr marL="914400" eaLnBrk="0" fontAlgn="base" hangingPunct="0">
              <a:lnSpc>
                <a:spcPct val="70000"/>
              </a:lnSpc>
              <a:spcBef>
                <a:spcPct val="0"/>
              </a:spcBef>
              <a:spcAft>
                <a:spcPct val="0"/>
              </a:spcAft>
              <a:defRPr kumimoji="1" sz="4800" b="1">
                <a:solidFill>
                  <a:schemeClr val="bg1"/>
                </a:solidFill>
                <a:latin typeface="Arial Narrow" panose="020B0606020202030204" pitchFamily="34" charset="0"/>
              </a:defRPr>
            </a:lvl7pPr>
            <a:lvl8pPr marL="1371600" eaLnBrk="0" fontAlgn="base" hangingPunct="0">
              <a:lnSpc>
                <a:spcPct val="70000"/>
              </a:lnSpc>
              <a:spcBef>
                <a:spcPct val="0"/>
              </a:spcBef>
              <a:spcAft>
                <a:spcPct val="0"/>
              </a:spcAft>
              <a:defRPr kumimoji="1" sz="4800" b="1">
                <a:solidFill>
                  <a:schemeClr val="bg1"/>
                </a:solidFill>
                <a:latin typeface="Arial Narrow" panose="020B0606020202030204" pitchFamily="34" charset="0"/>
              </a:defRPr>
            </a:lvl8pPr>
            <a:lvl9pPr marL="1828800" eaLnBrk="0" fontAlgn="base" hangingPunct="0">
              <a:lnSpc>
                <a:spcPct val="70000"/>
              </a:lnSpc>
              <a:spcBef>
                <a:spcPct val="0"/>
              </a:spcBef>
              <a:spcAft>
                <a:spcPct val="0"/>
              </a:spcAft>
              <a:defRPr kumimoji="1" sz="4800" b="1">
                <a:solidFill>
                  <a:schemeClr val="bg1"/>
                </a:solidFill>
                <a:latin typeface="Arial Narrow" panose="020B0606020202030204" pitchFamily="34" charset="0"/>
              </a:defRPr>
            </a:lvl9pPr>
          </a:lstStyle>
          <a:p>
            <a:r>
              <a:rPr lang="en-US" altLang="fi-FI"/>
              <a:t>Ominaisarvot ja selitysosuudet</a:t>
            </a:r>
          </a:p>
        </p:txBody>
      </p:sp>
      <p:pic>
        <p:nvPicPr>
          <p:cNvPr id="97287" name="Picture 7">
            <a:extLst>
              <a:ext uri="{FF2B5EF4-FFF2-40B4-BE49-F238E27FC236}">
                <a16:creationId xmlns:a16="http://schemas.microsoft.com/office/drawing/2014/main" id="{F2532145-FD2A-40AC-9D9D-BC3C0BF1257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925" y="1196975"/>
            <a:ext cx="9504363" cy="435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lide Number Placeholder 3">
            <a:extLst>
              <a:ext uri="{FF2B5EF4-FFF2-40B4-BE49-F238E27FC236}">
                <a16:creationId xmlns:a16="http://schemas.microsoft.com/office/drawing/2014/main" id="{9EDF3F25-AA9D-4F4C-A3AD-3CCA0D6CCD32}"/>
              </a:ext>
            </a:extLst>
          </p:cNvPr>
          <p:cNvSpPr>
            <a:spLocks noGrp="1"/>
          </p:cNvSpPr>
          <p:nvPr>
            <p:ph type="sldNum" sz="quarter" idx="12"/>
          </p:nvPr>
        </p:nvSpPr>
        <p:spPr/>
        <p:txBody>
          <a:bodyPr/>
          <a:lstStyle/>
          <a:p>
            <a:fld id="{161B9505-EBB5-4175-8451-5620A0639CDF}" type="slidenum">
              <a:rPr lang="en-US" altLang="fi-FI"/>
              <a:pPr/>
              <a:t>23</a:t>
            </a:fld>
            <a:endParaRPr lang="en-US" altLang="fi-FI"/>
          </a:p>
        </p:txBody>
      </p:sp>
      <p:graphicFrame>
        <p:nvGraphicFramePr>
          <p:cNvPr id="109573" name="Object 5">
            <a:extLst>
              <a:ext uri="{FF2B5EF4-FFF2-40B4-BE49-F238E27FC236}">
                <a16:creationId xmlns:a16="http://schemas.microsoft.com/office/drawing/2014/main" id="{7838D75D-6C89-4CF3-9E5A-3599618F5814}"/>
              </a:ext>
            </a:extLst>
          </p:cNvPr>
          <p:cNvGraphicFramePr>
            <a:graphicFrameLocks noChangeAspect="1"/>
          </p:cNvGraphicFramePr>
          <p:nvPr/>
        </p:nvGraphicFramePr>
        <p:xfrm>
          <a:off x="288925" y="2501900"/>
          <a:ext cx="8243888" cy="4356100"/>
        </p:xfrm>
        <a:graphic>
          <a:graphicData uri="http://schemas.openxmlformats.org/presentationml/2006/ole">
            <mc:AlternateContent xmlns:mc="http://schemas.openxmlformats.org/markup-compatibility/2006">
              <mc:Choice xmlns:v="urn:schemas-microsoft-com:vml" Requires="v">
                <p:oleObj spid="_x0000_s109590" name="Image" r:id="rId3" imgW="7161905" imgH="3784127" progId="Photoshop.Image.6">
                  <p:embed/>
                </p:oleObj>
              </mc:Choice>
              <mc:Fallback>
                <p:oleObj name="Image" r:id="rId3" imgW="7161905" imgH="3784127" progId="Photoshop.Image.6">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8925" y="2501900"/>
                        <a:ext cx="8243888" cy="4356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09576" name="Object 8">
            <a:extLst>
              <a:ext uri="{FF2B5EF4-FFF2-40B4-BE49-F238E27FC236}">
                <a16:creationId xmlns:a16="http://schemas.microsoft.com/office/drawing/2014/main" id="{0F8D9950-06EA-4606-B30A-386E6D065DBD}"/>
              </a:ext>
            </a:extLst>
          </p:cNvPr>
          <p:cNvGraphicFramePr>
            <a:graphicFrameLocks noChangeAspect="1"/>
          </p:cNvGraphicFramePr>
          <p:nvPr/>
        </p:nvGraphicFramePr>
        <p:xfrm>
          <a:off x="1476375" y="692150"/>
          <a:ext cx="6983413" cy="1800225"/>
        </p:xfrm>
        <a:graphic>
          <a:graphicData uri="http://schemas.openxmlformats.org/presentationml/2006/ole">
            <mc:AlternateContent xmlns:mc="http://schemas.openxmlformats.org/markup-compatibility/2006">
              <mc:Choice xmlns:v="urn:schemas-microsoft-com:vml" Requires="v">
                <p:oleObj spid="_x0000_s109591" name="Image" r:id="rId5" imgW="6107937" imgH="1574048" progId="Photoshop.Image.6">
                  <p:embed/>
                </p:oleObj>
              </mc:Choice>
              <mc:Fallback>
                <p:oleObj name="Image" r:id="rId5" imgW="6107937" imgH="1574048" progId="Photoshop.Image.6">
                  <p:embed/>
                  <p:pic>
                    <p:nvPicPr>
                      <p:cNvPr id="0" name="Object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76375" y="692150"/>
                        <a:ext cx="6983413"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9577" name="Text Box 9">
            <a:extLst>
              <a:ext uri="{FF2B5EF4-FFF2-40B4-BE49-F238E27FC236}">
                <a16:creationId xmlns:a16="http://schemas.microsoft.com/office/drawing/2014/main" id="{501BBAD2-55CF-435F-8960-75707A987491}"/>
              </a:ext>
            </a:extLst>
          </p:cNvPr>
          <p:cNvSpPr txBox="1">
            <a:spLocks noChangeArrowheads="1"/>
          </p:cNvSpPr>
          <p:nvPr/>
        </p:nvSpPr>
        <p:spPr bwMode="auto">
          <a:xfrm>
            <a:off x="3492500" y="0"/>
            <a:ext cx="29845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i-FI" altLang="fi-FI"/>
              <a:t>Korrelaatiomatriisit</a:t>
            </a:r>
          </a:p>
        </p:txBody>
      </p:sp>
      <p:sp>
        <p:nvSpPr>
          <p:cNvPr id="109578" name="Text Box 10">
            <a:extLst>
              <a:ext uri="{FF2B5EF4-FFF2-40B4-BE49-F238E27FC236}">
                <a16:creationId xmlns:a16="http://schemas.microsoft.com/office/drawing/2014/main" id="{0849F775-1503-4660-AA31-A446ACB827A7}"/>
              </a:ext>
            </a:extLst>
          </p:cNvPr>
          <p:cNvSpPr txBox="1">
            <a:spLocks noChangeArrowheads="1"/>
          </p:cNvSpPr>
          <p:nvPr/>
        </p:nvSpPr>
        <p:spPr bwMode="auto">
          <a:xfrm>
            <a:off x="447675" y="4938713"/>
            <a:ext cx="6832600" cy="396875"/>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i-FI" altLang="fi-FI" sz="2000">
                <a:solidFill>
                  <a:srgbClr val="FF0000"/>
                </a:solidFill>
              </a:rPr>
              <a:t>item1*item2 = (item1*F1)(item2*F2)+(item1*F2)(item2*F1)+…</a:t>
            </a:r>
          </a:p>
        </p:txBody>
      </p:sp>
      <p:grpSp>
        <p:nvGrpSpPr>
          <p:cNvPr id="109582" name="Group 14">
            <a:extLst>
              <a:ext uri="{FF2B5EF4-FFF2-40B4-BE49-F238E27FC236}">
                <a16:creationId xmlns:a16="http://schemas.microsoft.com/office/drawing/2014/main" id="{9F2A1B57-7326-4643-9BE3-BFF41AB33CB0}"/>
              </a:ext>
            </a:extLst>
          </p:cNvPr>
          <p:cNvGrpSpPr>
            <a:grpSpLocks/>
          </p:cNvGrpSpPr>
          <p:nvPr/>
        </p:nvGrpSpPr>
        <p:grpSpPr bwMode="auto">
          <a:xfrm>
            <a:off x="4716463" y="3176588"/>
            <a:ext cx="3671887" cy="358775"/>
            <a:chOff x="2971" y="2001"/>
            <a:chExt cx="2313" cy="226"/>
          </a:xfrm>
        </p:grpSpPr>
        <p:sp>
          <p:nvSpPr>
            <p:cNvPr id="109579" name="Rectangle 11">
              <a:extLst>
                <a:ext uri="{FF2B5EF4-FFF2-40B4-BE49-F238E27FC236}">
                  <a16:creationId xmlns:a16="http://schemas.microsoft.com/office/drawing/2014/main" id="{1766095D-5B0E-46E8-A127-E2C240D48DC6}"/>
                </a:ext>
              </a:extLst>
            </p:cNvPr>
            <p:cNvSpPr>
              <a:spLocks noChangeArrowheads="1"/>
            </p:cNvSpPr>
            <p:nvPr/>
          </p:nvSpPr>
          <p:spPr bwMode="auto">
            <a:xfrm>
              <a:off x="2971" y="2001"/>
              <a:ext cx="725" cy="226"/>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109580" name="Rectangle 12">
              <a:extLst>
                <a:ext uri="{FF2B5EF4-FFF2-40B4-BE49-F238E27FC236}">
                  <a16:creationId xmlns:a16="http://schemas.microsoft.com/office/drawing/2014/main" id="{CF602C15-89F6-4B08-9A57-68C13A24D962}"/>
                </a:ext>
              </a:extLst>
            </p:cNvPr>
            <p:cNvSpPr>
              <a:spLocks noChangeArrowheads="1"/>
            </p:cNvSpPr>
            <p:nvPr/>
          </p:nvSpPr>
          <p:spPr bwMode="auto">
            <a:xfrm>
              <a:off x="3788" y="2001"/>
              <a:ext cx="725" cy="226"/>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109581" name="Rectangle 13">
              <a:extLst>
                <a:ext uri="{FF2B5EF4-FFF2-40B4-BE49-F238E27FC236}">
                  <a16:creationId xmlns:a16="http://schemas.microsoft.com/office/drawing/2014/main" id="{C6916D4A-5A3B-44FE-A3A6-04B4EA2EAD21}"/>
                </a:ext>
              </a:extLst>
            </p:cNvPr>
            <p:cNvSpPr>
              <a:spLocks noChangeArrowheads="1"/>
            </p:cNvSpPr>
            <p:nvPr/>
          </p:nvSpPr>
          <p:spPr bwMode="auto">
            <a:xfrm>
              <a:off x="4559" y="2001"/>
              <a:ext cx="725" cy="226"/>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grpSp>
      <p:sp>
        <p:nvSpPr>
          <p:cNvPr id="109583" name="Rectangle 15">
            <a:extLst>
              <a:ext uri="{FF2B5EF4-FFF2-40B4-BE49-F238E27FC236}">
                <a16:creationId xmlns:a16="http://schemas.microsoft.com/office/drawing/2014/main" id="{D6A20501-0CBA-40EE-8C5D-CD32E21850A7}"/>
              </a:ext>
            </a:extLst>
          </p:cNvPr>
          <p:cNvSpPr>
            <a:spLocks noChangeArrowheads="1"/>
          </p:cNvSpPr>
          <p:nvPr/>
        </p:nvSpPr>
        <p:spPr bwMode="auto">
          <a:xfrm>
            <a:off x="1331913" y="1125538"/>
            <a:ext cx="1152525" cy="358775"/>
          </a:xfrm>
          <a:prstGeom prst="rect">
            <a:avLst/>
          </a:prstGeom>
          <a:noFill/>
          <a:ln w="28575">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109584" name="Rectangle 16">
            <a:extLst>
              <a:ext uri="{FF2B5EF4-FFF2-40B4-BE49-F238E27FC236}">
                <a16:creationId xmlns:a16="http://schemas.microsoft.com/office/drawing/2014/main" id="{6D08F0A6-D44B-47F9-A147-38111A4A7537}"/>
              </a:ext>
            </a:extLst>
          </p:cNvPr>
          <p:cNvSpPr>
            <a:spLocks noChangeArrowheads="1"/>
          </p:cNvSpPr>
          <p:nvPr/>
        </p:nvSpPr>
        <p:spPr bwMode="auto">
          <a:xfrm>
            <a:off x="323850" y="5516563"/>
            <a:ext cx="1152525" cy="288925"/>
          </a:xfrm>
          <a:prstGeom prst="rect">
            <a:avLst/>
          </a:prstGeom>
          <a:noFill/>
          <a:ln w="28575">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109585" name="Rectangle 17">
            <a:extLst>
              <a:ext uri="{FF2B5EF4-FFF2-40B4-BE49-F238E27FC236}">
                <a16:creationId xmlns:a16="http://schemas.microsoft.com/office/drawing/2014/main" id="{2B039E2E-5DDF-4E4C-98FA-75C71E0E68DF}"/>
              </a:ext>
            </a:extLst>
          </p:cNvPr>
          <p:cNvSpPr>
            <a:spLocks noChangeArrowheads="1"/>
          </p:cNvSpPr>
          <p:nvPr/>
        </p:nvSpPr>
        <p:spPr bwMode="auto">
          <a:xfrm>
            <a:off x="468313" y="3500438"/>
            <a:ext cx="2087562" cy="360362"/>
          </a:xfrm>
          <a:prstGeom prst="rect">
            <a:avLst/>
          </a:prstGeom>
          <a:noFill/>
          <a:ln w="28575">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B49926A-E8B5-4BFB-9CCA-49A53DEE1E7C}"/>
              </a:ext>
            </a:extLst>
          </p:cNvPr>
          <p:cNvSpPr>
            <a:spLocks noGrp="1"/>
          </p:cNvSpPr>
          <p:nvPr>
            <p:ph type="sldNum" sz="quarter" idx="12"/>
          </p:nvPr>
        </p:nvSpPr>
        <p:spPr/>
        <p:txBody>
          <a:bodyPr/>
          <a:lstStyle/>
          <a:p>
            <a:fld id="{F31B1E68-58A8-41C7-B049-49827D8341B7}" type="slidenum">
              <a:rPr lang="en-US" altLang="fi-FI"/>
              <a:pPr/>
              <a:t>24</a:t>
            </a:fld>
            <a:endParaRPr lang="en-US" altLang="fi-FI"/>
          </a:p>
        </p:txBody>
      </p:sp>
      <p:pic>
        <p:nvPicPr>
          <p:cNvPr id="41989" name="Picture 5" descr="spss_fa1_5">
            <a:extLst>
              <a:ext uri="{FF2B5EF4-FFF2-40B4-BE49-F238E27FC236}">
                <a16:creationId xmlns:a16="http://schemas.microsoft.com/office/drawing/2014/main" id="{8D6DE2A1-AD2E-4102-A252-6EB4DA3C593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550" y="-350838"/>
            <a:ext cx="7235825" cy="723582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35BC710A-6091-4CE7-9450-A17F84E5432F}"/>
              </a:ext>
            </a:extLst>
          </p:cNvPr>
          <p:cNvSpPr>
            <a:spLocks noGrp="1"/>
          </p:cNvSpPr>
          <p:nvPr>
            <p:ph type="sldNum" sz="quarter" idx="12"/>
          </p:nvPr>
        </p:nvSpPr>
        <p:spPr/>
        <p:txBody>
          <a:bodyPr/>
          <a:lstStyle/>
          <a:p>
            <a:fld id="{A4470C6A-12CE-4510-A95B-4F5AC9DB9F33}" type="slidenum">
              <a:rPr lang="en-US" altLang="fi-FI"/>
              <a:pPr/>
              <a:t>25</a:t>
            </a:fld>
            <a:endParaRPr lang="en-US" altLang="fi-FI"/>
          </a:p>
        </p:txBody>
      </p:sp>
      <p:sp>
        <p:nvSpPr>
          <p:cNvPr id="35842" name="Rectangle 2">
            <a:extLst>
              <a:ext uri="{FF2B5EF4-FFF2-40B4-BE49-F238E27FC236}">
                <a16:creationId xmlns:a16="http://schemas.microsoft.com/office/drawing/2014/main" id="{6A843D74-6E90-44CC-829A-8CB4B8F94542}"/>
              </a:ext>
            </a:extLst>
          </p:cNvPr>
          <p:cNvSpPr>
            <a:spLocks noChangeArrowheads="1"/>
          </p:cNvSpPr>
          <p:nvPr>
            <p:ph type="title"/>
          </p:nvPr>
        </p:nvSpPr>
        <p:spPr>
          <a:xfrm>
            <a:off x="2843213" y="188913"/>
            <a:ext cx="6096000" cy="1143000"/>
          </a:xfrm>
          <a:noFill/>
          <a:ln/>
        </p:spPr>
        <p:txBody>
          <a:bodyPr/>
          <a:lstStyle/>
          <a:p>
            <a:r>
              <a:rPr lang="en-US" altLang="fi-FI"/>
              <a:t>Faktorilataukset</a:t>
            </a:r>
          </a:p>
        </p:txBody>
      </p:sp>
      <p:sp>
        <p:nvSpPr>
          <p:cNvPr id="35843" name="Rectangle 3">
            <a:extLst>
              <a:ext uri="{FF2B5EF4-FFF2-40B4-BE49-F238E27FC236}">
                <a16:creationId xmlns:a16="http://schemas.microsoft.com/office/drawing/2014/main" id="{5FD3B5AA-A678-4659-9C50-3A768427AFED}"/>
              </a:ext>
            </a:extLst>
          </p:cNvPr>
          <p:cNvSpPr>
            <a:spLocks noChangeArrowheads="1"/>
          </p:cNvSpPr>
          <p:nvPr>
            <p:ph type="body" idx="1"/>
          </p:nvPr>
        </p:nvSpPr>
        <p:spPr>
          <a:xfrm>
            <a:off x="2916238" y="1196975"/>
            <a:ext cx="6096000" cy="4114800"/>
          </a:xfrm>
          <a:noFill/>
          <a:ln/>
        </p:spPr>
        <p:txBody>
          <a:bodyPr/>
          <a:lstStyle/>
          <a:p>
            <a:pPr>
              <a:lnSpc>
                <a:spcPct val="90000"/>
              </a:lnSpc>
              <a:buFont typeface="Wingdings" panose="05000000000000000000" pitchFamily="2" charset="2"/>
              <a:buChar char="v"/>
            </a:pPr>
            <a:r>
              <a:rPr lang="fi-FI" altLang="fi-FI" sz="2000" dirty="0"/>
              <a:t>Faktorin ja muuttujan välinen korrelaatio (tai regressiokerroin)</a:t>
            </a:r>
          </a:p>
          <a:p>
            <a:pPr>
              <a:lnSpc>
                <a:spcPct val="90000"/>
              </a:lnSpc>
              <a:buFont typeface="Wingdings" panose="05000000000000000000" pitchFamily="2" charset="2"/>
              <a:buChar char="v"/>
            </a:pPr>
            <a:r>
              <a:rPr lang="fi-FI" altLang="fi-FI" sz="2000" dirty="0"/>
              <a:t>Muuttuja voi latautua useaan faktoriin voimakkaasti</a:t>
            </a:r>
          </a:p>
          <a:p>
            <a:pPr lvl="1">
              <a:lnSpc>
                <a:spcPct val="90000"/>
              </a:lnSpc>
              <a:buFont typeface="Wingdings" panose="05000000000000000000" pitchFamily="2" charset="2"/>
              <a:buChar char="v"/>
            </a:pPr>
            <a:r>
              <a:rPr lang="fi-FI" altLang="fi-FI" sz="2000" dirty="0"/>
              <a:t>Muuttujan poistaminen ?</a:t>
            </a:r>
          </a:p>
          <a:p>
            <a:pPr>
              <a:lnSpc>
                <a:spcPct val="90000"/>
              </a:lnSpc>
              <a:buFont typeface="Wingdings" panose="05000000000000000000" pitchFamily="2" charset="2"/>
              <a:buChar char="v"/>
            </a:pPr>
            <a:r>
              <a:rPr lang="fi-FI" altLang="fi-FI" sz="2000" dirty="0"/>
              <a:t>Mikä on korkea lataus?</a:t>
            </a:r>
          </a:p>
          <a:p>
            <a:pPr lvl="1">
              <a:lnSpc>
                <a:spcPct val="90000"/>
              </a:lnSpc>
              <a:buFont typeface="Wingdings" panose="05000000000000000000" pitchFamily="2" charset="2"/>
              <a:buChar char="v"/>
            </a:pPr>
            <a:r>
              <a:rPr lang="en-US" altLang="fi-FI" sz="2000" dirty="0" err="1"/>
              <a:t>Ei</a:t>
            </a:r>
            <a:r>
              <a:rPr lang="en-US" altLang="fi-FI" sz="2000" dirty="0"/>
              <a:t> ole </a:t>
            </a:r>
            <a:r>
              <a:rPr lang="en-US" altLang="fi-FI" sz="2000" dirty="0" err="1"/>
              <a:t>yksikäsitteistä</a:t>
            </a:r>
            <a:r>
              <a:rPr lang="en-US" altLang="fi-FI" sz="2000" dirty="0"/>
              <a:t> </a:t>
            </a:r>
            <a:r>
              <a:rPr lang="en-US" altLang="fi-FI" sz="2000" dirty="0" err="1"/>
              <a:t>sääntöä</a:t>
            </a:r>
            <a:endParaRPr lang="en-US" altLang="fi-FI" sz="2000" dirty="0"/>
          </a:p>
          <a:p>
            <a:pPr lvl="2">
              <a:lnSpc>
                <a:spcPct val="90000"/>
              </a:lnSpc>
              <a:buFont typeface="Wingdings" panose="05000000000000000000" pitchFamily="2" charset="2"/>
              <a:buChar char="v"/>
            </a:pPr>
            <a:r>
              <a:rPr lang="en-US" altLang="fi-FI" sz="1800" dirty="0"/>
              <a:t>0.30, 0.35, 0.40 ?</a:t>
            </a:r>
          </a:p>
          <a:p>
            <a:pPr lvl="1">
              <a:lnSpc>
                <a:spcPct val="90000"/>
              </a:lnSpc>
              <a:buFont typeface="Wingdings" panose="05000000000000000000" pitchFamily="2" charset="2"/>
              <a:buChar char="v"/>
            </a:pPr>
            <a:r>
              <a:rPr lang="en-US" altLang="fi-FI" sz="2000" dirty="0"/>
              <a:t>Tai </a:t>
            </a:r>
            <a:r>
              <a:rPr lang="en-US" altLang="fi-FI" sz="2000" dirty="0" err="1"/>
              <a:t>selvästi</a:t>
            </a:r>
            <a:r>
              <a:rPr lang="en-US" altLang="fi-FI" sz="2000" dirty="0"/>
              <a:t> </a:t>
            </a:r>
            <a:r>
              <a:rPr lang="en-US" altLang="fi-FI" sz="2000" dirty="0" err="1"/>
              <a:t>suurempi</a:t>
            </a:r>
            <a:r>
              <a:rPr lang="en-US" altLang="fi-FI" sz="2000" dirty="0"/>
              <a:t> </a:t>
            </a:r>
            <a:r>
              <a:rPr lang="en-US" altLang="fi-FI" sz="2000" dirty="0" err="1"/>
              <a:t>lataus</a:t>
            </a:r>
            <a:r>
              <a:rPr lang="en-US" altLang="fi-FI" sz="2000" dirty="0"/>
              <a:t> </a:t>
            </a:r>
            <a:r>
              <a:rPr lang="en-US" altLang="fi-FI" sz="2000" dirty="0" err="1"/>
              <a:t>kuin</a:t>
            </a:r>
            <a:r>
              <a:rPr lang="en-US" altLang="fi-FI" sz="2000" dirty="0"/>
              <a:t> </a:t>
            </a:r>
            <a:r>
              <a:rPr lang="en-US" altLang="fi-FI" sz="2000" dirty="0" err="1"/>
              <a:t>muilla</a:t>
            </a:r>
            <a:r>
              <a:rPr lang="en-US" altLang="fi-FI" sz="2000" dirty="0"/>
              <a:t> </a:t>
            </a:r>
            <a:r>
              <a:rPr lang="en-US" altLang="fi-FI" sz="2000" dirty="0" err="1"/>
              <a:t>faktoreilla</a:t>
            </a:r>
            <a:r>
              <a:rPr lang="en-US" altLang="fi-FI" sz="2000" dirty="0"/>
              <a:t>, </a:t>
            </a:r>
            <a:r>
              <a:rPr lang="en-US" altLang="fi-FI" sz="2000" dirty="0" err="1"/>
              <a:t>esim</a:t>
            </a:r>
            <a:r>
              <a:rPr lang="en-US" altLang="fi-FI" sz="2000" dirty="0"/>
              <a:t> 2-kertainen</a:t>
            </a:r>
          </a:p>
          <a:p>
            <a:pPr>
              <a:lnSpc>
                <a:spcPct val="90000"/>
              </a:lnSpc>
              <a:buFont typeface="Wingdings" panose="05000000000000000000" pitchFamily="2" charset="2"/>
              <a:buChar char="v"/>
            </a:pPr>
            <a:r>
              <a:rPr lang="en-US" altLang="fi-FI" sz="2000" dirty="0" err="1"/>
              <a:t>Faktorissa</a:t>
            </a:r>
            <a:r>
              <a:rPr lang="en-US" altLang="fi-FI" sz="2000" dirty="0"/>
              <a:t> </a:t>
            </a:r>
            <a:r>
              <a:rPr lang="en-US" altLang="fi-FI" sz="2000" dirty="0" err="1"/>
              <a:t>mielellään</a:t>
            </a:r>
            <a:r>
              <a:rPr lang="en-US" altLang="fi-FI" sz="2000" dirty="0"/>
              <a:t> </a:t>
            </a:r>
            <a:r>
              <a:rPr lang="en-US" altLang="fi-FI" sz="2000" dirty="0" err="1"/>
              <a:t>vähintään</a:t>
            </a:r>
            <a:r>
              <a:rPr lang="en-US" altLang="fi-FI" sz="2000" dirty="0"/>
              <a:t> 3 </a:t>
            </a:r>
            <a:r>
              <a:rPr lang="en-US" altLang="fi-FI" sz="2000" dirty="0" err="1"/>
              <a:t>korkeasti</a:t>
            </a:r>
            <a:r>
              <a:rPr lang="en-US" altLang="fi-FI" sz="2000" dirty="0"/>
              <a:t> </a:t>
            </a:r>
            <a:r>
              <a:rPr lang="en-US" altLang="fi-FI" sz="2000" dirty="0" err="1"/>
              <a:t>latautuvaa</a:t>
            </a:r>
            <a:r>
              <a:rPr lang="en-US" altLang="fi-FI" sz="2000" dirty="0"/>
              <a:t> </a:t>
            </a:r>
            <a:r>
              <a:rPr lang="en-US" altLang="fi-FI" sz="2000" dirty="0" err="1"/>
              <a:t>muuttujaa</a:t>
            </a:r>
            <a:r>
              <a:rPr lang="en-US" altLang="fi-FI" sz="2000" dirty="0"/>
              <a:t> tai </a:t>
            </a:r>
            <a:r>
              <a:rPr lang="en-US" altLang="fi-FI" sz="2000" dirty="0" err="1"/>
              <a:t>useita</a:t>
            </a:r>
            <a:r>
              <a:rPr lang="en-US" altLang="fi-FI" sz="2000" dirty="0"/>
              <a:t> </a:t>
            </a:r>
            <a:r>
              <a:rPr lang="en-US" altLang="fi-FI" sz="2000" dirty="0" err="1"/>
              <a:t>alhaisemmin</a:t>
            </a:r>
            <a:r>
              <a:rPr lang="en-US" altLang="fi-FI" sz="2000" dirty="0"/>
              <a:t> </a:t>
            </a:r>
            <a:r>
              <a:rPr lang="en-US" altLang="fi-FI" sz="2000" dirty="0" err="1"/>
              <a:t>latautuvia</a:t>
            </a:r>
            <a:endParaRPr lang="en-US" altLang="fi-FI" sz="2000" dirty="0"/>
          </a:p>
        </p:txBody>
      </p:sp>
    </p:spTree>
  </p:cSld>
  <p:clrMapOvr>
    <a:masterClrMapping/>
  </p:clrMapOvr>
  <p:transition>
    <p:cut/>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C89942F2-9995-42BF-B6C4-7BDF66F3048D}"/>
              </a:ext>
            </a:extLst>
          </p:cNvPr>
          <p:cNvSpPr>
            <a:spLocks noGrp="1"/>
          </p:cNvSpPr>
          <p:nvPr>
            <p:ph type="sldNum" sz="quarter" idx="12"/>
          </p:nvPr>
        </p:nvSpPr>
        <p:spPr/>
        <p:txBody>
          <a:bodyPr/>
          <a:lstStyle/>
          <a:p>
            <a:fld id="{521DFF96-C6DF-4D45-91A0-E788D896763F}" type="slidenum">
              <a:rPr lang="en-US" altLang="fi-FI"/>
              <a:pPr/>
              <a:t>26</a:t>
            </a:fld>
            <a:endParaRPr lang="en-US" altLang="fi-FI"/>
          </a:p>
        </p:txBody>
      </p:sp>
      <p:sp>
        <p:nvSpPr>
          <p:cNvPr id="33794" name="Rectangle 2">
            <a:extLst>
              <a:ext uri="{FF2B5EF4-FFF2-40B4-BE49-F238E27FC236}">
                <a16:creationId xmlns:a16="http://schemas.microsoft.com/office/drawing/2014/main" id="{980D5935-56CC-404A-AF2C-39031B22DDB8}"/>
              </a:ext>
            </a:extLst>
          </p:cNvPr>
          <p:cNvSpPr>
            <a:spLocks noChangeArrowheads="1"/>
          </p:cNvSpPr>
          <p:nvPr>
            <p:ph type="title"/>
          </p:nvPr>
        </p:nvSpPr>
        <p:spPr>
          <a:xfrm>
            <a:off x="2843213" y="-100013"/>
            <a:ext cx="6096000" cy="1143001"/>
          </a:xfrm>
          <a:noFill/>
          <a:ln/>
        </p:spPr>
        <p:txBody>
          <a:bodyPr/>
          <a:lstStyle/>
          <a:p>
            <a:r>
              <a:rPr lang="en-US" altLang="fi-FI"/>
              <a:t>Rotaatiomenetelmät</a:t>
            </a:r>
          </a:p>
        </p:txBody>
      </p:sp>
      <p:sp>
        <p:nvSpPr>
          <p:cNvPr id="33795" name="Rectangle 3">
            <a:extLst>
              <a:ext uri="{FF2B5EF4-FFF2-40B4-BE49-F238E27FC236}">
                <a16:creationId xmlns:a16="http://schemas.microsoft.com/office/drawing/2014/main" id="{8335CEC3-2687-423A-9F93-0752794AF3EF}"/>
              </a:ext>
            </a:extLst>
          </p:cNvPr>
          <p:cNvSpPr>
            <a:spLocks noChangeArrowheads="1"/>
          </p:cNvSpPr>
          <p:nvPr>
            <p:ph type="body" idx="1"/>
          </p:nvPr>
        </p:nvSpPr>
        <p:spPr>
          <a:xfrm>
            <a:off x="3048000" y="1052513"/>
            <a:ext cx="6096000" cy="5040312"/>
          </a:xfrm>
          <a:noFill/>
          <a:ln/>
        </p:spPr>
        <p:txBody>
          <a:bodyPr/>
          <a:lstStyle/>
          <a:p>
            <a:pPr>
              <a:buFont typeface="Wingdings" panose="05000000000000000000" pitchFamily="2" charset="2"/>
              <a:buChar char="v"/>
            </a:pPr>
            <a:r>
              <a:rPr lang="en-US" altLang="fi-FI" dirty="0" err="1"/>
              <a:t>Akseleita</a:t>
            </a:r>
            <a:r>
              <a:rPr lang="en-US" altLang="fi-FI" dirty="0"/>
              <a:t> </a:t>
            </a:r>
            <a:r>
              <a:rPr lang="en-US" altLang="fi-FI" dirty="0" err="1"/>
              <a:t>kierretään</a:t>
            </a:r>
            <a:r>
              <a:rPr lang="en-US" altLang="fi-FI" dirty="0"/>
              <a:t> </a:t>
            </a:r>
            <a:r>
              <a:rPr lang="en-US" altLang="fi-FI" dirty="0" err="1"/>
              <a:t>niin</a:t>
            </a:r>
            <a:r>
              <a:rPr lang="en-US" altLang="fi-FI" dirty="0"/>
              <a:t> </a:t>
            </a:r>
            <a:r>
              <a:rPr lang="en-US" altLang="fi-FI" dirty="0" err="1"/>
              <a:t>että</a:t>
            </a:r>
            <a:r>
              <a:rPr lang="en-US" altLang="fi-FI" dirty="0"/>
              <a:t> </a:t>
            </a:r>
            <a:r>
              <a:rPr lang="en-US" altLang="fi-FI" dirty="0" err="1"/>
              <a:t>tulos</a:t>
            </a:r>
            <a:r>
              <a:rPr lang="en-US" altLang="fi-FI" dirty="0"/>
              <a:t> on </a:t>
            </a:r>
            <a:r>
              <a:rPr lang="en-US" altLang="fi-FI" dirty="0" err="1"/>
              <a:t>parhaiten</a:t>
            </a:r>
            <a:r>
              <a:rPr lang="en-US" altLang="fi-FI" dirty="0"/>
              <a:t> </a:t>
            </a:r>
            <a:r>
              <a:rPr lang="en-US" altLang="fi-FI" dirty="0" err="1"/>
              <a:t>tulkittavissa</a:t>
            </a:r>
            <a:endParaRPr lang="en-US" altLang="fi-FI" dirty="0"/>
          </a:p>
          <a:p>
            <a:pPr lvl="1">
              <a:buFont typeface="Wingdings" panose="05000000000000000000" pitchFamily="2" charset="2"/>
              <a:buChar char="v"/>
            </a:pPr>
            <a:r>
              <a:rPr lang="en-US" altLang="fi-FI" dirty="0" err="1"/>
              <a:t>Kannattaa</a:t>
            </a:r>
            <a:r>
              <a:rPr lang="en-US" altLang="fi-FI" dirty="0"/>
              <a:t> </a:t>
            </a:r>
            <a:r>
              <a:rPr lang="en-US" altLang="fi-FI" dirty="0" err="1"/>
              <a:t>aina</a:t>
            </a:r>
            <a:r>
              <a:rPr lang="en-US" altLang="fi-FI" dirty="0"/>
              <a:t> </a:t>
            </a:r>
            <a:r>
              <a:rPr lang="en-US" altLang="fi-FI" dirty="0" err="1"/>
              <a:t>tehdä</a:t>
            </a:r>
            <a:endParaRPr lang="en-US" altLang="fi-FI" dirty="0"/>
          </a:p>
          <a:p>
            <a:pPr>
              <a:buFont typeface="Wingdings" panose="05000000000000000000" pitchFamily="2" charset="2"/>
              <a:buChar char="v"/>
            </a:pPr>
            <a:r>
              <a:rPr lang="fi-FI" altLang="fi-FI" dirty="0"/>
              <a:t>Suorakulmaiset eli ortogonaaliset rotaatiot (faktorit ei saa korreloida voimakkaasti)</a:t>
            </a:r>
          </a:p>
          <a:p>
            <a:pPr lvl="1">
              <a:buFont typeface="Wingdings" panose="05000000000000000000" pitchFamily="2" charset="2"/>
              <a:buChar char="v"/>
            </a:pPr>
            <a:r>
              <a:rPr lang="fi-FI" altLang="fi-FI" dirty="0" err="1"/>
              <a:t>Varimax</a:t>
            </a:r>
            <a:r>
              <a:rPr lang="fi-FI" altLang="fi-FI" dirty="0"/>
              <a:t>, </a:t>
            </a:r>
            <a:r>
              <a:rPr lang="fi-FI" altLang="fi-FI" dirty="0" err="1"/>
              <a:t>Equamax</a:t>
            </a:r>
            <a:r>
              <a:rPr lang="fi-FI" altLang="fi-FI" dirty="0"/>
              <a:t>, </a:t>
            </a:r>
            <a:r>
              <a:rPr lang="fi-FI" altLang="fi-FI" dirty="0" err="1"/>
              <a:t>Quartimax</a:t>
            </a:r>
            <a:endParaRPr lang="fi-FI" altLang="fi-FI" dirty="0"/>
          </a:p>
          <a:p>
            <a:pPr>
              <a:buFont typeface="Wingdings" panose="05000000000000000000" pitchFamily="2" charset="2"/>
              <a:buChar char="v"/>
            </a:pPr>
            <a:r>
              <a:rPr lang="fi-FI" altLang="fi-FI" dirty="0"/>
              <a:t>Vinokulmaiset eli </a:t>
            </a:r>
            <a:r>
              <a:rPr lang="fi-FI" altLang="fi-FI" dirty="0" err="1"/>
              <a:t>oblique</a:t>
            </a:r>
            <a:r>
              <a:rPr lang="fi-FI" altLang="fi-FI" dirty="0"/>
              <a:t> rotaatiot (faktorit saa korreloida)</a:t>
            </a:r>
          </a:p>
          <a:p>
            <a:pPr lvl="1">
              <a:buFont typeface="Wingdings" panose="05000000000000000000" pitchFamily="2" charset="2"/>
              <a:buChar char="v"/>
            </a:pPr>
            <a:r>
              <a:rPr lang="fi-FI" altLang="fi-FI" dirty="0" err="1"/>
              <a:t>Promax</a:t>
            </a:r>
            <a:r>
              <a:rPr lang="fi-FI" altLang="fi-FI" dirty="0"/>
              <a:t>, (Direct) </a:t>
            </a:r>
            <a:r>
              <a:rPr lang="fi-FI" altLang="fi-FI" dirty="0" err="1"/>
              <a:t>Oblimin</a:t>
            </a:r>
            <a:endParaRPr lang="fi-FI" altLang="fi-FI" dirty="0"/>
          </a:p>
        </p:txBody>
      </p:sp>
    </p:spTree>
  </p:cSld>
  <p:clrMapOvr>
    <a:masterClrMapping/>
  </p:clrMapOvr>
  <p:transition>
    <p:cut/>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146B58B5-944C-4FCF-BB91-10D67A01B7EA}"/>
              </a:ext>
            </a:extLst>
          </p:cNvPr>
          <p:cNvSpPr>
            <a:spLocks noGrp="1"/>
          </p:cNvSpPr>
          <p:nvPr>
            <p:ph type="sldNum" sz="quarter" idx="12"/>
          </p:nvPr>
        </p:nvSpPr>
        <p:spPr/>
        <p:txBody>
          <a:bodyPr/>
          <a:lstStyle/>
          <a:p>
            <a:fld id="{550944DA-4146-4BBB-A1D9-69AAB899ADF5}" type="slidenum">
              <a:rPr lang="en-US" altLang="fi-FI"/>
              <a:pPr/>
              <a:t>27</a:t>
            </a:fld>
            <a:endParaRPr lang="en-US" altLang="fi-FI"/>
          </a:p>
        </p:txBody>
      </p:sp>
      <p:sp>
        <p:nvSpPr>
          <p:cNvPr id="111618" name="Rectangle 2">
            <a:extLst>
              <a:ext uri="{FF2B5EF4-FFF2-40B4-BE49-F238E27FC236}">
                <a16:creationId xmlns:a16="http://schemas.microsoft.com/office/drawing/2014/main" id="{3DE38A93-F34A-46A3-B5EF-A0D8BEDED98E}"/>
              </a:ext>
            </a:extLst>
          </p:cNvPr>
          <p:cNvSpPr>
            <a:spLocks noChangeArrowheads="1"/>
          </p:cNvSpPr>
          <p:nvPr>
            <p:ph type="title"/>
          </p:nvPr>
        </p:nvSpPr>
        <p:spPr>
          <a:xfrm>
            <a:off x="2843213" y="465138"/>
            <a:ext cx="6096000" cy="1143000"/>
          </a:xfrm>
          <a:noFill/>
          <a:ln/>
        </p:spPr>
        <p:txBody>
          <a:bodyPr/>
          <a:lstStyle/>
          <a:p>
            <a:r>
              <a:rPr lang="en-US" altLang="fi-FI"/>
              <a:t>Rotaatiomenetelmät</a:t>
            </a:r>
          </a:p>
        </p:txBody>
      </p:sp>
      <p:sp>
        <p:nvSpPr>
          <p:cNvPr id="111620" name="Rectangle 4">
            <a:extLst>
              <a:ext uri="{FF2B5EF4-FFF2-40B4-BE49-F238E27FC236}">
                <a16:creationId xmlns:a16="http://schemas.microsoft.com/office/drawing/2014/main" id="{F478EA50-EFDA-4AE8-B825-E2CC9710FECB}"/>
              </a:ext>
            </a:extLst>
          </p:cNvPr>
          <p:cNvSpPr>
            <a:spLocks noGrp="1" noChangeArrowheads="1"/>
          </p:cNvSpPr>
          <p:nvPr>
            <p:ph type="body" idx="1"/>
          </p:nvPr>
        </p:nvSpPr>
        <p:spPr>
          <a:xfrm>
            <a:off x="2771775" y="1546225"/>
            <a:ext cx="6096000" cy="4114800"/>
          </a:xfrm>
        </p:spPr>
        <p:txBody>
          <a:bodyPr/>
          <a:lstStyle/>
          <a:p>
            <a:pPr>
              <a:buFont typeface="Wingdings" panose="05000000000000000000" pitchFamily="2" charset="2"/>
              <a:buChar char="v"/>
            </a:pPr>
            <a:r>
              <a:rPr lang="en-US" altLang="fi-FI" dirty="0" err="1"/>
              <a:t>Graafinen</a:t>
            </a:r>
            <a:r>
              <a:rPr lang="en-US" altLang="fi-FI" dirty="0"/>
              <a:t> </a:t>
            </a:r>
            <a:r>
              <a:rPr lang="en-US" altLang="fi-FI" dirty="0" err="1"/>
              <a:t>rotatointi</a:t>
            </a:r>
            <a:r>
              <a:rPr lang="en-US" altLang="fi-FI" dirty="0"/>
              <a:t> (</a:t>
            </a:r>
            <a:r>
              <a:rPr lang="en-US" altLang="fi-FI" dirty="0" err="1"/>
              <a:t>ei</a:t>
            </a:r>
            <a:r>
              <a:rPr lang="en-US" altLang="fi-FI" dirty="0"/>
              <a:t> </a:t>
            </a:r>
            <a:r>
              <a:rPr lang="en-US" altLang="fi-FI" dirty="0" err="1"/>
              <a:t>SPSS:ssä</a:t>
            </a:r>
            <a:r>
              <a:rPr lang="en-US" altLang="fi-FI" dirty="0"/>
              <a:t>)</a:t>
            </a:r>
          </a:p>
          <a:p>
            <a:pPr>
              <a:buFont typeface="Wingdings" panose="05000000000000000000" pitchFamily="2" charset="2"/>
              <a:buChar char="v"/>
            </a:pPr>
            <a:r>
              <a:rPr lang="en-US" altLang="fi-FI" dirty="0" err="1"/>
              <a:t>Usein</a:t>
            </a:r>
            <a:r>
              <a:rPr lang="en-US" altLang="fi-FI" dirty="0"/>
              <a:t> </a:t>
            </a:r>
            <a:r>
              <a:rPr lang="en-US" altLang="fi-FI" dirty="0" err="1"/>
              <a:t>tulos</a:t>
            </a:r>
            <a:r>
              <a:rPr lang="en-US" altLang="fi-FI" dirty="0"/>
              <a:t> </a:t>
            </a:r>
            <a:r>
              <a:rPr lang="en-US" altLang="fi-FI" dirty="0" err="1"/>
              <a:t>ei</a:t>
            </a:r>
            <a:r>
              <a:rPr lang="en-US" altLang="fi-FI" dirty="0"/>
              <a:t> </a:t>
            </a:r>
            <a:r>
              <a:rPr lang="en-US" altLang="fi-FI" dirty="0" err="1"/>
              <a:t>oleellisesti</a:t>
            </a:r>
            <a:r>
              <a:rPr lang="en-US" altLang="fi-FI" dirty="0"/>
              <a:t> </a:t>
            </a:r>
            <a:r>
              <a:rPr lang="en-US" altLang="fi-FI" dirty="0" err="1"/>
              <a:t>muutu</a:t>
            </a:r>
            <a:r>
              <a:rPr lang="en-US" altLang="fi-FI" dirty="0"/>
              <a:t> </a:t>
            </a:r>
            <a:r>
              <a:rPr lang="en-US" altLang="fi-FI" dirty="0" err="1"/>
              <a:t>eri</a:t>
            </a:r>
            <a:r>
              <a:rPr lang="en-US" altLang="fi-FI" dirty="0"/>
              <a:t> </a:t>
            </a:r>
            <a:r>
              <a:rPr lang="en-US" altLang="fi-FI" dirty="0" err="1"/>
              <a:t>rotatointimenetelmillä</a:t>
            </a:r>
            <a:endParaRPr lang="en-US" altLang="fi-FI" dirty="0"/>
          </a:p>
          <a:p>
            <a:pPr>
              <a:buFont typeface="Wingdings" panose="05000000000000000000" pitchFamily="2" charset="2"/>
              <a:buChar char="v"/>
            </a:pPr>
            <a:r>
              <a:rPr lang="en-US" altLang="fi-FI" dirty="0" err="1"/>
              <a:t>Joskus</a:t>
            </a:r>
            <a:r>
              <a:rPr lang="en-US" altLang="fi-FI" dirty="0"/>
              <a:t> </a:t>
            </a:r>
            <a:r>
              <a:rPr lang="en-US" altLang="fi-FI" dirty="0" err="1"/>
              <a:t>suositellaan</a:t>
            </a:r>
            <a:r>
              <a:rPr lang="en-US" altLang="fi-FI" dirty="0"/>
              <a:t> </a:t>
            </a:r>
            <a:r>
              <a:rPr lang="en-US" altLang="fi-FI" dirty="0" err="1"/>
              <a:t>että</a:t>
            </a:r>
            <a:r>
              <a:rPr lang="en-US" altLang="fi-FI" dirty="0"/>
              <a:t> </a:t>
            </a:r>
            <a:r>
              <a:rPr lang="en-US" altLang="fi-FI" dirty="0" err="1"/>
              <a:t>tehtäisiin</a:t>
            </a:r>
            <a:r>
              <a:rPr lang="en-US" altLang="fi-FI" dirty="0"/>
              <a:t> </a:t>
            </a:r>
            <a:r>
              <a:rPr lang="en-US" altLang="fi-FI" dirty="0" err="1"/>
              <a:t>sekä</a:t>
            </a:r>
            <a:r>
              <a:rPr lang="en-US" altLang="fi-FI" dirty="0"/>
              <a:t> </a:t>
            </a:r>
            <a:r>
              <a:rPr lang="en-US" altLang="fi-FI" dirty="0" err="1"/>
              <a:t>suorakulma</a:t>
            </a:r>
            <a:r>
              <a:rPr lang="en-US" altLang="fi-FI" dirty="0"/>
              <a:t>- </a:t>
            </a:r>
            <a:r>
              <a:rPr lang="en-US" altLang="fi-FI" dirty="0" err="1"/>
              <a:t>että</a:t>
            </a:r>
            <a:r>
              <a:rPr lang="en-US" altLang="fi-FI" dirty="0"/>
              <a:t> </a:t>
            </a:r>
            <a:r>
              <a:rPr lang="en-US" altLang="fi-FI" dirty="0" err="1"/>
              <a:t>vinorotaatio</a:t>
            </a:r>
            <a:endParaRPr lang="en-US" altLang="fi-FI" dirty="0"/>
          </a:p>
          <a:p>
            <a:pPr lvl="1">
              <a:buFont typeface="Wingdings" panose="05000000000000000000" pitchFamily="2" charset="2"/>
              <a:buChar char="v"/>
            </a:pPr>
            <a:r>
              <a:rPr lang="en-US" altLang="fi-FI" dirty="0" err="1"/>
              <a:t>esim</a:t>
            </a:r>
            <a:r>
              <a:rPr lang="en-US" altLang="fi-FI" dirty="0"/>
              <a:t>. varimax ja </a:t>
            </a:r>
            <a:r>
              <a:rPr lang="en-US" altLang="fi-FI" dirty="0" err="1"/>
              <a:t>promax</a:t>
            </a:r>
            <a:endParaRPr lang="en-US" altLang="fi-FI" dirty="0"/>
          </a:p>
          <a:p>
            <a:pPr>
              <a:buFont typeface="Wingdings" panose="05000000000000000000" pitchFamily="2" charset="2"/>
              <a:buChar char="v"/>
            </a:pPr>
            <a:endParaRPr lang="fi-FI" altLang="fi-FI" dirty="0"/>
          </a:p>
        </p:txBody>
      </p:sp>
    </p:spTree>
  </p:cSld>
  <p:clrMapOvr>
    <a:masterClrMapping/>
  </p:clrMapOvr>
  <p:transition>
    <p:cut/>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Slide Number Placeholder 3">
            <a:extLst>
              <a:ext uri="{FF2B5EF4-FFF2-40B4-BE49-F238E27FC236}">
                <a16:creationId xmlns:a16="http://schemas.microsoft.com/office/drawing/2014/main" id="{0F4B809A-A184-4975-89DF-B32A09C8C3C5}"/>
              </a:ext>
            </a:extLst>
          </p:cNvPr>
          <p:cNvSpPr>
            <a:spLocks noGrp="1"/>
          </p:cNvSpPr>
          <p:nvPr>
            <p:ph type="sldNum" sz="quarter" idx="12"/>
          </p:nvPr>
        </p:nvSpPr>
        <p:spPr/>
        <p:txBody>
          <a:bodyPr/>
          <a:lstStyle/>
          <a:p>
            <a:fld id="{E824D7B7-7A97-43B3-980D-BDC4126DFA3D}" type="slidenum">
              <a:rPr lang="en-US" altLang="fi-FI"/>
              <a:pPr/>
              <a:t>28</a:t>
            </a:fld>
            <a:endParaRPr lang="en-US" altLang="fi-FI"/>
          </a:p>
        </p:txBody>
      </p:sp>
      <p:grpSp>
        <p:nvGrpSpPr>
          <p:cNvPr id="94212" name="Group 4">
            <a:extLst>
              <a:ext uri="{FF2B5EF4-FFF2-40B4-BE49-F238E27FC236}">
                <a16:creationId xmlns:a16="http://schemas.microsoft.com/office/drawing/2014/main" id="{A0FE5742-B14F-4E45-9579-74C2C063C379}"/>
              </a:ext>
            </a:extLst>
          </p:cNvPr>
          <p:cNvGrpSpPr>
            <a:grpSpLocks/>
          </p:cNvGrpSpPr>
          <p:nvPr/>
        </p:nvGrpSpPr>
        <p:grpSpPr bwMode="auto">
          <a:xfrm>
            <a:off x="2627313" y="115888"/>
            <a:ext cx="5976937" cy="6192837"/>
            <a:chOff x="6336" y="7776"/>
            <a:chExt cx="4464" cy="3888"/>
          </a:xfrm>
        </p:grpSpPr>
        <p:sp>
          <p:nvSpPr>
            <p:cNvPr id="94213" name="Text Box 5">
              <a:extLst>
                <a:ext uri="{FF2B5EF4-FFF2-40B4-BE49-F238E27FC236}">
                  <a16:creationId xmlns:a16="http://schemas.microsoft.com/office/drawing/2014/main" id="{0C97F508-2507-4120-9190-65C0C23D7E1D}"/>
                </a:ext>
              </a:extLst>
            </p:cNvPr>
            <p:cNvSpPr txBox="1">
              <a:spLocks noChangeArrowheads="1"/>
            </p:cNvSpPr>
            <p:nvPr/>
          </p:nvSpPr>
          <p:spPr bwMode="auto">
            <a:xfrm>
              <a:off x="9441" y="7776"/>
              <a:ext cx="583" cy="4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fi-FI" altLang="fi-FI" sz="1200">
                  <a:solidFill>
                    <a:srgbClr val="000000"/>
                  </a:solidFill>
                </a:rPr>
                <a:t>P´</a:t>
              </a:r>
              <a:r>
                <a:rPr lang="fi-FI" altLang="fi-FI" sz="1200" baseline="-25000">
                  <a:solidFill>
                    <a:srgbClr val="000000"/>
                  </a:solidFill>
                </a:rPr>
                <a:t>1</a:t>
              </a:r>
              <a:endParaRPr lang="fi-FI" altLang="fi-FI" sz="1200">
                <a:solidFill>
                  <a:schemeClr val="tx1"/>
                </a:solidFill>
              </a:endParaRPr>
            </a:p>
          </p:txBody>
        </p:sp>
        <p:sp>
          <p:nvSpPr>
            <p:cNvPr id="94214" name="Text Box 6">
              <a:extLst>
                <a:ext uri="{FF2B5EF4-FFF2-40B4-BE49-F238E27FC236}">
                  <a16:creationId xmlns:a16="http://schemas.microsoft.com/office/drawing/2014/main" id="{75F1DB63-61C2-4620-BAFB-12595A3E14E7}"/>
                </a:ext>
              </a:extLst>
            </p:cNvPr>
            <p:cNvSpPr txBox="1">
              <a:spLocks noChangeArrowheads="1"/>
            </p:cNvSpPr>
            <p:nvPr/>
          </p:nvSpPr>
          <p:spPr bwMode="auto">
            <a:xfrm>
              <a:off x="9733" y="11016"/>
              <a:ext cx="582" cy="4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fi-FI" altLang="fi-FI" sz="1200">
                  <a:solidFill>
                    <a:srgbClr val="000000"/>
                  </a:solidFill>
                </a:rPr>
                <a:t>P´</a:t>
              </a:r>
              <a:r>
                <a:rPr lang="fi-FI" altLang="fi-FI" sz="1200" baseline="-25000">
                  <a:solidFill>
                    <a:srgbClr val="000000"/>
                  </a:solidFill>
                </a:rPr>
                <a:t>2</a:t>
              </a:r>
              <a:endParaRPr lang="fi-FI" altLang="fi-FI" sz="1200">
                <a:solidFill>
                  <a:schemeClr val="tx1"/>
                </a:solidFill>
              </a:endParaRPr>
            </a:p>
          </p:txBody>
        </p:sp>
        <p:grpSp>
          <p:nvGrpSpPr>
            <p:cNvPr id="94215" name="Group 7">
              <a:extLst>
                <a:ext uri="{FF2B5EF4-FFF2-40B4-BE49-F238E27FC236}">
                  <a16:creationId xmlns:a16="http://schemas.microsoft.com/office/drawing/2014/main" id="{927DFF1E-6D95-4677-8C37-BFDCC72BA30E}"/>
                </a:ext>
              </a:extLst>
            </p:cNvPr>
            <p:cNvGrpSpPr>
              <a:grpSpLocks/>
            </p:cNvGrpSpPr>
            <p:nvPr/>
          </p:nvGrpSpPr>
          <p:grpSpPr bwMode="auto">
            <a:xfrm>
              <a:off x="6336" y="7776"/>
              <a:ext cx="4464" cy="3888"/>
              <a:chOff x="6336" y="7776"/>
              <a:chExt cx="4464" cy="3888"/>
            </a:xfrm>
          </p:grpSpPr>
          <p:grpSp>
            <p:nvGrpSpPr>
              <p:cNvPr id="94216" name="Group 8">
                <a:extLst>
                  <a:ext uri="{FF2B5EF4-FFF2-40B4-BE49-F238E27FC236}">
                    <a16:creationId xmlns:a16="http://schemas.microsoft.com/office/drawing/2014/main" id="{039C180B-0949-4264-9DDD-00B7DB12F1BD}"/>
                  </a:ext>
                </a:extLst>
              </p:cNvPr>
              <p:cNvGrpSpPr>
                <a:grpSpLocks/>
              </p:cNvGrpSpPr>
              <p:nvPr/>
            </p:nvGrpSpPr>
            <p:grpSpPr bwMode="auto">
              <a:xfrm>
                <a:off x="6336" y="7776"/>
                <a:ext cx="4464" cy="3888"/>
                <a:chOff x="6336" y="7776"/>
                <a:chExt cx="4464" cy="3888"/>
              </a:xfrm>
            </p:grpSpPr>
            <p:sp>
              <p:nvSpPr>
                <p:cNvPr id="94217" name="AutoShape 9">
                  <a:extLst>
                    <a:ext uri="{FF2B5EF4-FFF2-40B4-BE49-F238E27FC236}">
                      <a16:creationId xmlns:a16="http://schemas.microsoft.com/office/drawing/2014/main" id="{55F1B812-57C9-449D-9325-00ED2B8A6376}"/>
                    </a:ext>
                  </a:extLst>
                </p:cNvPr>
                <p:cNvSpPr>
                  <a:spLocks noChangeArrowheads="1"/>
                </p:cNvSpPr>
                <p:nvPr/>
              </p:nvSpPr>
              <p:spPr bwMode="auto">
                <a:xfrm>
                  <a:off x="8849" y="8239"/>
                  <a:ext cx="107" cy="96"/>
                </a:xfrm>
                <a:prstGeom prst="star4">
                  <a:avLst>
                    <a:gd name="adj" fmla="val 12500"/>
                  </a:avLst>
                </a:prstGeom>
                <a:solidFill>
                  <a:srgbClr val="FFFFFF"/>
                </a:solidFill>
                <a:ln w="9525">
                  <a:solidFill>
                    <a:srgbClr val="000000"/>
                  </a:solidFill>
                  <a:miter lim="800000"/>
                  <a:headEnd/>
                  <a:tailEnd/>
                </a:ln>
              </p:spPr>
              <p:txBody>
                <a:bodyPr/>
                <a:lstStyle/>
                <a:p>
                  <a:endParaRPr lang="fi-FI"/>
                </a:p>
              </p:txBody>
            </p:sp>
            <p:grpSp>
              <p:nvGrpSpPr>
                <p:cNvPr id="94218" name="Group 10">
                  <a:extLst>
                    <a:ext uri="{FF2B5EF4-FFF2-40B4-BE49-F238E27FC236}">
                      <a16:creationId xmlns:a16="http://schemas.microsoft.com/office/drawing/2014/main" id="{A0FBB3E0-7941-4FE5-A00E-1CB108965609}"/>
                    </a:ext>
                  </a:extLst>
                </p:cNvPr>
                <p:cNvGrpSpPr>
                  <a:grpSpLocks/>
                </p:cNvGrpSpPr>
                <p:nvPr/>
              </p:nvGrpSpPr>
              <p:grpSpPr bwMode="auto">
                <a:xfrm>
                  <a:off x="8180" y="8331"/>
                  <a:ext cx="1067" cy="1574"/>
                  <a:chOff x="5904" y="2016"/>
                  <a:chExt cx="1584" cy="2448"/>
                </a:xfrm>
              </p:grpSpPr>
              <p:sp>
                <p:nvSpPr>
                  <p:cNvPr id="94219" name="Line 11">
                    <a:extLst>
                      <a:ext uri="{FF2B5EF4-FFF2-40B4-BE49-F238E27FC236}">
                        <a16:creationId xmlns:a16="http://schemas.microsoft.com/office/drawing/2014/main" id="{AB3432D8-B64D-417D-8834-9BE6F4650763}"/>
                      </a:ext>
                    </a:extLst>
                  </p:cNvPr>
                  <p:cNvSpPr>
                    <a:spLocks noChangeShapeType="1"/>
                  </p:cNvSpPr>
                  <p:nvPr/>
                </p:nvSpPr>
                <p:spPr bwMode="auto">
                  <a:xfrm flipV="1">
                    <a:off x="5904" y="3312"/>
                    <a:ext cx="576" cy="1152"/>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i-FI"/>
                  </a:p>
                </p:txBody>
              </p:sp>
              <p:sp>
                <p:nvSpPr>
                  <p:cNvPr id="94220" name="Line 12">
                    <a:extLst>
                      <a:ext uri="{FF2B5EF4-FFF2-40B4-BE49-F238E27FC236}">
                        <a16:creationId xmlns:a16="http://schemas.microsoft.com/office/drawing/2014/main" id="{A6F8DD83-861F-43D0-AD8E-E5CACDDC5EE9}"/>
                      </a:ext>
                    </a:extLst>
                  </p:cNvPr>
                  <p:cNvSpPr>
                    <a:spLocks noChangeShapeType="1"/>
                  </p:cNvSpPr>
                  <p:nvPr/>
                </p:nvSpPr>
                <p:spPr bwMode="auto">
                  <a:xfrm flipV="1">
                    <a:off x="5904" y="2304"/>
                    <a:ext cx="1584" cy="216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i-FI"/>
                  </a:p>
                </p:txBody>
              </p:sp>
              <p:sp>
                <p:nvSpPr>
                  <p:cNvPr id="94221" name="Line 13">
                    <a:extLst>
                      <a:ext uri="{FF2B5EF4-FFF2-40B4-BE49-F238E27FC236}">
                        <a16:creationId xmlns:a16="http://schemas.microsoft.com/office/drawing/2014/main" id="{C82E32D5-5021-4F25-8821-F1EF47408FE7}"/>
                      </a:ext>
                    </a:extLst>
                  </p:cNvPr>
                  <p:cNvSpPr>
                    <a:spLocks noChangeShapeType="1"/>
                  </p:cNvSpPr>
                  <p:nvPr/>
                </p:nvSpPr>
                <p:spPr bwMode="auto">
                  <a:xfrm flipV="1">
                    <a:off x="5904" y="2016"/>
                    <a:ext cx="1008" cy="244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i-FI"/>
                  </a:p>
                </p:txBody>
              </p:sp>
            </p:grpSp>
            <p:grpSp>
              <p:nvGrpSpPr>
                <p:cNvPr id="94222" name="Group 14">
                  <a:extLst>
                    <a:ext uri="{FF2B5EF4-FFF2-40B4-BE49-F238E27FC236}">
                      <a16:creationId xmlns:a16="http://schemas.microsoft.com/office/drawing/2014/main" id="{A9A2B3B9-8A45-471A-AE69-133EE614DF26}"/>
                    </a:ext>
                  </a:extLst>
                </p:cNvPr>
                <p:cNvGrpSpPr>
                  <a:grpSpLocks/>
                </p:cNvGrpSpPr>
                <p:nvPr/>
              </p:nvGrpSpPr>
              <p:grpSpPr bwMode="auto">
                <a:xfrm>
                  <a:off x="6336" y="7776"/>
                  <a:ext cx="4464" cy="3888"/>
                  <a:chOff x="6336" y="7776"/>
                  <a:chExt cx="4464" cy="3888"/>
                </a:xfrm>
              </p:grpSpPr>
              <p:grpSp>
                <p:nvGrpSpPr>
                  <p:cNvPr id="94223" name="Group 15">
                    <a:extLst>
                      <a:ext uri="{FF2B5EF4-FFF2-40B4-BE49-F238E27FC236}">
                        <a16:creationId xmlns:a16="http://schemas.microsoft.com/office/drawing/2014/main" id="{FD7242D0-9CF1-4044-974C-706C6AA2BF71}"/>
                      </a:ext>
                    </a:extLst>
                  </p:cNvPr>
                  <p:cNvGrpSpPr>
                    <a:grpSpLocks/>
                  </p:cNvGrpSpPr>
                  <p:nvPr/>
                </p:nvGrpSpPr>
                <p:grpSpPr bwMode="auto">
                  <a:xfrm>
                    <a:off x="6336" y="7776"/>
                    <a:ext cx="4464" cy="3888"/>
                    <a:chOff x="6336" y="7776"/>
                    <a:chExt cx="4464" cy="3888"/>
                  </a:xfrm>
                </p:grpSpPr>
                <p:grpSp>
                  <p:nvGrpSpPr>
                    <p:cNvPr id="94224" name="Group 16">
                      <a:extLst>
                        <a:ext uri="{FF2B5EF4-FFF2-40B4-BE49-F238E27FC236}">
                          <a16:creationId xmlns:a16="http://schemas.microsoft.com/office/drawing/2014/main" id="{1750F3A3-EA55-464E-AE99-F3B62620EEB5}"/>
                        </a:ext>
                      </a:extLst>
                    </p:cNvPr>
                    <p:cNvGrpSpPr>
                      <a:grpSpLocks/>
                    </p:cNvGrpSpPr>
                    <p:nvPr/>
                  </p:nvGrpSpPr>
                  <p:grpSpPr bwMode="auto">
                    <a:xfrm>
                      <a:off x="6336" y="8146"/>
                      <a:ext cx="3688" cy="3518"/>
                      <a:chOff x="3168" y="1728"/>
                      <a:chExt cx="5472" cy="5472"/>
                    </a:xfrm>
                  </p:grpSpPr>
                  <p:grpSp>
                    <p:nvGrpSpPr>
                      <p:cNvPr id="94225" name="Group 17">
                        <a:extLst>
                          <a:ext uri="{FF2B5EF4-FFF2-40B4-BE49-F238E27FC236}">
                            <a16:creationId xmlns:a16="http://schemas.microsoft.com/office/drawing/2014/main" id="{A2963315-C304-4C96-A91E-F5BC8FFDDF39}"/>
                          </a:ext>
                        </a:extLst>
                      </p:cNvPr>
                      <p:cNvGrpSpPr>
                        <a:grpSpLocks/>
                      </p:cNvGrpSpPr>
                      <p:nvPr/>
                    </p:nvGrpSpPr>
                    <p:grpSpPr bwMode="auto">
                      <a:xfrm>
                        <a:off x="5904" y="1728"/>
                        <a:ext cx="2736" cy="2736"/>
                        <a:chOff x="2448" y="1728"/>
                        <a:chExt cx="6192" cy="6193"/>
                      </a:xfrm>
                    </p:grpSpPr>
                    <p:sp>
                      <p:nvSpPr>
                        <p:cNvPr id="94226" name="Line 18">
                          <a:extLst>
                            <a:ext uri="{FF2B5EF4-FFF2-40B4-BE49-F238E27FC236}">
                              <a16:creationId xmlns:a16="http://schemas.microsoft.com/office/drawing/2014/main" id="{AABBF523-7F0E-429F-9D13-F46935E3E07B}"/>
                            </a:ext>
                          </a:extLst>
                        </p:cNvPr>
                        <p:cNvSpPr>
                          <a:spLocks noChangeShapeType="1"/>
                        </p:cNvSpPr>
                        <p:nvPr/>
                      </p:nvSpPr>
                      <p:spPr bwMode="auto">
                        <a:xfrm>
                          <a:off x="2448" y="1728"/>
                          <a:ext cx="0" cy="619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fi-FI"/>
                        </a:p>
                      </p:txBody>
                    </p:sp>
                    <p:sp>
                      <p:nvSpPr>
                        <p:cNvPr id="94227" name="Line 19">
                          <a:extLst>
                            <a:ext uri="{FF2B5EF4-FFF2-40B4-BE49-F238E27FC236}">
                              <a16:creationId xmlns:a16="http://schemas.microsoft.com/office/drawing/2014/main" id="{45F21176-C282-4700-AEC9-FD915AD314EA}"/>
                            </a:ext>
                          </a:extLst>
                        </p:cNvPr>
                        <p:cNvSpPr>
                          <a:spLocks noChangeShapeType="1"/>
                        </p:cNvSpPr>
                        <p:nvPr/>
                      </p:nvSpPr>
                      <p:spPr bwMode="auto">
                        <a:xfrm rot="5400000">
                          <a:off x="5543" y="4825"/>
                          <a:ext cx="1" cy="619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fi-FI"/>
                        </a:p>
                      </p:txBody>
                    </p:sp>
                  </p:grpSp>
                  <p:grpSp>
                    <p:nvGrpSpPr>
                      <p:cNvPr id="94228" name="Group 20">
                        <a:extLst>
                          <a:ext uri="{FF2B5EF4-FFF2-40B4-BE49-F238E27FC236}">
                            <a16:creationId xmlns:a16="http://schemas.microsoft.com/office/drawing/2014/main" id="{06E65B4B-2381-4457-9DF4-C1EC9237A74B}"/>
                          </a:ext>
                        </a:extLst>
                      </p:cNvPr>
                      <p:cNvGrpSpPr>
                        <a:grpSpLocks/>
                      </p:cNvGrpSpPr>
                      <p:nvPr/>
                    </p:nvGrpSpPr>
                    <p:grpSpPr bwMode="auto">
                      <a:xfrm rot="10800000">
                        <a:off x="3168" y="4464"/>
                        <a:ext cx="2736" cy="2736"/>
                        <a:chOff x="2448" y="1728"/>
                        <a:chExt cx="6192" cy="6193"/>
                      </a:xfrm>
                    </p:grpSpPr>
                    <p:sp>
                      <p:nvSpPr>
                        <p:cNvPr id="94229" name="Line 21">
                          <a:extLst>
                            <a:ext uri="{FF2B5EF4-FFF2-40B4-BE49-F238E27FC236}">
                              <a16:creationId xmlns:a16="http://schemas.microsoft.com/office/drawing/2014/main" id="{F43950AB-1701-49D3-851B-3E6665626EF8}"/>
                            </a:ext>
                          </a:extLst>
                        </p:cNvPr>
                        <p:cNvSpPr>
                          <a:spLocks noChangeShapeType="1"/>
                        </p:cNvSpPr>
                        <p:nvPr/>
                      </p:nvSpPr>
                      <p:spPr bwMode="auto">
                        <a:xfrm>
                          <a:off x="2448" y="1728"/>
                          <a:ext cx="0" cy="619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fi-FI"/>
                        </a:p>
                      </p:txBody>
                    </p:sp>
                    <p:sp>
                      <p:nvSpPr>
                        <p:cNvPr id="94230" name="Line 22">
                          <a:extLst>
                            <a:ext uri="{FF2B5EF4-FFF2-40B4-BE49-F238E27FC236}">
                              <a16:creationId xmlns:a16="http://schemas.microsoft.com/office/drawing/2014/main" id="{00228F4F-75AF-464B-95B2-DA9FC8F65868}"/>
                            </a:ext>
                          </a:extLst>
                        </p:cNvPr>
                        <p:cNvSpPr>
                          <a:spLocks noChangeShapeType="1"/>
                        </p:cNvSpPr>
                        <p:nvPr/>
                      </p:nvSpPr>
                      <p:spPr bwMode="auto">
                        <a:xfrm rot="5400000">
                          <a:off x="5543" y="4825"/>
                          <a:ext cx="1" cy="619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fi-FI"/>
                        </a:p>
                      </p:txBody>
                    </p:sp>
                  </p:grpSp>
                </p:grpSp>
                <p:sp>
                  <p:nvSpPr>
                    <p:cNvPr id="94231" name="Text Box 23">
                      <a:extLst>
                        <a:ext uri="{FF2B5EF4-FFF2-40B4-BE49-F238E27FC236}">
                          <a16:creationId xmlns:a16="http://schemas.microsoft.com/office/drawing/2014/main" id="{DACE2695-ADD4-4942-B21A-729CBD5AB773}"/>
                        </a:ext>
                      </a:extLst>
                    </p:cNvPr>
                    <p:cNvSpPr txBox="1">
                      <a:spLocks noChangeArrowheads="1"/>
                    </p:cNvSpPr>
                    <p:nvPr/>
                  </p:nvSpPr>
                  <p:spPr bwMode="auto">
                    <a:xfrm>
                      <a:off x="7986" y="7776"/>
                      <a:ext cx="798" cy="37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fi-FI" altLang="fi-FI" sz="1200">
                          <a:solidFill>
                            <a:schemeClr val="tx1"/>
                          </a:solidFill>
                        </a:rPr>
                        <a:t>P</a:t>
                      </a:r>
                      <a:r>
                        <a:rPr lang="fi-FI" altLang="fi-FI" sz="1200" baseline="-25000">
                          <a:solidFill>
                            <a:schemeClr val="tx1"/>
                          </a:solidFill>
                        </a:rPr>
                        <a:t>1</a:t>
                      </a:r>
                      <a:endParaRPr lang="fi-FI" altLang="fi-FI" sz="1200">
                        <a:solidFill>
                          <a:schemeClr val="tx1"/>
                        </a:solidFill>
                      </a:endParaRPr>
                    </a:p>
                  </p:txBody>
                </p:sp>
                <p:sp>
                  <p:nvSpPr>
                    <p:cNvPr id="94232" name="Text Box 24">
                      <a:extLst>
                        <a:ext uri="{FF2B5EF4-FFF2-40B4-BE49-F238E27FC236}">
                          <a16:creationId xmlns:a16="http://schemas.microsoft.com/office/drawing/2014/main" id="{9FFC199C-7E6D-4CF3-B4A7-85C61E601F69}"/>
                        </a:ext>
                      </a:extLst>
                    </p:cNvPr>
                    <p:cNvSpPr txBox="1">
                      <a:spLocks noChangeArrowheads="1"/>
                    </p:cNvSpPr>
                    <p:nvPr/>
                  </p:nvSpPr>
                  <p:spPr bwMode="auto">
                    <a:xfrm>
                      <a:off x="10218" y="9720"/>
                      <a:ext cx="582" cy="50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r>
                        <a:rPr lang="fi-FI" altLang="fi-FI" sz="1200">
                          <a:solidFill>
                            <a:schemeClr val="tx1"/>
                          </a:solidFill>
                        </a:rPr>
                        <a:t>P</a:t>
                      </a:r>
                      <a:r>
                        <a:rPr lang="fi-FI" altLang="fi-FI" sz="1200" baseline="-25000">
                          <a:solidFill>
                            <a:schemeClr val="tx1"/>
                          </a:solidFill>
                        </a:rPr>
                        <a:t>2</a:t>
                      </a:r>
                      <a:endParaRPr lang="fi-FI" altLang="fi-FI" sz="1200">
                        <a:solidFill>
                          <a:schemeClr val="tx1"/>
                        </a:solidFill>
                      </a:endParaRPr>
                    </a:p>
                  </p:txBody>
                </p:sp>
              </p:grpSp>
              <p:grpSp>
                <p:nvGrpSpPr>
                  <p:cNvPr id="94233" name="Group 25">
                    <a:extLst>
                      <a:ext uri="{FF2B5EF4-FFF2-40B4-BE49-F238E27FC236}">
                        <a16:creationId xmlns:a16="http://schemas.microsoft.com/office/drawing/2014/main" id="{53066120-7033-40B8-AF4A-3486EA200972}"/>
                      </a:ext>
                    </a:extLst>
                  </p:cNvPr>
                  <p:cNvGrpSpPr>
                    <a:grpSpLocks/>
                  </p:cNvGrpSpPr>
                  <p:nvPr/>
                </p:nvGrpSpPr>
                <p:grpSpPr bwMode="auto">
                  <a:xfrm>
                    <a:off x="8180" y="8239"/>
                    <a:ext cx="1844" cy="2407"/>
                    <a:chOff x="5904" y="1872"/>
                    <a:chExt cx="2736" cy="3744"/>
                  </a:xfrm>
                </p:grpSpPr>
                <p:sp>
                  <p:nvSpPr>
                    <p:cNvPr id="94234" name="Line 26">
                      <a:extLst>
                        <a:ext uri="{FF2B5EF4-FFF2-40B4-BE49-F238E27FC236}">
                          <a16:creationId xmlns:a16="http://schemas.microsoft.com/office/drawing/2014/main" id="{83E29F01-F02A-4BDD-8CED-A0C02A1FA37C}"/>
                        </a:ext>
                      </a:extLst>
                    </p:cNvPr>
                    <p:cNvSpPr>
                      <a:spLocks noChangeShapeType="1"/>
                    </p:cNvSpPr>
                    <p:nvPr/>
                  </p:nvSpPr>
                  <p:spPr bwMode="auto">
                    <a:xfrm flipV="1">
                      <a:off x="5904" y="2016"/>
                      <a:ext cx="1296" cy="244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i-FI"/>
                    </a:p>
                  </p:txBody>
                </p:sp>
                <p:sp>
                  <p:nvSpPr>
                    <p:cNvPr id="94235" name="AutoShape 27">
                      <a:extLst>
                        <a:ext uri="{FF2B5EF4-FFF2-40B4-BE49-F238E27FC236}">
                          <a16:creationId xmlns:a16="http://schemas.microsoft.com/office/drawing/2014/main" id="{2F33B01C-4C6B-402E-9D05-F5A96F0A44C7}"/>
                        </a:ext>
                      </a:extLst>
                    </p:cNvPr>
                    <p:cNvSpPr>
                      <a:spLocks noChangeArrowheads="1"/>
                    </p:cNvSpPr>
                    <p:nvPr/>
                  </p:nvSpPr>
                  <p:spPr bwMode="auto">
                    <a:xfrm>
                      <a:off x="6480" y="3168"/>
                      <a:ext cx="144" cy="144"/>
                    </a:xfrm>
                    <a:prstGeom prst="star4">
                      <a:avLst>
                        <a:gd name="adj" fmla="val 12500"/>
                      </a:avLst>
                    </a:prstGeom>
                    <a:solidFill>
                      <a:srgbClr val="FFFFFF"/>
                    </a:solidFill>
                    <a:ln w="9525">
                      <a:solidFill>
                        <a:srgbClr val="000000"/>
                      </a:solidFill>
                      <a:miter lim="800000"/>
                      <a:headEnd/>
                      <a:tailEnd/>
                    </a:ln>
                  </p:spPr>
                  <p:txBody>
                    <a:bodyPr/>
                    <a:lstStyle/>
                    <a:p>
                      <a:endParaRPr lang="fi-FI"/>
                    </a:p>
                  </p:txBody>
                </p:sp>
                <p:sp>
                  <p:nvSpPr>
                    <p:cNvPr id="94236" name="AutoShape 28">
                      <a:extLst>
                        <a:ext uri="{FF2B5EF4-FFF2-40B4-BE49-F238E27FC236}">
                          <a16:creationId xmlns:a16="http://schemas.microsoft.com/office/drawing/2014/main" id="{B46A2C63-C27C-4171-BE04-BD351370E9F8}"/>
                        </a:ext>
                      </a:extLst>
                    </p:cNvPr>
                    <p:cNvSpPr>
                      <a:spLocks noChangeArrowheads="1"/>
                    </p:cNvSpPr>
                    <p:nvPr/>
                  </p:nvSpPr>
                  <p:spPr bwMode="auto">
                    <a:xfrm>
                      <a:off x="7488" y="2160"/>
                      <a:ext cx="144" cy="144"/>
                    </a:xfrm>
                    <a:prstGeom prst="star4">
                      <a:avLst>
                        <a:gd name="adj" fmla="val 12500"/>
                      </a:avLst>
                    </a:prstGeom>
                    <a:solidFill>
                      <a:srgbClr val="000000"/>
                    </a:solidFill>
                    <a:ln w="9525">
                      <a:solidFill>
                        <a:srgbClr val="000000"/>
                      </a:solidFill>
                      <a:miter lim="800000"/>
                      <a:headEnd/>
                      <a:tailEnd/>
                    </a:ln>
                  </p:spPr>
                  <p:txBody>
                    <a:bodyPr/>
                    <a:lstStyle/>
                    <a:p>
                      <a:endParaRPr lang="fi-FI"/>
                    </a:p>
                  </p:txBody>
                </p:sp>
                <p:sp>
                  <p:nvSpPr>
                    <p:cNvPr id="94237" name="AutoShape 29">
                      <a:extLst>
                        <a:ext uri="{FF2B5EF4-FFF2-40B4-BE49-F238E27FC236}">
                          <a16:creationId xmlns:a16="http://schemas.microsoft.com/office/drawing/2014/main" id="{CB7571D0-0D96-435A-BB85-A697DD3D6036}"/>
                        </a:ext>
                      </a:extLst>
                    </p:cNvPr>
                    <p:cNvSpPr>
                      <a:spLocks noChangeArrowheads="1"/>
                    </p:cNvSpPr>
                    <p:nvPr/>
                  </p:nvSpPr>
                  <p:spPr bwMode="auto">
                    <a:xfrm>
                      <a:off x="7056" y="2448"/>
                      <a:ext cx="144" cy="144"/>
                    </a:xfrm>
                    <a:prstGeom prst="star4">
                      <a:avLst>
                        <a:gd name="adj" fmla="val 12500"/>
                      </a:avLst>
                    </a:prstGeom>
                    <a:solidFill>
                      <a:srgbClr val="000000"/>
                    </a:solidFill>
                    <a:ln w="9525">
                      <a:solidFill>
                        <a:srgbClr val="000000"/>
                      </a:solidFill>
                      <a:miter lim="800000"/>
                      <a:headEnd/>
                      <a:tailEnd/>
                    </a:ln>
                  </p:spPr>
                  <p:txBody>
                    <a:bodyPr/>
                    <a:lstStyle/>
                    <a:p>
                      <a:endParaRPr lang="fi-FI"/>
                    </a:p>
                  </p:txBody>
                </p:sp>
                <p:sp>
                  <p:nvSpPr>
                    <p:cNvPr id="94238" name="AutoShape 30">
                      <a:extLst>
                        <a:ext uri="{FF2B5EF4-FFF2-40B4-BE49-F238E27FC236}">
                          <a16:creationId xmlns:a16="http://schemas.microsoft.com/office/drawing/2014/main" id="{41B283AA-F01F-4FA5-888E-F33E4FD8EDA9}"/>
                        </a:ext>
                      </a:extLst>
                    </p:cNvPr>
                    <p:cNvSpPr>
                      <a:spLocks noChangeArrowheads="1"/>
                    </p:cNvSpPr>
                    <p:nvPr/>
                  </p:nvSpPr>
                  <p:spPr bwMode="auto">
                    <a:xfrm>
                      <a:off x="7200" y="1872"/>
                      <a:ext cx="144" cy="144"/>
                    </a:xfrm>
                    <a:prstGeom prst="star4">
                      <a:avLst>
                        <a:gd name="adj" fmla="val 12500"/>
                      </a:avLst>
                    </a:prstGeom>
                    <a:solidFill>
                      <a:srgbClr val="FFFFFF"/>
                    </a:solidFill>
                    <a:ln w="9525">
                      <a:solidFill>
                        <a:srgbClr val="000000"/>
                      </a:solidFill>
                      <a:miter lim="800000"/>
                      <a:headEnd/>
                      <a:tailEnd/>
                    </a:ln>
                  </p:spPr>
                  <p:txBody>
                    <a:bodyPr/>
                    <a:lstStyle/>
                    <a:p>
                      <a:endParaRPr lang="fi-FI"/>
                    </a:p>
                  </p:txBody>
                </p:sp>
                <p:sp>
                  <p:nvSpPr>
                    <p:cNvPr id="94239" name="Line 31">
                      <a:extLst>
                        <a:ext uri="{FF2B5EF4-FFF2-40B4-BE49-F238E27FC236}">
                          <a16:creationId xmlns:a16="http://schemas.microsoft.com/office/drawing/2014/main" id="{0A0FF9E0-367D-4093-8037-0EB6D1259F9B}"/>
                        </a:ext>
                      </a:extLst>
                    </p:cNvPr>
                    <p:cNvSpPr>
                      <a:spLocks noChangeShapeType="1"/>
                    </p:cNvSpPr>
                    <p:nvPr/>
                  </p:nvSpPr>
                  <p:spPr bwMode="auto">
                    <a:xfrm flipV="1">
                      <a:off x="5904" y="2592"/>
                      <a:ext cx="1152" cy="1872"/>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i-FI"/>
                    </a:p>
                  </p:txBody>
                </p:sp>
                <p:sp>
                  <p:nvSpPr>
                    <p:cNvPr id="94240" name="AutoShape 32">
                      <a:extLst>
                        <a:ext uri="{FF2B5EF4-FFF2-40B4-BE49-F238E27FC236}">
                          <a16:creationId xmlns:a16="http://schemas.microsoft.com/office/drawing/2014/main" id="{4B94F83A-4F78-4F6D-A1A6-B8C8B8D95231}"/>
                        </a:ext>
                      </a:extLst>
                    </p:cNvPr>
                    <p:cNvSpPr>
                      <a:spLocks noChangeArrowheads="1"/>
                    </p:cNvSpPr>
                    <p:nvPr/>
                  </p:nvSpPr>
                  <p:spPr bwMode="auto">
                    <a:xfrm>
                      <a:off x="8352" y="4752"/>
                      <a:ext cx="288" cy="288"/>
                    </a:xfrm>
                    <a:prstGeom prst="star5">
                      <a:avLst/>
                    </a:prstGeom>
                    <a:solidFill>
                      <a:srgbClr val="000000"/>
                    </a:solidFill>
                    <a:ln w="9525">
                      <a:solidFill>
                        <a:srgbClr val="000000"/>
                      </a:solidFill>
                      <a:miter lim="800000"/>
                      <a:headEnd/>
                      <a:tailEnd/>
                    </a:ln>
                  </p:spPr>
                  <p:txBody>
                    <a:bodyPr/>
                    <a:lstStyle/>
                    <a:p>
                      <a:endParaRPr lang="fi-FI"/>
                    </a:p>
                  </p:txBody>
                </p:sp>
                <p:sp>
                  <p:nvSpPr>
                    <p:cNvPr id="94241" name="AutoShape 33">
                      <a:extLst>
                        <a:ext uri="{FF2B5EF4-FFF2-40B4-BE49-F238E27FC236}">
                          <a16:creationId xmlns:a16="http://schemas.microsoft.com/office/drawing/2014/main" id="{34F136EE-A53E-476F-B4DB-25CE53ADD027}"/>
                        </a:ext>
                      </a:extLst>
                    </p:cNvPr>
                    <p:cNvSpPr>
                      <a:spLocks noChangeArrowheads="1"/>
                    </p:cNvSpPr>
                    <p:nvPr/>
                  </p:nvSpPr>
                  <p:spPr bwMode="auto">
                    <a:xfrm>
                      <a:off x="8064" y="4896"/>
                      <a:ext cx="288" cy="288"/>
                    </a:xfrm>
                    <a:prstGeom prst="star5">
                      <a:avLst/>
                    </a:prstGeom>
                    <a:solidFill>
                      <a:srgbClr val="000000"/>
                    </a:solidFill>
                    <a:ln w="9525">
                      <a:solidFill>
                        <a:srgbClr val="000000"/>
                      </a:solidFill>
                      <a:miter lim="800000"/>
                      <a:headEnd/>
                      <a:tailEnd/>
                    </a:ln>
                  </p:spPr>
                  <p:txBody>
                    <a:bodyPr/>
                    <a:lstStyle/>
                    <a:p>
                      <a:endParaRPr lang="fi-FI"/>
                    </a:p>
                  </p:txBody>
                </p:sp>
                <p:sp>
                  <p:nvSpPr>
                    <p:cNvPr id="94242" name="AutoShape 34">
                      <a:extLst>
                        <a:ext uri="{FF2B5EF4-FFF2-40B4-BE49-F238E27FC236}">
                          <a16:creationId xmlns:a16="http://schemas.microsoft.com/office/drawing/2014/main" id="{9CC85375-E6BF-44A5-BE56-2F25682B0C98}"/>
                        </a:ext>
                      </a:extLst>
                    </p:cNvPr>
                    <p:cNvSpPr>
                      <a:spLocks noChangeArrowheads="1"/>
                    </p:cNvSpPr>
                    <p:nvPr/>
                  </p:nvSpPr>
                  <p:spPr bwMode="auto">
                    <a:xfrm>
                      <a:off x="7632" y="4896"/>
                      <a:ext cx="288" cy="288"/>
                    </a:xfrm>
                    <a:prstGeom prst="star5">
                      <a:avLst/>
                    </a:prstGeom>
                    <a:solidFill>
                      <a:srgbClr val="000000"/>
                    </a:solidFill>
                    <a:ln w="9525">
                      <a:solidFill>
                        <a:srgbClr val="000000"/>
                      </a:solidFill>
                      <a:miter lim="800000"/>
                      <a:headEnd/>
                      <a:tailEnd/>
                    </a:ln>
                  </p:spPr>
                  <p:txBody>
                    <a:bodyPr/>
                    <a:lstStyle/>
                    <a:p>
                      <a:endParaRPr lang="fi-FI"/>
                    </a:p>
                  </p:txBody>
                </p:sp>
                <p:sp>
                  <p:nvSpPr>
                    <p:cNvPr id="94243" name="AutoShape 35">
                      <a:extLst>
                        <a:ext uri="{FF2B5EF4-FFF2-40B4-BE49-F238E27FC236}">
                          <a16:creationId xmlns:a16="http://schemas.microsoft.com/office/drawing/2014/main" id="{64CE87A6-9036-45C0-9A0E-B3D3BBA717BB}"/>
                        </a:ext>
                      </a:extLst>
                    </p:cNvPr>
                    <p:cNvSpPr>
                      <a:spLocks noChangeArrowheads="1"/>
                    </p:cNvSpPr>
                    <p:nvPr/>
                  </p:nvSpPr>
                  <p:spPr bwMode="auto">
                    <a:xfrm>
                      <a:off x="8064" y="5328"/>
                      <a:ext cx="288" cy="288"/>
                    </a:xfrm>
                    <a:prstGeom prst="star5">
                      <a:avLst/>
                    </a:prstGeom>
                    <a:solidFill>
                      <a:srgbClr val="000000"/>
                    </a:solidFill>
                    <a:ln w="9525">
                      <a:solidFill>
                        <a:srgbClr val="000000"/>
                      </a:solidFill>
                      <a:miter lim="800000"/>
                      <a:headEnd/>
                      <a:tailEnd/>
                    </a:ln>
                  </p:spPr>
                  <p:txBody>
                    <a:bodyPr/>
                    <a:lstStyle/>
                    <a:p>
                      <a:endParaRPr lang="fi-FI"/>
                    </a:p>
                  </p:txBody>
                </p:sp>
                <p:sp>
                  <p:nvSpPr>
                    <p:cNvPr id="94244" name="Line 36">
                      <a:extLst>
                        <a:ext uri="{FF2B5EF4-FFF2-40B4-BE49-F238E27FC236}">
                          <a16:creationId xmlns:a16="http://schemas.microsoft.com/office/drawing/2014/main" id="{9BAD0E5C-7958-4080-9302-DCBF17BD7C4C}"/>
                        </a:ext>
                      </a:extLst>
                    </p:cNvPr>
                    <p:cNvSpPr>
                      <a:spLocks noChangeShapeType="1"/>
                    </p:cNvSpPr>
                    <p:nvPr/>
                  </p:nvSpPr>
                  <p:spPr bwMode="auto">
                    <a:xfrm>
                      <a:off x="5904" y="4464"/>
                      <a:ext cx="1728" cy="576"/>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i-FI"/>
                    </a:p>
                  </p:txBody>
                </p:sp>
                <p:sp>
                  <p:nvSpPr>
                    <p:cNvPr id="94245" name="Line 37">
                      <a:extLst>
                        <a:ext uri="{FF2B5EF4-FFF2-40B4-BE49-F238E27FC236}">
                          <a16:creationId xmlns:a16="http://schemas.microsoft.com/office/drawing/2014/main" id="{750C1D5B-97C2-457C-8F26-7AB32A74B636}"/>
                        </a:ext>
                      </a:extLst>
                    </p:cNvPr>
                    <p:cNvSpPr>
                      <a:spLocks noChangeShapeType="1"/>
                    </p:cNvSpPr>
                    <p:nvPr/>
                  </p:nvSpPr>
                  <p:spPr bwMode="auto">
                    <a:xfrm>
                      <a:off x="5904" y="4464"/>
                      <a:ext cx="2160" cy="100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i-FI"/>
                    </a:p>
                  </p:txBody>
                </p:sp>
                <p:sp>
                  <p:nvSpPr>
                    <p:cNvPr id="94246" name="Line 38">
                      <a:extLst>
                        <a:ext uri="{FF2B5EF4-FFF2-40B4-BE49-F238E27FC236}">
                          <a16:creationId xmlns:a16="http://schemas.microsoft.com/office/drawing/2014/main" id="{AC8E6DDA-31CA-494F-8F3C-027772A3104B}"/>
                        </a:ext>
                      </a:extLst>
                    </p:cNvPr>
                    <p:cNvSpPr>
                      <a:spLocks noChangeShapeType="1"/>
                    </p:cNvSpPr>
                    <p:nvPr/>
                  </p:nvSpPr>
                  <p:spPr bwMode="auto">
                    <a:xfrm>
                      <a:off x="5904" y="4464"/>
                      <a:ext cx="2160" cy="576"/>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i-FI"/>
                    </a:p>
                  </p:txBody>
                </p:sp>
                <p:sp>
                  <p:nvSpPr>
                    <p:cNvPr id="94247" name="Line 39">
                      <a:extLst>
                        <a:ext uri="{FF2B5EF4-FFF2-40B4-BE49-F238E27FC236}">
                          <a16:creationId xmlns:a16="http://schemas.microsoft.com/office/drawing/2014/main" id="{7ED5D632-167E-4F8F-AA07-E160B9AA6A34}"/>
                        </a:ext>
                      </a:extLst>
                    </p:cNvPr>
                    <p:cNvSpPr>
                      <a:spLocks noChangeShapeType="1"/>
                    </p:cNvSpPr>
                    <p:nvPr/>
                  </p:nvSpPr>
                  <p:spPr bwMode="auto">
                    <a:xfrm>
                      <a:off x="5904" y="4464"/>
                      <a:ext cx="2448" cy="432"/>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i-FI"/>
                    </a:p>
                  </p:txBody>
                </p:sp>
              </p:grpSp>
              <p:grpSp>
                <p:nvGrpSpPr>
                  <p:cNvPr id="94248" name="Group 40">
                    <a:extLst>
                      <a:ext uri="{FF2B5EF4-FFF2-40B4-BE49-F238E27FC236}">
                        <a16:creationId xmlns:a16="http://schemas.microsoft.com/office/drawing/2014/main" id="{27A995F1-D8D6-456C-A3C3-3E1754597EC6}"/>
                      </a:ext>
                    </a:extLst>
                  </p:cNvPr>
                  <p:cNvGrpSpPr>
                    <a:grpSpLocks/>
                  </p:cNvGrpSpPr>
                  <p:nvPr/>
                </p:nvGrpSpPr>
                <p:grpSpPr bwMode="auto">
                  <a:xfrm>
                    <a:off x="6336" y="7961"/>
                    <a:ext cx="3882" cy="3703"/>
                    <a:chOff x="3312" y="8208"/>
                    <a:chExt cx="5760" cy="5760"/>
                  </a:xfrm>
                </p:grpSpPr>
                <p:sp>
                  <p:nvSpPr>
                    <p:cNvPr id="94249" name="Line 41">
                      <a:extLst>
                        <a:ext uri="{FF2B5EF4-FFF2-40B4-BE49-F238E27FC236}">
                          <a16:creationId xmlns:a16="http://schemas.microsoft.com/office/drawing/2014/main" id="{06FB9367-AB79-4A42-8B71-C8F21034AD4D}"/>
                        </a:ext>
                      </a:extLst>
                    </p:cNvPr>
                    <p:cNvSpPr>
                      <a:spLocks noChangeShapeType="1"/>
                    </p:cNvSpPr>
                    <p:nvPr/>
                  </p:nvSpPr>
                  <p:spPr bwMode="auto">
                    <a:xfrm flipH="1">
                      <a:off x="4464" y="8208"/>
                      <a:ext cx="3312" cy="5760"/>
                    </a:xfrm>
                    <a:prstGeom prst="line">
                      <a:avLst/>
                    </a:prstGeom>
                    <a:noFill/>
                    <a:ln w="9525" cap="rnd">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fi-FI"/>
                    </a:p>
                  </p:txBody>
                </p:sp>
                <p:sp>
                  <p:nvSpPr>
                    <p:cNvPr id="94250" name="Line 42">
                      <a:extLst>
                        <a:ext uri="{FF2B5EF4-FFF2-40B4-BE49-F238E27FC236}">
                          <a16:creationId xmlns:a16="http://schemas.microsoft.com/office/drawing/2014/main" id="{8F361FC9-BD77-4799-B885-2513FA1EBD8B}"/>
                        </a:ext>
                      </a:extLst>
                    </p:cNvPr>
                    <p:cNvSpPr>
                      <a:spLocks noChangeShapeType="1"/>
                    </p:cNvSpPr>
                    <p:nvPr/>
                  </p:nvSpPr>
                  <p:spPr bwMode="auto">
                    <a:xfrm rot="5400000" flipH="1">
                      <a:off x="4536" y="8424"/>
                      <a:ext cx="3312" cy="5760"/>
                    </a:xfrm>
                    <a:prstGeom prst="line">
                      <a:avLst/>
                    </a:prstGeom>
                    <a:noFill/>
                    <a:ln w="9525" cap="rnd">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fi-FI"/>
                    </a:p>
                  </p:txBody>
                </p:sp>
              </p:grpSp>
              <p:sp>
                <p:nvSpPr>
                  <p:cNvPr id="94251" name="AutoShape 43">
                    <a:extLst>
                      <a:ext uri="{FF2B5EF4-FFF2-40B4-BE49-F238E27FC236}">
                        <a16:creationId xmlns:a16="http://schemas.microsoft.com/office/drawing/2014/main" id="{BA45A5A0-B8C6-431B-B95F-A68E1960DCE9}"/>
                      </a:ext>
                    </a:extLst>
                  </p:cNvPr>
                  <p:cNvSpPr>
                    <a:spLocks noChangeArrowheads="1"/>
                  </p:cNvSpPr>
                  <p:nvPr/>
                </p:nvSpPr>
                <p:spPr bwMode="auto">
                  <a:xfrm>
                    <a:off x="7403" y="11201"/>
                    <a:ext cx="777" cy="370"/>
                  </a:xfrm>
                  <a:custGeom>
                    <a:avLst/>
                    <a:gdLst>
                      <a:gd name="G0" fmla="+- 10360474 0 0"/>
                      <a:gd name="G1" fmla="+- 1413820 0 0"/>
                      <a:gd name="G2" fmla="+- 10360474 0 1413820"/>
                      <a:gd name="G3" fmla="+- 10800 0 0"/>
                      <a:gd name="G4" fmla="+- 0 0 10360474"/>
                      <a:gd name="T0" fmla="*/ 360 256 1"/>
                      <a:gd name="T1" fmla="*/ 0 256 1"/>
                      <a:gd name="G5" fmla="+- G2 T0 T1"/>
                      <a:gd name="G6" fmla="?: G2 G2 G5"/>
                      <a:gd name="G7" fmla="+- 0 0 G6"/>
                      <a:gd name="G8" fmla="+- 10800 0 0"/>
                      <a:gd name="G9" fmla="+- 0 0 1413820"/>
                      <a:gd name="G10" fmla="+- 10800 0 2700"/>
                      <a:gd name="G11" fmla="cos G10 10360474"/>
                      <a:gd name="G12" fmla="sin G10 10360474"/>
                      <a:gd name="G13" fmla="cos 13500 10360474"/>
                      <a:gd name="G14" fmla="sin 13500 10360474"/>
                      <a:gd name="G15" fmla="+- G11 10800 0"/>
                      <a:gd name="G16" fmla="+- G12 10800 0"/>
                      <a:gd name="G17" fmla="+- G13 10800 0"/>
                      <a:gd name="G18" fmla="+- G14 10800 0"/>
                      <a:gd name="G19" fmla="*/ 10800 1 2"/>
                      <a:gd name="G20" fmla="+- G19 5400 0"/>
                      <a:gd name="G21" fmla="cos G20 10360474"/>
                      <a:gd name="G22" fmla="sin G20 10360474"/>
                      <a:gd name="G23" fmla="+- G21 10800 0"/>
                      <a:gd name="G24" fmla="+- G12 G23 G22"/>
                      <a:gd name="G25" fmla="+- G22 G23 G11"/>
                      <a:gd name="G26" fmla="cos 10800 10360474"/>
                      <a:gd name="G27" fmla="sin 10800 10360474"/>
                      <a:gd name="G28" fmla="cos 10800 10360474"/>
                      <a:gd name="G29" fmla="sin 10800 10360474"/>
                      <a:gd name="G30" fmla="+- G26 10800 0"/>
                      <a:gd name="G31" fmla="+- G27 10800 0"/>
                      <a:gd name="G32" fmla="+- G28 10800 0"/>
                      <a:gd name="G33" fmla="+- G29 10800 0"/>
                      <a:gd name="G34" fmla="+- G19 5400 0"/>
                      <a:gd name="G35" fmla="cos G34 1413820"/>
                      <a:gd name="G36" fmla="sin G34 1413820"/>
                      <a:gd name="G37" fmla="+/ 1413820 10360474 2"/>
                      <a:gd name="T2" fmla="*/ 180 256 1"/>
                      <a:gd name="T3" fmla="*/ 0 256 1"/>
                      <a:gd name="G38" fmla="+- G37 T2 T3"/>
                      <a:gd name="G39" fmla="?: G2 G37 G38"/>
                      <a:gd name="G40" fmla="cos 10800 G39"/>
                      <a:gd name="G41" fmla="sin 10800 G39"/>
                      <a:gd name="G42" fmla="cos 10800 G39"/>
                      <a:gd name="G43" fmla="sin 10800 G39"/>
                      <a:gd name="G44" fmla="+- G40 10800 0"/>
                      <a:gd name="G45" fmla="+- G41 10800 0"/>
                      <a:gd name="G46" fmla="+- G42 10800 0"/>
                      <a:gd name="G47" fmla="+- G43 10800 0"/>
                      <a:gd name="G48" fmla="+- G35 10800 0"/>
                      <a:gd name="G49" fmla="+- G36 10800 0"/>
                      <a:gd name="T4" fmla="*/ 10831 w 21600"/>
                      <a:gd name="T5" fmla="*/ 21599 h 21600"/>
                      <a:gd name="T6" fmla="*/ 20843 w 21600"/>
                      <a:gd name="T7" fmla="*/ 14771 h 21600"/>
                      <a:gd name="T8" fmla="*/ 10831 w 21600"/>
                      <a:gd name="T9" fmla="*/ 21599 h 21600"/>
                      <a:gd name="T10" fmla="*/ -1725 w 21600"/>
                      <a:gd name="T11" fmla="*/ 15837 h 21600"/>
                      <a:gd name="T12" fmla="*/ -228 w 21600"/>
                      <a:gd name="T13" fmla="*/ 12325 h 21600"/>
                      <a:gd name="T14" fmla="*/ 3285 w 21600"/>
                      <a:gd name="T15" fmla="*/ 13822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780" y="14830"/>
                        </a:moveTo>
                        <a:cubicBezTo>
                          <a:pt x="2425" y="18920"/>
                          <a:pt x="6391" y="21600"/>
                          <a:pt x="10800" y="21600"/>
                        </a:cubicBezTo>
                        <a:cubicBezTo>
                          <a:pt x="15231" y="21600"/>
                          <a:pt x="19213" y="18892"/>
                          <a:pt x="20843" y="14771"/>
                        </a:cubicBezTo>
                        <a:cubicBezTo>
                          <a:pt x="19213" y="18892"/>
                          <a:pt x="15231" y="21600"/>
                          <a:pt x="10800" y="21600"/>
                        </a:cubicBezTo>
                        <a:cubicBezTo>
                          <a:pt x="6391" y="21600"/>
                          <a:pt x="2425" y="18920"/>
                          <a:pt x="780" y="14830"/>
                        </a:cubicBezTo>
                        <a:lnTo>
                          <a:pt x="-1725" y="15837"/>
                        </a:lnTo>
                        <a:lnTo>
                          <a:pt x="-228" y="12325"/>
                        </a:lnTo>
                        <a:lnTo>
                          <a:pt x="3285" y="13822"/>
                        </a:lnTo>
                        <a:lnTo>
                          <a:pt x="780" y="14830"/>
                        </a:lnTo>
                        <a:close/>
                      </a:path>
                    </a:pathLst>
                  </a:custGeom>
                  <a:solidFill>
                    <a:srgbClr val="FFFFFF"/>
                  </a:solidFill>
                  <a:ln w="9525">
                    <a:solidFill>
                      <a:srgbClr val="000000"/>
                    </a:solidFill>
                    <a:miter lim="800000"/>
                    <a:headEnd/>
                    <a:tailEnd/>
                  </a:ln>
                </p:spPr>
                <p:txBody>
                  <a:bodyPr/>
                  <a:lstStyle/>
                  <a:p>
                    <a:endParaRPr lang="fi-FI"/>
                  </a:p>
                </p:txBody>
              </p:sp>
              <p:sp>
                <p:nvSpPr>
                  <p:cNvPr id="94252" name="AutoShape 44">
                    <a:extLst>
                      <a:ext uri="{FF2B5EF4-FFF2-40B4-BE49-F238E27FC236}">
                        <a16:creationId xmlns:a16="http://schemas.microsoft.com/office/drawing/2014/main" id="{FC33F282-1BB2-4C15-8350-CBD361088761}"/>
                      </a:ext>
                    </a:extLst>
                  </p:cNvPr>
                  <p:cNvSpPr>
                    <a:spLocks noChangeArrowheads="1"/>
                  </p:cNvSpPr>
                  <p:nvPr/>
                </p:nvSpPr>
                <p:spPr bwMode="auto">
                  <a:xfrm rot="5576000">
                    <a:off x="6188" y="9453"/>
                    <a:ext cx="1019" cy="440"/>
                  </a:xfrm>
                  <a:custGeom>
                    <a:avLst/>
                    <a:gdLst>
                      <a:gd name="G0" fmla="+- 9452135 0 0"/>
                      <a:gd name="G1" fmla="+- 4250841 0 0"/>
                      <a:gd name="G2" fmla="+- 9452135 0 4250841"/>
                      <a:gd name="G3" fmla="+- 10800 0 0"/>
                      <a:gd name="G4" fmla="+- 0 0 9452135"/>
                      <a:gd name="T0" fmla="*/ 360 256 1"/>
                      <a:gd name="T1" fmla="*/ 0 256 1"/>
                      <a:gd name="G5" fmla="+- G2 T0 T1"/>
                      <a:gd name="G6" fmla="?: G2 G2 G5"/>
                      <a:gd name="G7" fmla="+- 0 0 G6"/>
                      <a:gd name="G8" fmla="+- 10800 0 0"/>
                      <a:gd name="G9" fmla="+- 0 0 4250841"/>
                      <a:gd name="G10" fmla="+- 10800 0 2700"/>
                      <a:gd name="G11" fmla="cos G10 9452135"/>
                      <a:gd name="G12" fmla="sin G10 9452135"/>
                      <a:gd name="G13" fmla="cos 13500 9452135"/>
                      <a:gd name="G14" fmla="sin 13500 9452135"/>
                      <a:gd name="G15" fmla="+- G11 10800 0"/>
                      <a:gd name="G16" fmla="+- G12 10800 0"/>
                      <a:gd name="G17" fmla="+- G13 10800 0"/>
                      <a:gd name="G18" fmla="+- G14 10800 0"/>
                      <a:gd name="G19" fmla="*/ 10800 1 2"/>
                      <a:gd name="G20" fmla="+- G19 5400 0"/>
                      <a:gd name="G21" fmla="cos G20 9452135"/>
                      <a:gd name="G22" fmla="sin G20 9452135"/>
                      <a:gd name="G23" fmla="+- G21 10800 0"/>
                      <a:gd name="G24" fmla="+- G12 G23 G22"/>
                      <a:gd name="G25" fmla="+- G22 G23 G11"/>
                      <a:gd name="G26" fmla="cos 10800 9452135"/>
                      <a:gd name="G27" fmla="sin 10800 9452135"/>
                      <a:gd name="G28" fmla="cos 10800 9452135"/>
                      <a:gd name="G29" fmla="sin 10800 9452135"/>
                      <a:gd name="G30" fmla="+- G26 10800 0"/>
                      <a:gd name="G31" fmla="+- G27 10800 0"/>
                      <a:gd name="G32" fmla="+- G28 10800 0"/>
                      <a:gd name="G33" fmla="+- G29 10800 0"/>
                      <a:gd name="G34" fmla="+- G19 5400 0"/>
                      <a:gd name="G35" fmla="cos G34 4250841"/>
                      <a:gd name="G36" fmla="sin G34 4250841"/>
                      <a:gd name="G37" fmla="+/ 4250841 9452135 2"/>
                      <a:gd name="T2" fmla="*/ 180 256 1"/>
                      <a:gd name="T3" fmla="*/ 0 256 1"/>
                      <a:gd name="G38" fmla="+- G37 T2 T3"/>
                      <a:gd name="G39" fmla="?: G2 G37 G38"/>
                      <a:gd name="G40" fmla="cos 10800 G39"/>
                      <a:gd name="G41" fmla="sin 10800 G39"/>
                      <a:gd name="G42" fmla="cos 10800 G39"/>
                      <a:gd name="G43" fmla="sin 10800 G39"/>
                      <a:gd name="G44" fmla="+- G40 10800 0"/>
                      <a:gd name="G45" fmla="+- G41 10800 0"/>
                      <a:gd name="G46" fmla="+- G42 10800 0"/>
                      <a:gd name="G47" fmla="+- G43 10800 0"/>
                      <a:gd name="G48" fmla="+- G35 10800 0"/>
                      <a:gd name="G49" fmla="+- G36 10800 0"/>
                      <a:gd name="T4" fmla="*/ 8087 w 21600"/>
                      <a:gd name="T5" fmla="*/ 21253 h 21600"/>
                      <a:gd name="T6" fmla="*/ 15387 w 21600"/>
                      <a:gd name="T7" fmla="*/ 20577 h 21600"/>
                      <a:gd name="T8" fmla="*/ 8087 w 21600"/>
                      <a:gd name="T9" fmla="*/ 21253 h 21600"/>
                      <a:gd name="T10" fmla="*/ -154 w 21600"/>
                      <a:gd name="T11" fmla="*/ 18691 h 21600"/>
                      <a:gd name="T12" fmla="*/ 458 w 21600"/>
                      <a:gd name="T13" fmla="*/ 14922 h 21600"/>
                      <a:gd name="T14" fmla="*/ 4228 w 21600"/>
                      <a:gd name="T15" fmla="*/ 15534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2037" y="17113"/>
                        </a:moveTo>
                        <a:cubicBezTo>
                          <a:pt x="4067" y="19930"/>
                          <a:pt x="7327" y="21600"/>
                          <a:pt x="10800" y="21600"/>
                        </a:cubicBezTo>
                        <a:cubicBezTo>
                          <a:pt x="12385" y="21600"/>
                          <a:pt x="13952" y="21250"/>
                          <a:pt x="15387" y="20577"/>
                        </a:cubicBezTo>
                        <a:cubicBezTo>
                          <a:pt x="13952" y="21250"/>
                          <a:pt x="12385" y="21600"/>
                          <a:pt x="10800" y="21600"/>
                        </a:cubicBezTo>
                        <a:cubicBezTo>
                          <a:pt x="7327" y="21600"/>
                          <a:pt x="4067" y="19930"/>
                          <a:pt x="2037" y="17113"/>
                        </a:cubicBezTo>
                        <a:lnTo>
                          <a:pt x="-154" y="18691"/>
                        </a:lnTo>
                        <a:lnTo>
                          <a:pt x="458" y="14922"/>
                        </a:lnTo>
                        <a:lnTo>
                          <a:pt x="4228" y="15534"/>
                        </a:lnTo>
                        <a:lnTo>
                          <a:pt x="2037" y="17113"/>
                        </a:lnTo>
                        <a:close/>
                      </a:path>
                    </a:pathLst>
                  </a:custGeom>
                  <a:solidFill>
                    <a:srgbClr val="FFFFFF"/>
                  </a:solidFill>
                  <a:ln w="9525">
                    <a:solidFill>
                      <a:srgbClr val="000000"/>
                    </a:solidFill>
                    <a:miter lim="800000"/>
                    <a:headEnd/>
                    <a:tailEnd/>
                  </a:ln>
                </p:spPr>
                <p:txBody>
                  <a:bodyPr/>
                  <a:lstStyle/>
                  <a:p>
                    <a:endParaRPr lang="fi-FI"/>
                  </a:p>
                </p:txBody>
              </p:sp>
            </p:grpSp>
          </p:grpSp>
          <p:grpSp>
            <p:nvGrpSpPr>
              <p:cNvPr id="94253" name="Group 45">
                <a:extLst>
                  <a:ext uri="{FF2B5EF4-FFF2-40B4-BE49-F238E27FC236}">
                    <a16:creationId xmlns:a16="http://schemas.microsoft.com/office/drawing/2014/main" id="{A83A8FC6-09B1-4A60-AEF9-2B36BBAAADA3}"/>
                  </a:ext>
                </a:extLst>
              </p:cNvPr>
              <p:cNvGrpSpPr>
                <a:grpSpLocks/>
              </p:cNvGrpSpPr>
              <p:nvPr/>
            </p:nvGrpSpPr>
            <p:grpSpPr bwMode="auto">
              <a:xfrm rot="1940659">
                <a:off x="7925" y="9813"/>
                <a:ext cx="194" cy="185"/>
                <a:chOff x="2304" y="13392"/>
                <a:chExt cx="288" cy="289"/>
              </a:xfrm>
            </p:grpSpPr>
            <p:sp>
              <p:nvSpPr>
                <p:cNvPr id="94254" name="Line 46">
                  <a:extLst>
                    <a:ext uri="{FF2B5EF4-FFF2-40B4-BE49-F238E27FC236}">
                      <a16:creationId xmlns:a16="http://schemas.microsoft.com/office/drawing/2014/main" id="{6B5A6AC1-65F3-482E-A8E3-8582EFE83220}"/>
                    </a:ext>
                  </a:extLst>
                </p:cNvPr>
                <p:cNvSpPr>
                  <a:spLocks noChangeShapeType="1"/>
                </p:cNvSpPr>
                <p:nvPr/>
              </p:nvSpPr>
              <p:spPr bwMode="auto">
                <a:xfrm>
                  <a:off x="2304" y="13392"/>
                  <a:ext cx="0" cy="288"/>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fi-FI"/>
                </a:p>
              </p:txBody>
            </p:sp>
            <p:sp>
              <p:nvSpPr>
                <p:cNvPr id="94255" name="Line 47">
                  <a:extLst>
                    <a:ext uri="{FF2B5EF4-FFF2-40B4-BE49-F238E27FC236}">
                      <a16:creationId xmlns:a16="http://schemas.microsoft.com/office/drawing/2014/main" id="{DFF95098-4DC8-42D7-B27A-7535E3E53176}"/>
                    </a:ext>
                  </a:extLst>
                </p:cNvPr>
                <p:cNvSpPr>
                  <a:spLocks noChangeShapeType="1"/>
                </p:cNvSpPr>
                <p:nvPr/>
              </p:nvSpPr>
              <p:spPr bwMode="auto">
                <a:xfrm rot="-37695967">
                  <a:off x="2447" y="13537"/>
                  <a:ext cx="1" cy="288"/>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txBody>
                <a:bodyPr/>
                <a:lstStyle/>
                <a:p>
                  <a:endParaRPr lang="fi-FI"/>
                </a:p>
              </p:txBody>
            </p:sp>
          </p:grpSp>
        </p:grpSp>
      </p:grpSp>
      <p:sp>
        <p:nvSpPr>
          <p:cNvPr id="94256" name="Text Box 48">
            <a:extLst>
              <a:ext uri="{FF2B5EF4-FFF2-40B4-BE49-F238E27FC236}">
                <a16:creationId xmlns:a16="http://schemas.microsoft.com/office/drawing/2014/main" id="{2F5CEBF8-3C9F-4BD1-B957-849892BF9807}"/>
              </a:ext>
            </a:extLst>
          </p:cNvPr>
          <p:cNvSpPr txBox="1">
            <a:spLocks noChangeArrowheads="1"/>
          </p:cNvSpPr>
          <p:nvPr/>
        </p:nvSpPr>
        <p:spPr bwMode="auto">
          <a:xfrm>
            <a:off x="1116013" y="0"/>
            <a:ext cx="4700587"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fi-FI" altLang="fi-FI"/>
              <a:t>Suorakulmainen rotaatio</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Slide Number Placeholder 3">
            <a:extLst>
              <a:ext uri="{FF2B5EF4-FFF2-40B4-BE49-F238E27FC236}">
                <a16:creationId xmlns:a16="http://schemas.microsoft.com/office/drawing/2014/main" id="{651D0659-3734-4FD4-B9D5-2BACCEE57591}"/>
              </a:ext>
            </a:extLst>
          </p:cNvPr>
          <p:cNvSpPr>
            <a:spLocks noGrp="1"/>
          </p:cNvSpPr>
          <p:nvPr>
            <p:ph type="sldNum" sz="quarter" idx="12"/>
          </p:nvPr>
        </p:nvSpPr>
        <p:spPr/>
        <p:txBody>
          <a:bodyPr/>
          <a:lstStyle/>
          <a:p>
            <a:fld id="{B0B36F36-B73E-459B-991D-17E99E132804}" type="slidenum">
              <a:rPr lang="en-US" altLang="fi-FI"/>
              <a:pPr/>
              <a:t>29</a:t>
            </a:fld>
            <a:endParaRPr lang="en-US" altLang="fi-FI"/>
          </a:p>
        </p:txBody>
      </p:sp>
      <p:pic>
        <p:nvPicPr>
          <p:cNvPr id="100356" name="Picture 4">
            <a:extLst>
              <a:ext uri="{FF2B5EF4-FFF2-40B4-BE49-F238E27FC236}">
                <a16:creationId xmlns:a16="http://schemas.microsoft.com/office/drawing/2014/main" id="{5882B5BB-08C6-4838-952B-34423B0E43F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1775" y="44450"/>
            <a:ext cx="6045200" cy="681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0357" name="Oval 5">
            <a:extLst>
              <a:ext uri="{FF2B5EF4-FFF2-40B4-BE49-F238E27FC236}">
                <a16:creationId xmlns:a16="http://schemas.microsoft.com/office/drawing/2014/main" id="{34170B29-826B-4C19-9718-095A76B993B1}"/>
              </a:ext>
            </a:extLst>
          </p:cNvPr>
          <p:cNvSpPr>
            <a:spLocks noChangeArrowheads="1"/>
          </p:cNvSpPr>
          <p:nvPr/>
        </p:nvSpPr>
        <p:spPr bwMode="auto">
          <a:xfrm>
            <a:off x="4279900" y="5229225"/>
            <a:ext cx="649288" cy="360363"/>
          </a:xfrm>
          <a:prstGeom prst="ellipse">
            <a:avLst/>
          </a:prstGeom>
          <a:noFill/>
          <a:ln w="38100">
            <a:solidFill>
              <a:srgbClr val="FF0000"/>
            </a:solidFill>
            <a:prstDash val="sys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100358" name="Oval 6">
            <a:extLst>
              <a:ext uri="{FF2B5EF4-FFF2-40B4-BE49-F238E27FC236}">
                <a16:creationId xmlns:a16="http://schemas.microsoft.com/office/drawing/2014/main" id="{50FCC56B-90B4-41EC-94B0-6254E46BCDCA}"/>
              </a:ext>
            </a:extLst>
          </p:cNvPr>
          <p:cNvSpPr>
            <a:spLocks noChangeArrowheads="1"/>
          </p:cNvSpPr>
          <p:nvPr/>
        </p:nvSpPr>
        <p:spPr bwMode="auto">
          <a:xfrm>
            <a:off x="4279900" y="4941888"/>
            <a:ext cx="649288" cy="360362"/>
          </a:xfrm>
          <a:prstGeom prst="ellipse">
            <a:avLst/>
          </a:prstGeom>
          <a:noFill/>
          <a:ln w="381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100359" name="Oval 7">
            <a:extLst>
              <a:ext uri="{FF2B5EF4-FFF2-40B4-BE49-F238E27FC236}">
                <a16:creationId xmlns:a16="http://schemas.microsoft.com/office/drawing/2014/main" id="{3463BC55-40F1-4D95-994D-9F763F3E7793}"/>
              </a:ext>
            </a:extLst>
          </p:cNvPr>
          <p:cNvSpPr>
            <a:spLocks noChangeArrowheads="1"/>
          </p:cNvSpPr>
          <p:nvPr/>
        </p:nvSpPr>
        <p:spPr bwMode="auto">
          <a:xfrm>
            <a:off x="4279900" y="4652963"/>
            <a:ext cx="649288" cy="360362"/>
          </a:xfrm>
          <a:prstGeom prst="ellipse">
            <a:avLst/>
          </a:prstGeom>
          <a:noFill/>
          <a:ln w="38100">
            <a:solidFill>
              <a:srgbClr val="FF0000"/>
            </a:solidFill>
            <a:prstDash val="sys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100360" name="Oval 8">
            <a:extLst>
              <a:ext uri="{FF2B5EF4-FFF2-40B4-BE49-F238E27FC236}">
                <a16:creationId xmlns:a16="http://schemas.microsoft.com/office/drawing/2014/main" id="{73CC1DAB-0582-4979-ABD0-F23B1B8575E9}"/>
              </a:ext>
            </a:extLst>
          </p:cNvPr>
          <p:cNvSpPr>
            <a:spLocks noChangeArrowheads="1"/>
          </p:cNvSpPr>
          <p:nvPr/>
        </p:nvSpPr>
        <p:spPr bwMode="auto">
          <a:xfrm>
            <a:off x="4279900" y="3789363"/>
            <a:ext cx="649288" cy="360362"/>
          </a:xfrm>
          <a:prstGeom prst="ellipse">
            <a:avLst/>
          </a:prstGeom>
          <a:noFill/>
          <a:ln w="38100">
            <a:solidFill>
              <a:srgbClr val="FF0000"/>
            </a:solidFill>
            <a:prstDash val="sys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100361" name="Oval 9">
            <a:extLst>
              <a:ext uri="{FF2B5EF4-FFF2-40B4-BE49-F238E27FC236}">
                <a16:creationId xmlns:a16="http://schemas.microsoft.com/office/drawing/2014/main" id="{44AF1C7E-F31F-40B6-93E8-1D6E20464ECA}"/>
              </a:ext>
            </a:extLst>
          </p:cNvPr>
          <p:cNvSpPr>
            <a:spLocks noChangeArrowheads="1"/>
          </p:cNvSpPr>
          <p:nvPr/>
        </p:nvSpPr>
        <p:spPr bwMode="auto">
          <a:xfrm>
            <a:off x="4279900" y="3500438"/>
            <a:ext cx="649288" cy="360362"/>
          </a:xfrm>
          <a:prstGeom prst="ellipse">
            <a:avLst/>
          </a:prstGeom>
          <a:noFill/>
          <a:ln w="381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100362" name="Oval 10">
            <a:extLst>
              <a:ext uri="{FF2B5EF4-FFF2-40B4-BE49-F238E27FC236}">
                <a16:creationId xmlns:a16="http://schemas.microsoft.com/office/drawing/2014/main" id="{422C2514-3711-42FE-9463-1A4A504D54A9}"/>
              </a:ext>
            </a:extLst>
          </p:cNvPr>
          <p:cNvSpPr>
            <a:spLocks noChangeArrowheads="1"/>
          </p:cNvSpPr>
          <p:nvPr/>
        </p:nvSpPr>
        <p:spPr bwMode="auto">
          <a:xfrm>
            <a:off x="4279900" y="2924175"/>
            <a:ext cx="649288" cy="288925"/>
          </a:xfrm>
          <a:prstGeom prst="ellipse">
            <a:avLst/>
          </a:prstGeom>
          <a:noFill/>
          <a:ln w="381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100363" name="Oval 11">
            <a:extLst>
              <a:ext uri="{FF2B5EF4-FFF2-40B4-BE49-F238E27FC236}">
                <a16:creationId xmlns:a16="http://schemas.microsoft.com/office/drawing/2014/main" id="{54988DAA-AA4C-4C10-8CA7-9D2A3E3F164F}"/>
              </a:ext>
            </a:extLst>
          </p:cNvPr>
          <p:cNvSpPr>
            <a:spLocks noChangeArrowheads="1"/>
          </p:cNvSpPr>
          <p:nvPr/>
        </p:nvSpPr>
        <p:spPr bwMode="auto">
          <a:xfrm>
            <a:off x="4279900" y="2636838"/>
            <a:ext cx="649288" cy="360362"/>
          </a:xfrm>
          <a:prstGeom prst="ellipse">
            <a:avLst/>
          </a:prstGeom>
          <a:noFill/>
          <a:ln w="381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100364" name="Oval 12">
            <a:extLst>
              <a:ext uri="{FF2B5EF4-FFF2-40B4-BE49-F238E27FC236}">
                <a16:creationId xmlns:a16="http://schemas.microsoft.com/office/drawing/2014/main" id="{BEB40EDA-85C0-49CD-B1F5-62B1E2DADD77}"/>
              </a:ext>
            </a:extLst>
          </p:cNvPr>
          <p:cNvSpPr>
            <a:spLocks noChangeArrowheads="1"/>
          </p:cNvSpPr>
          <p:nvPr/>
        </p:nvSpPr>
        <p:spPr bwMode="auto">
          <a:xfrm>
            <a:off x="4279900" y="2276475"/>
            <a:ext cx="649288" cy="360363"/>
          </a:xfrm>
          <a:prstGeom prst="ellipse">
            <a:avLst/>
          </a:prstGeom>
          <a:noFill/>
          <a:ln w="381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100365" name="Oval 13">
            <a:extLst>
              <a:ext uri="{FF2B5EF4-FFF2-40B4-BE49-F238E27FC236}">
                <a16:creationId xmlns:a16="http://schemas.microsoft.com/office/drawing/2014/main" id="{9FE81131-D326-49EB-9BEB-39F9D399D398}"/>
              </a:ext>
            </a:extLst>
          </p:cNvPr>
          <p:cNvSpPr>
            <a:spLocks noChangeArrowheads="1"/>
          </p:cNvSpPr>
          <p:nvPr/>
        </p:nvSpPr>
        <p:spPr bwMode="auto">
          <a:xfrm>
            <a:off x="5432425" y="4652963"/>
            <a:ext cx="649288" cy="360362"/>
          </a:xfrm>
          <a:prstGeom prst="ellipse">
            <a:avLst/>
          </a:prstGeom>
          <a:noFill/>
          <a:ln w="38100">
            <a:solidFill>
              <a:srgbClr val="99CC00"/>
            </a:solidFill>
            <a:prstDash val="sys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100366" name="Oval 14">
            <a:extLst>
              <a:ext uri="{FF2B5EF4-FFF2-40B4-BE49-F238E27FC236}">
                <a16:creationId xmlns:a16="http://schemas.microsoft.com/office/drawing/2014/main" id="{1DAC316D-0C30-4EE5-9D5E-3020BAF7386A}"/>
              </a:ext>
            </a:extLst>
          </p:cNvPr>
          <p:cNvSpPr>
            <a:spLocks noChangeArrowheads="1"/>
          </p:cNvSpPr>
          <p:nvPr/>
        </p:nvSpPr>
        <p:spPr bwMode="auto">
          <a:xfrm>
            <a:off x="5432425" y="4076700"/>
            <a:ext cx="649288" cy="360363"/>
          </a:xfrm>
          <a:prstGeom prst="ellipse">
            <a:avLst/>
          </a:prstGeom>
          <a:noFill/>
          <a:ln w="38100">
            <a:solidFill>
              <a:srgbClr val="99CC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100367" name="Oval 15">
            <a:extLst>
              <a:ext uri="{FF2B5EF4-FFF2-40B4-BE49-F238E27FC236}">
                <a16:creationId xmlns:a16="http://schemas.microsoft.com/office/drawing/2014/main" id="{67C1CA35-AFFF-4219-87F2-0E6F73554A95}"/>
              </a:ext>
            </a:extLst>
          </p:cNvPr>
          <p:cNvSpPr>
            <a:spLocks noChangeArrowheads="1"/>
          </p:cNvSpPr>
          <p:nvPr/>
        </p:nvSpPr>
        <p:spPr bwMode="auto">
          <a:xfrm>
            <a:off x="5432425" y="3213100"/>
            <a:ext cx="649288" cy="360363"/>
          </a:xfrm>
          <a:prstGeom prst="ellipse">
            <a:avLst/>
          </a:prstGeom>
          <a:noFill/>
          <a:ln w="38100">
            <a:solidFill>
              <a:srgbClr val="99CC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100368" name="Oval 16">
            <a:extLst>
              <a:ext uri="{FF2B5EF4-FFF2-40B4-BE49-F238E27FC236}">
                <a16:creationId xmlns:a16="http://schemas.microsoft.com/office/drawing/2014/main" id="{F95FE700-967D-497F-A842-44963E2D941E}"/>
              </a:ext>
            </a:extLst>
          </p:cNvPr>
          <p:cNvSpPr>
            <a:spLocks noChangeArrowheads="1"/>
          </p:cNvSpPr>
          <p:nvPr/>
        </p:nvSpPr>
        <p:spPr bwMode="auto">
          <a:xfrm>
            <a:off x="6583363" y="5229225"/>
            <a:ext cx="649287" cy="360363"/>
          </a:xfrm>
          <a:prstGeom prst="ellipse">
            <a:avLst/>
          </a:prstGeom>
          <a:noFill/>
          <a:ln w="38100">
            <a:solidFill>
              <a:srgbClr val="00CCFF"/>
            </a:solidFill>
            <a:prstDash val="sys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100369" name="Oval 17">
            <a:extLst>
              <a:ext uri="{FF2B5EF4-FFF2-40B4-BE49-F238E27FC236}">
                <a16:creationId xmlns:a16="http://schemas.microsoft.com/office/drawing/2014/main" id="{09F28218-0A5B-4C89-AF82-694B00A6A83B}"/>
              </a:ext>
            </a:extLst>
          </p:cNvPr>
          <p:cNvSpPr>
            <a:spLocks noChangeArrowheads="1"/>
          </p:cNvSpPr>
          <p:nvPr/>
        </p:nvSpPr>
        <p:spPr bwMode="auto">
          <a:xfrm>
            <a:off x="6584950" y="1989138"/>
            <a:ext cx="649288" cy="360362"/>
          </a:xfrm>
          <a:prstGeom prst="ellipse">
            <a:avLst/>
          </a:prstGeom>
          <a:noFill/>
          <a:ln w="38100">
            <a:solidFill>
              <a:srgbClr val="00CC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100370" name="Oval 18">
            <a:extLst>
              <a:ext uri="{FF2B5EF4-FFF2-40B4-BE49-F238E27FC236}">
                <a16:creationId xmlns:a16="http://schemas.microsoft.com/office/drawing/2014/main" id="{72188EAC-7D69-49F4-86EF-20BD20F1624F}"/>
              </a:ext>
            </a:extLst>
          </p:cNvPr>
          <p:cNvSpPr>
            <a:spLocks noChangeArrowheads="1"/>
          </p:cNvSpPr>
          <p:nvPr/>
        </p:nvSpPr>
        <p:spPr bwMode="auto">
          <a:xfrm>
            <a:off x="6584950" y="1412875"/>
            <a:ext cx="649288" cy="360363"/>
          </a:xfrm>
          <a:prstGeom prst="ellipse">
            <a:avLst/>
          </a:prstGeom>
          <a:noFill/>
          <a:ln w="38100">
            <a:solidFill>
              <a:srgbClr val="00CC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100371" name="Oval 19">
            <a:extLst>
              <a:ext uri="{FF2B5EF4-FFF2-40B4-BE49-F238E27FC236}">
                <a16:creationId xmlns:a16="http://schemas.microsoft.com/office/drawing/2014/main" id="{D40A07E3-1BD0-41B9-9906-173F93F44EE6}"/>
              </a:ext>
            </a:extLst>
          </p:cNvPr>
          <p:cNvSpPr>
            <a:spLocks noChangeArrowheads="1"/>
          </p:cNvSpPr>
          <p:nvPr/>
        </p:nvSpPr>
        <p:spPr bwMode="auto">
          <a:xfrm>
            <a:off x="6584950" y="1125538"/>
            <a:ext cx="649288" cy="287337"/>
          </a:xfrm>
          <a:prstGeom prst="ellipse">
            <a:avLst/>
          </a:prstGeom>
          <a:noFill/>
          <a:ln w="38100">
            <a:solidFill>
              <a:srgbClr val="00CC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100372" name="Oval 20">
            <a:extLst>
              <a:ext uri="{FF2B5EF4-FFF2-40B4-BE49-F238E27FC236}">
                <a16:creationId xmlns:a16="http://schemas.microsoft.com/office/drawing/2014/main" id="{BAE27072-05D5-4AB6-A726-BC6A9A05436B}"/>
              </a:ext>
            </a:extLst>
          </p:cNvPr>
          <p:cNvSpPr>
            <a:spLocks noChangeArrowheads="1"/>
          </p:cNvSpPr>
          <p:nvPr/>
        </p:nvSpPr>
        <p:spPr bwMode="auto">
          <a:xfrm>
            <a:off x="7735888" y="4365625"/>
            <a:ext cx="649287" cy="360363"/>
          </a:xfrm>
          <a:prstGeom prst="ellipse">
            <a:avLst/>
          </a:prstGeom>
          <a:noFill/>
          <a:ln w="38100">
            <a:solidFill>
              <a:srgbClr val="80008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100373" name="Oval 21">
            <a:extLst>
              <a:ext uri="{FF2B5EF4-FFF2-40B4-BE49-F238E27FC236}">
                <a16:creationId xmlns:a16="http://schemas.microsoft.com/office/drawing/2014/main" id="{18602221-6C39-4EEB-BB7D-6673A4CEB230}"/>
              </a:ext>
            </a:extLst>
          </p:cNvPr>
          <p:cNvSpPr>
            <a:spLocks noChangeArrowheads="1"/>
          </p:cNvSpPr>
          <p:nvPr/>
        </p:nvSpPr>
        <p:spPr bwMode="auto">
          <a:xfrm>
            <a:off x="7737475" y="3789363"/>
            <a:ext cx="649288" cy="360362"/>
          </a:xfrm>
          <a:prstGeom prst="ellipse">
            <a:avLst/>
          </a:prstGeom>
          <a:noFill/>
          <a:ln w="38100">
            <a:solidFill>
              <a:srgbClr val="800080"/>
            </a:solidFill>
            <a:prstDash val="sys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100374" name="Line 22">
            <a:extLst>
              <a:ext uri="{FF2B5EF4-FFF2-40B4-BE49-F238E27FC236}">
                <a16:creationId xmlns:a16="http://schemas.microsoft.com/office/drawing/2014/main" id="{055DA01C-28D7-4746-ABE8-4396D287F55B}"/>
              </a:ext>
            </a:extLst>
          </p:cNvPr>
          <p:cNvSpPr>
            <a:spLocks noChangeShapeType="1"/>
          </p:cNvSpPr>
          <p:nvPr/>
        </p:nvSpPr>
        <p:spPr bwMode="auto">
          <a:xfrm flipH="1">
            <a:off x="8528050" y="5445125"/>
            <a:ext cx="395288" cy="0"/>
          </a:xfrm>
          <a:prstGeom prst="line">
            <a:avLst/>
          </a:prstGeom>
          <a:noFill/>
          <a:ln w="38100">
            <a:solidFill>
              <a:srgbClr val="FF99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i-FI"/>
          </a:p>
        </p:txBody>
      </p:sp>
      <p:sp>
        <p:nvSpPr>
          <p:cNvPr id="100375" name="Line 23">
            <a:extLst>
              <a:ext uri="{FF2B5EF4-FFF2-40B4-BE49-F238E27FC236}">
                <a16:creationId xmlns:a16="http://schemas.microsoft.com/office/drawing/2014/main" id="{139A7C3C-8F24-47AB-9A45-9138E3528666}"/>
              </a:ext>
            </a:extLst>
          </p:cNvPr>
          <p:cNvSpPr>
            <a:spLocks noChangeShapeType="1"/>
          </p:cNvSpPr>
          <p:nvPr/>
        </p:nvSpPr>
        <p:spPr bwMode="auto">
          <a:xfrm flipH="1">
            <a:off x="8528050" y="3933825"/>
            <a:ext cx="395288" cy="0"/>
          </a:xfrm>
          <a:prstGeom prst="line">
            <a:avLst/>
          </a:prstGeom>
          <a:noFill/>
          <a:ln w="38100">
            <a:solidFill>
              <a:srgbClr val="FF99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i-FI"/>
          </a:p>
        </p:txBody>
      </p:sp>
      <p:sp>
        <p:nvSpPr>
          <p:cNvPr id="100376" name="Line 24">
            <a:extLst>
              <a:ext uri="{FF2B5EF4-FFF2-40B4-BE49-F238E27FC236}">
                <a16:creationId xmlns:a16="http://schemas.microsoft.com/office/drawing/2014/main" id="{AAB86C82-781C-4642-B01E-4BF2E93B34A7}"/>
              </a:ext>
            </a:extLst>
          </p:cNvPr>
          <p:cNvSpPr>
            <a:spLocks noChangeShapeType="1"/>
          </p:cNvSpPr>
          <p:nvPr/>
        </p:nvSpPr>
        <p:spPr bwMode="auto">
          <a:xfrm flipH="1">
            <a:off x="8528050" y="4797425"/>
            <a:ext cx="395288" cy="0"/>
          </a:xfrm>
          <a:prstGeom prst="line">
            <a:avLst/>
          </a:prstGeom>
          <a:noFill/>
          <a:ln w="38100">
            <a:solidFill>
              <a:srgbClr val="FF99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i-FI"/>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DAEA4ACF-0601-4012-9E45-07C4FD337CDB}"/>
              </a:ext>
            </a:extLst>
          </p:cNvPr>
          <p:cNvSpPr>
            <a:spLocks noGrp="1"/>
          </p:cNvSpPr>
          <p:nvPr>
            <p:ph type="sldNum" sz="quarter" idx="12"/>
          </p:nvPr>
        </p:nvSpPr>
        <p:spPr/>
        <p:txBody>
          <a:bodyPr/>
          <a:lstStyle/>
          <a:p>
            <a:fld id="{A279721F-78BC-46B0-8864-5194C41EA3F3}" type="slidenum">
              <a:rPr lang="en-US" altLang="fi-FI"/>
              <a:pPr/>
              <a:t>3</a:t>
            </a:fld>
            <a:endParaRPr lang="en-US" altLang="fi-FI"/>
          </a:p>
        </p:txBody>
      </p:sp>
      <p:sp>
        <p:nvSpPr>
          <p:cNvPr id="5122" name="Rectangle 2">
            <a:extLst>
              <a:ext uri="{FF2B5EF4-FFF2-40B4-BE49-F238E27FC236}">
                <a16:creationId xmlns:a16="http://schemas.microsoft.com/office/drawing/2014/main" id="{D16D0DA5-35AA-4CFF-9322-0F6BD3D9B1AF}"/>
              </a:ext>
            </a:extLst>
          </p:cNvPr>
          <p:cNvSpPr>
            <a:spLocks noChangeArrowheads="1"/>
          </p:cNvSpPr>
          <p:nvPr>
            <p:ph type="title"/>
          </p:nvPr>
        </p:nvSpPr>
        <p:spPr>
          <a:xfrm>
            <a:off x="827088" y="188913"/>
            <a:ext cx="7705725" cy="1143000"/>
          </a:xfrm>
          <a:noFill/>
          <a:ln/>
        </p:spPr>
        <p:txBody>
          <a:bodyPr/>
          <a:lstStyle/>
          <a:p>
            <a:r>
              <a:rPr lang="en-US" altLang="fi-FI"/>
              <a:t>Kyselylomakkeen kehittäminen </a:t>
            </a:r>
          </a:p>
        </p:txBody>
      </p:sp>
      <p:sp>
        <p:nvSpPr>
          <p:cNvPr id="5123" name="Rectangle 3">
            <a:extLst>
              <a:ext uri="{FF2B5EF4-FFF2-40B4-BE49-F238E27FC236}">
                <a16:creationId xmlns:a16="http://schemas.microsoft.com/office/drawing/2014/main" id="{B815FF2F-FA89-4BBF-A844-EADC5E4A05AC}"/>
              </a:ext>
            </a:extLst>
          </p:cNvPr>
          <p:cNvSpPr>
            <a:spLocks noChangeArrowheads="1"/>
          </p:cNvSpPr>
          <p:nvPr>
            <p:ph type="body" idx="1"/>
          </p:nvPr>
        </p:nvSpPr>
        <p:spPr>
          <a:xfrm>
            <a:off x="2700338" y="1196975"/>
            <a:ext cx="6454775" cy="5184775"/>
          </a:xfrm>
          <a:noFill/>
          <a:ln/>
        </p:spPr>
        <p:txBody>
          <a:bodyPr/>
          <a:lstStyle/>
          <a:p>
            <a:pPr>
              <a:buFont typeface="Wingdings" panose="05000000000000000000" pitchFamily="2" charset="2"/>
              <a:buChar char="v"/>
            </a:pPr>
            <a:r>
              <a:rPr lang="en-US" altLang="fi-FI" dirty="0" err="1"/>
              <a:t>Psykologia</a:t>
            </a:r>
            <a:r>
              <a:rPr lang="en-US" altLang="fi-FI" dirty="0"/>
              <a:t>, </a:t>
            </a:r>
            <a:r>
              <a:rPr lang="en-US" altLang="fi-FI" dirty="0" err="1"/>
              <a:t>psykiatria</a:t>
            </a:r>
            <a:r>
              <a:rPr lang="en-US" altLang="fi-FI" dirty="0"/>
              <a:t>, </a:t>
            </a:r>
            <a:r>
              <a:rPr lang="en-US" altLang="fi-FI" dirty="0" err="1"/>
              <a:t>hoitotiede</a:t>
            </a:r>
            <a:r>
              <a:rPr lang="en-US" altLang="fi-FI" dirty="0"/>
              <a:t>, </a:t>
            </a:r>
            <a:r>
              <a:rPr lang="en-US" altLang="fi-FI" dirty="0" err="1"/>
              <a:t>kasvatustiede</a:t>
            </a:r>
            <a:r>
              <a:rPr lang="en-US" altLang="fi-FI" dirty="0"/>
              <a:t>, </a:t>
            </a:r>
            <a:r>
              <a:rPr lang="en-US" altLang="fi-FI" dirty="0" err="1"/>
              <a:t>sosiologia</a:t>
            </a:r>
            <a:r>
              <a:rPr lang="en-US" altLang="fi-FI" dirty="0"/>
              <a:t>, …</a:t>
            </a:r>
          </a:p>
          <a:p>
            <a:pPr>
              <a:buFont typeface="Wingdings" panose="05000000000000000000" pitchFamily="2" charset="2"/>
              <a:buChar char="v"/>
            </a:pPr>
            <a:r>
              <a:rPr lang="en-US" altLang="fi-FI" dirty="0" err="1"/>
              <a:t>Lomakkeissa</a:t>
            </a:r>
            <a:r>
              <a:rPr lang="en-US" altLang="fi-FI" dirty="0"/>
              <a:t> </a:t>
            </a:r>
            <a:r>
              <a:rPr lang="en-US" altLang="fi-FI" dirty="0" err="1"/>
              <a:t>usein</a:t>
            </a:r>
            <a:r>
              <a:rPr lang="en-US" altLang="fi-FI" dirty="0"/>
              <a:t> </a:t>
            </a:r>
            <a:r>
              <a:rPr lang="en-US" altLang="fi-FI" dirty="0" err="1"/>
              <a:t>liki</a:t>
            </a:r>
            <a:r>
              <a:rPr lang="en-US" altLang="fi-FI" dirty="0"/>
              <a:t> </a:t>
            </a:r>
            <a:r>
              <a:rPr lang="en-US" altLang="fi-FI" dirty="0" err="1"/>
              <a:t>samoja</a:t>
            </a:r>
            <a:r>
              <a:rPr lang="en-US" altLang="fi-FI" dirty="0"/>
              <a:t> </a:t>
            </a:r>
            <a:r>
              <a:rPr lang="en-US" altLang="fi-FI" dirty="0" err="1"/>
              <a:t>asioita</a:t>
            </a:r>
            <a:r>
              <a:rPr lang="en-US" altLang="fi-FI" dirty="0"/>
              <a:t> </a:t>
            </a:r>
            <a:r>
              <a:rPr lang="en-US" altLang="fi-FI" dirty="0" err="1"/>
              <a:t>mittaavia</a:t>
            </a:r>
            <a:r>
              <a:rPr lang="en-US" altLang="fi-FI" dirty="0"/>
              <a:t> </a:t>
            </a:r>
            <a:r>
              <a:rPr lang="en-US" altLang="fi-FI" dirty="0" err="1"/>
              <a:t>kysymyksiä</a:t>
            </a:r>
            <a:endParaRPr lang="en-US" altLang="fi-FI" dirty="0"/>
          </a:p>
          <a:p>
            <a:pPr>
              <a:buFont typeface="Wingdings" panose="05000000000000000000" pitchFamily="2" charset="2"/>
              <a:buChar char="v"/>
            </a:pPr>
            <a:r>
              <a:rPr lang="en-US" altLang="fi-FI" dirty="0" err="1"/>
              <a:t>Etsitään</a:t>
            </a:r>
            <a:r>
              <a:rPr lang="en-US" altLang="fi-FI" dirty="0"/>
              <a:t> </a:t>
            </a:r>
            <a:r>
              <a:rPr lang="en-US" altLang="fi-FI" dirty="0" err="1"/>
              <a:t>muuttujien</a:t>
            </a:r>
            <a:r>
              <a:rPr lang="en-US" altLang="fi-FI" dirty="0"/>
              <a:t> </a:t>
            </a:r>
            <a:r>
              <a:rPr lang="en-US" altLang="fi-FI" dirty="0" err="1"/>
              <a:t>yhdistelmistä</a:t>
            </a:r>
            <a:r>
              <a:rPr lang="en-US" altLang="fi-FI" dirty="0"/>
              <a:t> </a:t>
            </a:r>
            <a:r>
              <a:rPr lang="en-US" altLang="fi-FI" dirty="0" err="1"/>
              <a:t>selittävää</a:t>
            </a:r>
            <a:r>
              <a:rPr lang="en-US" altLang="fi-FI" dirty="0"/>
              <a:t> </a:t>
            </a:r>
            <a:r>
              <a:rPr lang="en-US" altLang="fi-FI" dirty="0" err="1"/>
              <a:t>mallia</a:t>
            </a:r>
            <a:r>
              <a:rPr lang="en-US" altLang="fi-FI" dirty="0"/>
              <a:t>, </a:t>
            </a:r>
            <a:r>
              <a:rPr lang="en-US" altLang="fi-FI" dirty="0" err="1"/>
              <a:t>tiivistetään</a:t>
            </a:r>
            <a:r>
              <a:rPr lang="en-US" altLang="fi-FI" dirty="0"/>
              <a:t> </a:t>
            </a:r>
            <a:r>
              <a:rPr lang="en-US" altLang="fi-FI" dirty="0" err="1"/>
              <a:t>tietoa</a:t>
            </a:r>
            <a:endParaRPr lang="en-US" altLang="fi-FI" dirty="0"/>
          </a:p>
          <a:p>
            <a:pPr>
              <a:buFont typeface="Wingdings" panose="05000000000000000000" pitchFamily="2" charset="2"/>
              <a:buChar char="v"/>
            </a:pPr>
            <a:r>
              <a:rPr lang="en-US" altLang="fi-FI" dirty="0" err="1"/>
              <a:t>Etsitään</a:t>
            </a:r>
            <a:r>
              <a:rPr lang="en-US" altLang="fi-FI" dirty="0"/>
              <a:t> </a:t>
            </a:r>
            <a:r>
              <a:rPr lang="en-US" altLang="fi-FI" dirty="0" err="1"/>
              <a:t>tärkeimpiä</a:t>
            </a:r>
            <a:r>
              <a:rPr lang="en-US" altLang="fi-FI" dirty="0"/>
              <a:t> </a:t>
            </a:r>
            <a:r>
              <a:rPr lang="en-US" altLang="fi-FI" dirty="0" err="1"/>
              <a:t>muuttujia</a:t>
            </a:r>
            <a:endParaRPr lang="en-US" altLang="fi-FI" dirty="0"/>
          </a:p>
          <a:p>
            <a:pPr>
              <a:buFont typeface="Wingdings" panose="05000000000000000000" pitchFamily="2" charset="2"/>
              <a:buChar char="v"/>
            </a:pPr>
            <a:r>
              <a:rPr lang="en-US" altLang="fi-FI" dirty="0" err="1"/>
              <a:t>Kysymysten</a:t>
            </a:r>
            <a:r>
              <a:rPr lang="en-US" altLang="fi-FI" dirty="0"/>
              <a:t> </a:t>
            </a:r>
            <a:r>
              <a:rPr lang="en-US" altLang="fi-FI" dirty="0" err="1"/>
              <a:t>lukumäärä</a:t>
            </a:r>
            <a:r>
              <a:rPr lang="en-US" altLang="fi-FI" dirty="0"/>
              <a:t> </a:t>
            </a:r>
            <a:r>
              <a:rPr lang="en-US" altLang="fi-FI" dirty="0" err="1"/>
              <a:t>lomakkeessa</a:t>
            </a:r>
            <a:endParaRPr lang="en-US" altLang="fi-FI" dirty="0"/>
          </a:p>
          <a:p>
            <a:pPr lvl="1">
              <a:buFont typeface="Wingdings" panose="05000000000000000000" pitchFamily="2" charset="2"/>
              <a:buChar char="v"/>
            </a:pPr>
            <a:r>
              <a:rPr lang="en-US" altLang="fi-FI" sz="2800" dirty="0" err="1"/>
              <a:t>Mikä</a:t>
            </a:r>
            <a:r>
              <a:rPr lang="en-US" altLang="fi-FI" sz="2800" dirty="0"/>
              <a:t> on </a:t>
            </a:r>
            <a:r>
              <a:rPr lang="en-US" altLang="fi-FI" sz="2800" dirty="0" err="1"/>
              <a:t>sopiva</a:t>
            </a:r>
            <a:r>
              <a:rPr lang="en-US" altLang="fi-FI" sz="2800" dirty="0"/>
              <a:t> (</a:t>
            </a:r>
            <a:r>
              <a:rPr lang="en-US" altLang="fi-FI" sz="2800" dirty="0" err="1"/>
              <a:t>riittävä</a:t>
            </a:r>
            <a:r>
              <a:rPr lang="en-US" altLang="fi-FI" sz="2800" dirty="0"/>
              <a:t>) </a:t>
            </a:r>
            <a:r>
              <a:rPr lang="en-US" altLang="fi-FI" sz="2800" dirty="0" err="1"/>
              <a:t>määrä</a:t>
            </a:r>
            <a:r>
              <a:rPr lang="en-US" altLang="fi-FI" sz="2800" dirty="0"/>
              <a:t>?</a:t>
            </a:r>
          </a:p>
          <a:p>
            <a:pPr>
              <a:buFont typeface="Wingdings" panose="05000000000000000000" pitchFamily="2" charset="2"/>
              <a:buChar char="v"/>
            </a:pPr>
            <a:r>
              <a:rPr lang="en-US" altLang="fi-FI" dirty="0" err="1"/>
              <a:t>Mahdolliset</a:t>
            </a:r>
            <a:r>
              <a:rPr lang="en-US" altLang="fi-FI" dirty="0"/>
              <a:t> </a:t>
            </a:r>
            <a:r>
              <a:rPr lang="en-US" altLang="fi-FI" dirty="0" err="1"/>
              <a:t>osa-asteikot</a:t>
            </a:r>
            <a:endParaRPr lang="en-US" altLang="fi-FI" dirty="0"/>
          </a:p>
        </p:txBody>
      </p:sp>
    </p:spTree>
  </p:cSld>
  <p:clrMapOvr>
    <a:masterClrMapping/>
  </p:clrMapOvr>
  <p:transition>
    <p:cut/>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9A29F0AC-684F-4017-BAAC-C47ED414595F}"/>
              </a:ext>
            </a:extLst>
          </p:cNvPr>
          <p:cNvSpPr>
            <a:spLocks noGrp="1"/>
          </p:cNvSpPr>
          <p:nvPr>
            <p:ph type="sldNum" sz="quarter" idx="12"/>
          </p:nvPr>
        </p:nvSpPr>
        <p:spPr/>
        <p:txBody>
          <a:bodyPr/>
          <a:lstStyle/>
          <a:p>
            <a:fld id="{B8C85BE0-A6CA-4D25-ABCB-F5BF6377ED8E}" type="slidenum">
              <a:rPr lang="en-US" altLang="fi-FI"/>
              <a:pPr/>
              <a:t>30</a:t>
            </a:fld>
            <a:endParaRPr lang="en-US" altLang="fi-FI"/>
          </a:p>
        </p:txBody>
      </p:sp>
      <p:sp>
        <p:nvSpPr>
          <p:cNvPr id="66562" name="Rectangle 2">
            <a:extLst>
              <a:ext uri="{FF2B5EF4-FFF2-40B4-BE49-F238E27FC236}">
                <a16:creationId xmlns:a16="http://schemas.microsoft.com/office/drawing/2014/main" id="{CD1ED577-DD28-4CB5-8C77-067D4A6842B9}"/>
              </a:ext>
            </a:extLst>
          </p:cNvPr>
          <p:cNvSpPr>
            <a:spLocks noGrp="1" noChangeArrowheads="1"/>
          </p:cNvSpPr>
          <p:nvPr>
            <p:ph type="title"/>
          </p:nvPr>
        </p:nvSpPr>
        <p:spPr>
          <a:xfrm>
            <a:off x="2819400" y="188913"/>
            <a:ext cx="6096000" cy="1143000"/>
          </a:xfrm>
        </p:spPr>
        <p:txBody>
          <a:bodyPr/>
          <a:lstStyle/>
          <a:p>
            <a:r>
              <a:rPr lang="fi-FI" altLang="fi-FI"/>
              <a:t>Faktoripisteet</a:t>
            </a:r>
          </a:p>
        </p:txBody>
      </p:sp>
      <p:sp>
        <p:nvSpPr>
          <p:cNvPr id="66563" name="Rectangle 3">
            <a:extLst>
              <a:ext uri="{FF2B5EF4-FFF2-40B4-BE49-F238E27FC236}">
                <a16:creationId xmlns:a16="http://schemas.microsoft.com/office/drawing/2014/main" id="{CB51113D-2EC0-4376-958D-461467CAD83A}"/>
              </a:ext>
            </a:extLst>
          </p:cNvPr>
          <p:cNvSpPr>
            <a:spLocks noGrp="1" noChangeArrowheads="1"/>
          </p:cNvSpPr>
          <p:nvPr>
            <p:ph type="body" idx="1"/>
          </p:nvPr>
        </p:nvSpPr>
        <p:spPr>
          <a:xfrm>
            <a:off x="2806700" y="1484784"/>
            <a:ext cx="6337300" cy="4176712"/>
          </a:xfrm>
        </p:spPr>
        <p:txBody>
          <a:bodyPr/>
          <a:lstStyle/>
          <a:p>
            <a:pPr>
              <a:buFont typeface="Wingdings" panose="05000000000000000000" pitchFamily="2" charset="2"/>
              <a:buChar char="v"/>
            </a:pPr>
            <a:r>
              <a:rPr lang="fi-FI" altLang="fi-FI" dirty="0"/>
              <a:t>Pisteitä käytetään </a:t>
            </a:r>
            <a:r>
              <a:rPr lang="fi-FI" altLang="fi-FI" dirty="0" err="1"/>
              <a:t>jatkoanalyyseissa</a:t>
            </a:r>
            <a:r>
              <a:rPr lang="fi-FI" altLang="fi-FI" dirty="0"/>
              <a:t> normaalien muuttujien tavoin</a:t>
            </a:r>
          </a:p>
          <a:p>
            <a:pPr>
              <a:buFont typeface="Wingdings" panose="05000000000000000000" pitchFamily="2" charset="2"/>
              <a:buChar char="v"/>
            </a:pPr>
            <a:r>
              <a:rPr lang="fi-FI" altLang="fi-FI" dirty="0"/>
              <a:t>Kyseisen faktorin latauksilla painotettu muuttujien summa</a:t>
            </a:r>
          </a:p>
          <a:p>
            <a:pPr lvl="1">
              <a:buFont typeface="Wingdings" panose="05000000000000000000" pitchFamily="2" charset="2"/>
              <a:buChar char="v"/>
            </a:pPr>
            <a:r>
              <a:rPr lang="fi-FI" altLang="fi-FI" dirty="0"/>
              <a:t>muuttujat standardoitu</a:t>
            </a:r>
          </a:p>
          <a:p>
            <a:pPr>
              <a:buFont typeface="Wingdings" panose="05000000000000000000" pitchFamily="2" charset="2"/>
              <a:buChar char="v"/>
            </a:pPr>
            <a:r>
              <a:rPr lang="fi-FI" altLang="fi-FI" dirty="0"/>
              <a:t>Etuna normaaliin muuttujien summaan että kaikkien muuttujien tieto on mukana, painotukset vaihtelevat</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4983A144-63AB-4828-A4E0-A5306BB61EE9}"/>
              </a:ext>
            </a:extLst>
          </p:cNvPr>
          <p:cNvSpPr>
            <a:spLocks noGrp="1"/>
          </p:cNvSpPr>
          <p:nvPr>
            <p:ph type="sldNum" sz="quarter" idx="12"/>
          </p:nvPr>
        </p:nvSpPr>
        <p:spPr/>
        <p:txBody>
          <a:bodyPr/>
          <a:lstStyle/>
          <a:p>
            <a:fld id="{586946BE-C6DC-4A2C-854E-9D063A17D6FB}" type="slidenum">
              <a:rPr lang="en-US" altLang="fi-FI"/>
              <a:pPr/>
              <a:t>31</a:t>
            </a:fld>
            <a:endParaRPr lang="en-US" altLang="fi-FI"/>
          </a:p>
        </p:txBody>
      </p:sp>
      <p:sp>
        <p:nvSpPr>
          <p:cNvPr id="101378" name="Rectangle 2">
            <a:extLst>
              <a:ext uri="{FF2B5EF4-FFF2-40B4-BE49-F238E27FC236}">
                <a16:creationId xmlns:a16="http://schemas.microsoft.com/office/drawing/2014/main" id="{8452330D-3D24-4D20-B3DF-28F503FDF1A9}"/>
              </a:ext>
            </a:extLst>
          </p:cNvPr>
          <p:cNvSpPr>
            <a:spLocks noGrp="1" noChangeArrowheads="1"/>
          </p:cNvSpPr>
          <p:nvPr>
            <p:ph type="title"/>
          </p:nvPr>
        </p:nvSpPr>
        <p:spPr>
          <a:xfrm>
            <a:off x="2819400" y="188913"/>
            <a:ext cx="6096000" cy="1143000"/>
          </a:xfrm>
        </p:spPr>
        <p:txBody>
          <a:bodyPr/>
          <a:lstStyle/>
          <a:p>
            <a:r>
              <a:rPr lang="fi-FI" altLang="fi-FI"/>
              <a:t>Faktoripisteet</a:t>
            </a:r>
          </a:p>
        </p:txBody>
      </p:sp>
      <p:sp>
        <p:nvSpPr>
          <p:cNvPr id="101379" name="Rectangle 3">
            <a:extLst>
              <a:ext uri="{FF2B5EF4-FFF2-40B4-BE49-F238E27FC236}">
                <a16:creationId xmlns:a16="http://schemas.microsoft.com/office/drawing/2014/main" id="{CDB0BA19-E9AB-4BF8-BFCD-6F7533859C35}"/>
              </a:ext>
            </a:extLst>
          </p:cNvPr>
          <p:cNvSpPr>
            <a:spLocks noGrp="1" noChangeArrowheads="1"/>
          </p:cNvSpPr>
          <p:nvPr>
            <p:ph type="body" idx="1"/>
          </p:nvPr>
        </p:nvSpPr>
        <p:spPr>
          <a:xfrm>
            <a:off x="2590800" y="1557338"/>
            <a:ext cx="6553200" cy="4032250"/>
          </a:xfrm>
        </p:spPr>
        <p:txBody>
          <a:bodyPr/>
          <a:lstStyle/>
          <a:p>
            <a:pPr>
              <a:buFont typeface="Wingdings" panose="05000000000000000000" pitchFamily="2" charset="2"/>
              <a:buChar char="v"/>
            </a:pPr>
            <a:r>
              <a:rPr lang="fi-FI" altLang="fi-FI" dirty="0"/>
              <a:t>Regressiomenetelmä </a:t>
            </a:r>
          </a:p>
          <a:p>
            <a:pPr lvl="1">
              <a:buFont typeface="Wingdings" panose="05000000000000000000" pitchFamily="2" charset="2"/>
              <a:buChar char="v"/>
            </a:pPr>
            <a:r>
              <a:rPr lang="fi-FI" altLang="fi-FI" dirty="0"/>
              <a:t>pisteiden keskiarvo = 0</a:t>
            </a:r>
          </a:p>
          <a:p>
            <a:pPr lvl="1">
              <a:buFont typeface="Wingdings" panose="05000000000000000000" pitchFamily="2" charset="2"/>
              <a:buChar char="v"/>
            </a:pPr>
            <a:r>
              <a:rPr lang="fi-FI" altLang="fi-FI" dirty="0"/>
              <a:t>Pisteet voivat korreloida (myös  ortogonaalisessa ratkaisussa)</a:t>
            </a:r>
          </a:p>
          <a:p>
            <a:pPr>
              <a:buFont typeface="Wingdings" panose="05000000000000000000" pitchFamily="2" charset="2"/>
              <a:buChar char="v"/>
            </a:pPr>
            <a:r>
              <a:rPr lang="fi-FI" altLang="fi-FI" dirty="0" err="1"/>
              <a:t>Bartlett</a:t>
            </a:r>
            <a:r>
              <a:rPr lang="fi-FI" altLang="fi-FI" dirty="0"/>
              <a:t> </a:t>
            </a:r>
            <a:r>
              <a:rPr lang="fi-FI" altLang="fi-FI" dirty="0" err="1"/>
              <a:t>score</a:t>
            </a:r>
            <a:endParaRPr lang="fi-FI" altLang="fi-FI" dirty="0"/>
          </a:p>
          <a:p>
            <a:pPr lvl="1">
              <a:buFont typeface="Wingdings" panose="05000000000000000000" pitchFamily="2" charset="2"/>
              <a:buChar char="v"/>
            </a:pPr>
            <a:r>
              <a:rPr lang="fi-FI" altLang="fi-FI" dirty="0"/>
              <a:t>pisteiden keskiarvo = 0</a:t>
            </a:r>
          </a:p>
          <a:p>
            <a:pPr lvl="1">
              <a:buFont typeface="Wingdings" panose="05000000000000000000" pitchFamily="2" charset="2"/>
              <a:buChar char="v"/>
            </a:pPr>
            <a:r>
              <a:rPr lang="fi-FI" altLang="fi-FI" dirty="0"/>
              <a:t>Anderson-Rubin menetelmä</a:t>
            </a:r>
          </a:p>
          <a:p>
            <a:pPr lvl="2">
              <a:buFont typeface="Wingdings" panose="05000000000000000000" pitchFamily="2" charset="2"/>
              <a:buChar char="v"/>
            </a:pPr>
            <a:r>
              <a:rPr lang="fi-FI" altLang="fi-FI" dirty="0"/>
              <a:t>Korreloimattomat faktoripisteet</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B9977323-6A48-4D45-A1C4-CD28AF361536}"/>
              </a:ext>
            </a:extLst>
          </p:cNvPr>
          <p:cNvSpPr>
            <a:spLocks noGrp="1"/>
          </p:cNvSpPr>
          <p:nvPr>
            <p:ph type="sldNum" sz="quarter" idx="12"/>
          </p:nvPr>
        </p:nvSpPr>
        <p:spPr/>
        <p:txBody>
          <a:bodyPr/>
          <a:lstStyle/>
          <a:p>
            <a:fld id="{706DCF06-CCF0-4EEF-B0D2-963D0EACE251}" type="slidenum">
              <a:rPr lang="en-US" altLang="fi-FI"/>
              <a:pPr/>
              <a:t>32</a:t>
            </a:fld>
            <a:endParaRPr lang="en-US" altLang="fi-FI"/>
          </a:p>
        </p:txBody>
      </p:sp>
      <p:sp>
        <p:nvSpPr>
          <p:cNvPr id="62467" name="Rectangle 3">
            <a:extLst>
              <a:ext uri="{FF2B5EF4-FFF2-40B4-BE49-F238E27FC236}">
                <a16:creationId xmlns:a16="http://schemas.microsoft.com/office/drawing/2014/main" id="{6D70B48B-554B-4751-A5E0-A20EBDCD6E44}"/>
              </a:ext>
            </a:extLst>
          </p:cNvPr>
          <p:cNvSpPr>
            <a:spLocks noGrp="1" noChangeArrowheads="1"/>
          </p:cNvSpPr>
          <p:nvPr>
            <p:ph type="body" idx="1"/>
          </p:nvPr>
        </p:nvSpPr>
        <p:spPr>
          <a:xfrm>
            <a:off x="2771775" y="1557338"/>
            <a:ext cx="6096000" cy="4114800"/>
          </a:xfrm>
        </p:spPr>
        <p:txBody>
          <a:bodyPr/>
          <a:lstStyle/>
          <a:p>
            <a:pPr>
              <a:buFont typeface="Wingdings" panose="05000000000000000000" pitchFamily="2" charset="2"/>
              <a:buChar char="v"/>
            </a:pPr>
            <a:r>
              <a:rPr lang="fi-FI" altLang="fi-FI" dirty="0"/>
              <a:t>Onko korkeasti latautuneilla yhteisiä nimittäjiä?</a:t>
            </a:r>
          </a:p>
          <a:p>
            <a:pPr>
              <a:buFont typeface="Wingdings" panose="05000000000000000000" pitchFamily="2" charset="2"/>
              <a:buChar char="v"/>
            </a:pPr>
            <a:r>
              <a:rPr lang="fi-FI" altLang="fi-FI" dirty="0"/>
              <a:t>Jos vain yksi muuttuja latautuu erittäin vahvasti ja muut heikommin, ko. muuttuja kuvaa mahdollisesti parhaiten faktoria</a:t>
            </a:r>
          </a:p>
        </p:txBody>
      </p:sp>
      <p:sp>
        <p:nvSpPr>
          <p:cNvPr id="62468" name="Rectangle 4">
            <a:extLst>
              <a:ext uri="{FF2B5EF4-FFF2-40B4-BE49-F238E27FC236}">
                <a16:creationId xmlns:a16="http://schemas.microsoft.com/office/drawing/2014/main" id="{58EEF886-60B7-4A76-A42F-EF4491199AA7}"/>
              </a:ext>
            </a:extLst>
          </p:cNvPr>
          <p:cNvSpPr>
            <a:spLocks noChangeArrowheads="1"/>
          </p:cNvSpPr>
          <p:nvPr/>
        </p:nvSpPr>
        <p:spPr bwMode="auto">
          <a:xfrm>
            <a:off x="395288" y="0"/>
            <a:ext cx="8447087"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nchor="ctr"/>
          <a:lstStyle>
            <a:lvl1pPr>
              <a:lnSpc>
                <a:spcPct val="70000"/>
              </a:lnSpc>
              <a:defRPr kumimoji="1" sz="4800" b="1">
                <a:solidFill>
                  <a:schemeClr val="bg1"/>
                </a:solidFill>
                <a:latin typeface="Arial Narrow" panose="020B0606020202030204" pitchFamily="34" charset="0"/>
              </a:defRPr>
            </a:lvl1pPr>
            <a:lvl2pPr>
              <a:lnSpc>
                <a:spcPct val="70000"/>
              </a:lnSpc>
              <a:defRPr kumimoji="1" sz="4800" b="1">
                <a:solidFill>
                  <a:schemeClr val="bg1"/>
                </a:solidFill>
                <a:latin typeface="Arial Narrow" panose="020B0606020202030204" pitchFamily="34" charset="0"/>
              </a:defRPr>
            </a:lvl2pPr>
            <a:lvl3pPr>
              <a:lnSpc>
                <a:spcPct val="70000"/>
              </a:lnSpc>
              <a:defRPr kumimoji="1" sz="4800" b="1">
                <a:solidFill>
                  <a:schemeClr val="bg1"/>
                </a:solidFill>
                <a:latin typeface="Arial Narrow" panose="020B0606020202030204" pitchFamily="34" charset="0"/>
              </a:defRPr>
            </a:lvl3pPr>
            <a:lvl4pPr>
              <a:lnSpc>
                <a:spcPct val="70000"/>
              </a:lnSpc>
              <a:defRPr kumimoji="1" sz="4800" b="1">
                <a:solidFill>
                  <a:schemeClr val="bg1"/>
                </a:solidFill>
                <a:latin typeface="Arial Narrow" panose="020B0606020202030204" pitchFamily="34" charset="0"/>
              </a:defRPr>
            </a:lvl4pPr>
            <a:lvl5pPr>
              <a:lnSpc>
                <a:spcPct val="70000"/>
              </a:lnSpc>
              <a:defRPr kumimoji="1" sz="4800" b="1">
                <a:solidFill>
                  <a:schemeClr val="bg1"/>
                </a:solidFill>
                <a:latin typeface="Arial Narrow" panose="020B0606020202030204" pitchFamily="34" charset="0"/>
              </a:defRPr>
            </a:lvl5pPr>
            <a:lvl6pPr marL="457200" eaLnBrk="0" fontAlgn="base" hangingPunct="0">
              <a:lnSpc>
                <a:spcPct val="70000"/>
              </a:lnSpc>
              <a:spcBef>
                <a:spcPct val="0"/>
              </a:spcBef>
              <a:spcAft>
                <a:spcPct val="0"/>
              </a:spcAft>
              <a:defRPr kumimoji="1" sz="4800" b="1">
                <a:solidFill>
                  <a:schemeClr val="bg1"/>
                </a:solidFill>
                <a:latin typeface="Arial Narrow" panose="020B0606020202030204" pitchFamily="34" charset="0"/>
              </a:defRPr>
            </a:lvl6pPr>
            <a:lvl7pPr marL="914400" eaLnBrk="0" fontAlgn="base" hangingPunct="0">
              <a:lnSpc>
                <a:spcPct val="70000"/>
              </a:lnSpc>
              <a:spcBef>
                <a:spcPct val="0"/>
              </a:spcBef>
              <a:spcAft>
                <a:spcPct val="0"/>
              </a:spcAft>
              <a:defRPr kumimoji="1" sz="4800" b="1">
                <a:solidFill>
                  <a:schemeClr val="bg1"/>
                </a:solidFill>
                <a:latin typeface="Arial Narrow" panose="020B0606020202030204" pitchFamily="34" charset="0"/>
              </a:defRPr>
            </a:lvl7pPr>
            <a:lvl8pPr marL="1371600" eaLnBrk="0" fontAlgn="base" hangingPunct="0">
              <a:lnSpc>
                <a:spcPct val="70000"/>
              </a:lnSpc>
              <a:spcBef>
                <a:spcPct val="0"/>
              </a:spcBef>
              <a:spcAft>
                <a:spcPct val="0"/>
              </a:spcAft>
              <a:defRPr kumimoji="1" sz="4800" b="1">
                <a:solidFill>
                  <a:schemeClr val="bg1"/>
                </a:solidFill>
                <a:latin typeface="Arial Narrow" panose="020B0606020202030204" pitchFamily="34" charset="0"/>
              </a:defRPr>
            </a:lvl8pPr>
            <a:lvl9pPr marL="1828800" eaLnBrk="0" fontAlgn="base" hangingPunct="0">
              <a:lnSpc>
                <a:spcPct val="70000"/>
              </a:lnSpc>
              <a:spcBef>
                <a:spcPct val="0"/>
              </a:spcBef>
              <a:spcAft>
                <a:spcPct val="0"/>
              </a:spcAft>
              <a:defRPr kumimoji="1" sz="4800" b="1">
                <a:solidFill>
                  <a:schemeClr val="bg1"/>
                </a:solidFill>
                <a:latin typeface="Arial Narrow" panose="020B0606020202030204" pitchFamily="34" charset="0"/>
              </a:defRPr>
            </a:lvl9pPr>
          </a:lstStyle>
          <a:p>
            <a:r>
              <a:rPr lang="fi-FI" altLang="fi-FI"/>
              <a:t>Faktorien tulkinta ja nimeäminen</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177CC0CE-CE46-4DFD-A661-EF6E2A79AD9A}"/>
              </a:ext>
            </a:extLst>
          </p:cNvPr>
          <p:cNvSpPr>
            <a:spLocks noGrp="1"/>
          </p:cNvSpPr>
          <p:nvPr>
            <p:ph type="sldNum" sz="quarter" idx="12"/>
          </p:nvPr>
        </p:nvSpPr>
        <p:spPr/>
        <p:txBody>
          <a:bodyPr/>
          <a:lstStyle/>
          <a:p>
            <a:fld id="{DC14BC86-24E8-401E-92E8-45904C7DD73B}" type="slidenum">
              <a:rPr lang="en-US" altLang="fi-FI"/>
              <a:pPr/>
              <a:t>33</a:t>
            </a:fld>
            <a:endParaRPr lang="en-US" altLang="fi-FI"/>
          </a:p>
        </p:txBody>
      </p:sp>
      <p:sp>
        <p:nvSpPr>
          <p:cNvPr id="104451" name="Rectangle 3">
            <a:extLst>
              <a:ext uri="{FF2B5EF4-FFF2-40B4-BE49-F238E27FC236}">
                <a16:creationId xmlns:a16="http://schemas.microsoft.com/office/drawing/2014/main" id="{C58862FE-CF49-42E4-BBC4-5D00F6D0A0B5}"/>
              </a:ext>
            </a:extLst>
          </p:cNvPr>
          <p:cNvSpPr>
            <a:spLocks noGrp="1" noChangeArrowheads="1"/>
          </p:cNvSpPr>
          <p:nvPr>
            <p:ph type="body" idx="1"/>
          </p:nvPr>
        </p:nvSpPr>
        <p:spPr>
          <a:xfrm>
            <a:off x="2700338" y="1196975"/>
            <a:ext cx="6096000" cy="4114800"/>
          </a:xfrm>
        </p:spPr>
        <p:txBody>
          <a:bodyPr/>
          <a:lstStyle/>
          <a:p>
            <a:pPr>
              <a:buFont typeface="Wingdings" panose="05000000000000000000" pitchFamily="2" charset="2"/>
              <a:buChar char="v"/>
            </a:pPr>
            <a:r>
              <a:rPr lang="fi-FI" altLang="fi-FI" dirty="0"/>
              <a:t>Aina ei löydy järkevää tulkintaa</a:t>
            </a:r>
          </a:p>
          <a:p>
            <a:pPr lvl="1">
              <a:buFont typeface="Wingdings" panose="05000000000000000000" pitchFamily="2" charset="2"/>
              <a:buChar char="v"/>
            </a:pPr>
            <a:r>
              <a:rPr lang="fi-FI" altLang="fi-FI" dirty="0"/>
              <a:t>kysymykset voi olla sopimattomia teoriaan</a:t>
            </a:r>
          </a:p>
          <a:p>
            <a:pPr lvl="1">
              <a:buFont typeface="Wingdings" panose="05000000000000000000" pitchFamily="2" charset="2"/>
              <a:buChar char="v"/>
            </a:pPr>
            <a:r>
              <a:rPr lang="fi-FI" altLang="fi-FI" dirty="0"/>
              <a:t>teoria voi olla väärä</a:t>
            </a:r>
          </a:p>
          <a:p>
            <a:pPr lvl="2">
              <a:buFont typeface="Wingdings" panose="05000000000000000000" pitchFamily="2" charset="2"/>
              <a:buChar char="v"/>
            </a:pPr>
            <a:r>
              <a:rPr lang="fi-FI" altLang="fi-FI" dirty="0"/>
              <a:t>Testaa vaihtoehtoisia malleja</a:t>
            </a:r>
          </a:p>
          <a:p>
            <a:pPr lvl="2">
              <a:buFont typeface="Wingdings" panose="05000000000000000000" pitchFamily="2" charset="2"/>
              <a:buChar char="v"/>
            </a:pPr>
            <a:r>
              <a:rPr lang="fi-FI" altLang="fi-FI" dirty="0" err="1"/>
              <a:t>Konfirmatorinen</a:t>
            </a:r>
            <a:r>
              <a:rPr lang="fi-FI" altLang="fi-FI" dirty="0"/>
              <a:t> faktorianalyysi</a:t>
            </a:r>
          </a:p>
          <a:p>
            <a:pPr lvl="1">
              <a:buFont typeface="Wingdings" panose="05000000000000000000" pitchFamily="2" charset="2"/>
              <a:buChar char="v"/>
            </a:pPr>
            <a:r>
              <a:rPr lang="fi-FI" altLang="fi-FI" dirty="0"/>
              <a:t>aineisto voi olla pieni tai muuten sopimaton, esim. poikkeaa huomattavasti normaalijakaumasta</a:t>
            </a:r>
          </a:p>
        </p:txBody>
      </p:sp>
      <p:sp>
        <p:nvSpPr>
          <p:cNvPr id="104453" name="Rectangle 5">
            <a:extLst>
              <a:ext uri="{FF2B5EF4-FFF2-40B4-BE49-F238E27FC236}">
                <a16:creationId xmlns:a16="http://schemas.microsoft.com/office/drawing/2014/main" id="{E88DF120-C097-479A-A0BC-888ED624FDC6}"/>
              </a:ext>
            </a:extLst>
          </p:cNvPr>
          <p:cNvSpPr>
            <a:spLocks noChangeArrowheads="1"/>
          </p:cNvSpPr>
          <p:nvPr/>
        </p:nvSpPr>
        <p:spPr bwMode="auto">
          <a:xfrm>
            <a:off x="395288" y="0"/>
            <a:ext cx="8447087"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nchor="ctr"/>
          <a:lstStyle>
            <a:lvl1pPr>
              <a:lnSpc>
                <a:spcPct val="70000"/>
              </a:lnSpc>
              <a:defRPr kumimoji="1" sz="4800" b="1">
                <a:solidFill>
                  <a:schemeClr val="bg1"/>
                </a:solidFill>
                <a:latin typeface="Arial Narrow" panose="020B0606020202030204" pitchFamily="34" charset="0"/>
              </a:defRPr>
            </a:lvl1pPr>
            <a:lvl2pPr>
              <a:lnSpc>
                <a:spcPct val="70000"/>
              </a:lnSpc>
              <a:defRPr kumimoji="1" sz="4800" b="1">
                <a:solidFill>
                  <a:schemeClr val="bg1"/>
                </a:solidFill>
                <a:latin typeface="Arial Narrow" panose="020B0606020202030204" pitchFamily="34" charset="0"/>
              </a:defRPr>
            </a:lvl2pPr>
            <a:lvl3pPr>
              <a:lnSpc>
                <a:spcPct val="70000"/>
              </a:lnSpc>
              <a:defRPr kumimoji="1" sz="4800" b="1">
                <a:solidFill>
                  <a:schemeClr val="bg1"/>
                </a:solidFill>
                <a:latin typeface="Arial Narrow" panose="020B0606020202030204" pitchFamily="34" charset="0"/>
              </a:defRPr>
            </a:lvl3pPr>
            <a:lvl4pPr>
              <a:lnSpc>
                <a:spcPct val="70000"/>
              </a:lnSpc>
              <a:defRPr kumimoji="1" sz="4800" b="1">
                <a:solidFill>
                  <a:schemeClr val="bg1"/>
                </a:solidFill>
                <a:latin typeface="Arial Narrow" panose="020B0606020202030204" pitchFamily="34" charset="0"/>
              </a:defRPr>
            </a:lvl4pPr>
            <a:lvl5pPr>
              <a:lnSpc>
                <a:spcPct val="70000"/>
              </a:lnSpc>
              <a:defRPr kumimoji="1" sz="4800" b="1">
                <a:solidFill>
                  <a:schemeClr val="bg1"/>
                </a:solidFill>
                <a:latin typeface="Arial Narrow" panose="020B0606020202030204" pitchFamily="34" charset="0"/>
              </a:defRPr>
            </a:lvl5pPr>
            <a:lvl6pPr marL="457200" eaLnBrk="0" fontAlgn="base" hangingPunct="0">
              <a:lnSpc>
                <a:spcPct val="70000"/>
              </a:lnSpc>
              <a:spcBef>
                <a:spcPct val="0"/>
              </a:spcBef>
              <a:spcAft>
                <a:spcPct val="0"/>
              </a:spcAft>
              <a:defRPr kumimoji="1" sz="4800" b="1">
                <a:solidFill>
                  <a:schemeClr val="bg1"/>
                </a:solidFill>
                <a:latin typeface="Arial Narrow" panose="020B0606020202030204" pitchFamily="34" charset="0"/>
              </a:defRPr>
            </a:lvl6pPr>
            <a:lvl7pPr marL="914400" eaLnBrk="0" fontAlgn="base" hangingPunct="0">
              <a:lnSpc>
                <a:spcPct val="70000"/>
              </a:lnSpc>
              <a:spcBef>
                <a:spcPct val="0"/>
              </a:spcBef>
              <a:spcAft>
                <a:spcPct val="0"/>
              </a:spcAft>
              <a:defRPr kumimoji="1" sz="4800" b="1">
                <a:solidFill>
                  <a:schemeClr val="bg1"/>
                </a:solidFill>
                <a:latin typeface="Arial Narrow" panose="020B0606020202030204" pitchFamily="34" charset="0"/>
              </a:defRPr>
            </a:lvl7pPr>
            <a:lvl8pPr marL="1371600" eaLnBrk="0" fontAlgn="base" hangingPunct="0">
              <a:lnSpc>
                <a:spcPct val="70000"/>
              </a:lnSpc>
              <a:spcBef>
                <a:spcPct val="0"/>
              </a:spcBef>
              <a:spcAft>
                <a:spcPct val="0"/>
              </a:spcAft>
              <a:defRPr kumimoji="1" sz="4800" b="1">
                <a:solidFill>
                  <a:schemeClr val="bg1"/>
                </a:solidFill>
                <a:latin typeface="Arial Narrow" panose="020B0606020202030204" pitchFamily="34" charset="0"/>
              </a:defRPr>
            </a:lvl8pPr>
            <a:lvl9pPr marL="1828800" eaLnBrk="0" fontAlgn="base" hangingPunct="0">
              <a:lnSpc>
                <a:spcPct val="70000"/>
              </a:lnSpc>
              <a:spcBef>
                <a:spcPct val="0"/>
              </a:spcBef>
              <a:spcAft>
                <a:spcPct val="0"/>
              </a:spcAft>
              <a:defRPr kumimoji="1" sz="4800" b="1">
                <a:solidFill>
                  <a:schemeClr val="bg1"/>
                </a:solidFill>
                <a:latin typeface="Arial Narrow" panose="020B0606020202030204" pitchFamily="34" charset="0"/>
              </a:defRPr>
            </a:lvl9pPr>
          </a:lstStyle>
          <a:p>
            <a:r>
              <a:rPr lang="fi-FI" altLang="fi-FI"/>
              <a:t>Ongelmia tulosten tulkinnassa?</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D9D1FE1A-427B-47A7-BFAB-0C234781CBD8}"/>
              </a:ext>
            </a:extLst>
          </p:cNvPr>
          <p:cNvSpPr>
            <a:spLocks noGrp="1"/>
          </p:cNvSpPr>
          <p:nvPr>
            <p:ph type="sldNum" sz="quarter" idx="12"/>
          </p:nvPr>
        </p:nvSpPr>
        <p:spPr/>
        <p:txBody>
          <a:bodyPr/>
          <a:lstStyle/>
          <a:p>
            <a:fld id="{7CFBC103-1D31-4D19-B58D-4F5E654C4D3D}" type="slidenum">
              <a:rPr lang="en-US" altLang="fi-FI"/>
              <a:pPr/>
              <a:t>34</a:t>
            </a:fld>
            <a:endParaRPr lang="en-US" altLang="fi-FI"/>
          </a:p>
        </p:txBody>
      </p:sp>
      <p:sp>
        <p:nvSpPr>
          <p:cNvPr id="28674" name="Rectangle 2">
            <a:extLst>
              <a:ext uri="{FF2B5EF4-FFF2-40B4-BE49-F238E27FC236}">
                <a16:creationId xmlns:a16="http://schemas.microsoft.com/office/drawing/2014/main" id="{6EBA5F2E-8E81-4A53-90DA-45D5CF66C6FC}"/>
              </a:ext>
            </a:extLst>
          </p:cNvPr>
          <p:cNvSpPr>
            <a:spLocks noGrp="1" noChangeArrowheads="1"/>
          </p:cNvSpPr>
          <p:nvPr>
            <p:ph type="title"/>
          </p:nvPr>
        </p:nvSpPr>
        <p:spPr>
          <a:xfrm>
            <a:off x="2819400" y="260350"/>
            <a:ext cx="6096000" cy="1143000"/>
          </a:xfrm>
        </p:spPr>
        <p:txBody>
          <a:bodyPr/>
          <a:lstStyle/>
          <a:p>
            <a:r>
              <a:rPr lang="fi-FI" altLang="fi-FI"/>
              <a:t>Tilasto-ohjelmat</a:t>
            </a:r>
          </a:p>
        </p:txBody>
      </p:sp>
      <p:sp>
        <p:nvSpPr>
          <p:cNvPr id="28675" name="Rectangle 3">
            <a:extLst>
              <a:ext uri="{FF2B5EF4-FFF2-40B4-BE49-F238E27FC236}">
                <a16:creationId xmlns:a16="http://schemas.microsoft.com/office/drawing/2014/main" id="{77F9717A-E007-491D-9C46-A6FAFEF4BB3A}"/>
              </a:ext>
            </a:extLst>
          </p:cNvPr>
          <p:cNvSpPr>
            <a:spLocks noGrp="1" noChangeArrowheads="1"/>
          </p:cNvSpPr>
          <p:nvPr>
            <p:ph type="body" idx="1"/>
          </p:nvPr>
        </p:nvSpPr>
        <p:spPr>
          <a:xfrm>
            <a:off x="3048000" y="1700808"/>
            <a:ext cx="6096000" cy="4114800"/>
          </a:xfrm>
        </p:spPr>
        <p:txBody>
          <a:bodyPr/>
          <a:lstStyle/>
          <a:p>
            <a:pPr>
              <a:buFont typeface="Wingdings" panose="05000000000000000000" pitchFamily="2" charset="2"/>
              <a:buChar char="v"/>
            </a:pPr>
            <a:r>
              <a:rPr lang="fi-FI" altLang="fi-FI" dirty="0" err="1"/>
              <a:t>Eksploratiivinen</a:t>
            </a:r>
            <a:r>
              <a:rPr lang="fi-FI" altLang="fi-FI" dirty="0"/>
              <a:t> faktorianalyysi onnistuu useimmissa tilasto-ohjelmissa</a:t>
            </a:r>
          </a:p>
          <a:p>
            <a:pPr>
              <a:buFont typeface="Wingdings" panose="05000000000000000000" pitchFamily="2" charset="2"/>
              <a:buChar char="v"/>
            </a:pPr>
            <a:r>
              <a:rPr lang="fi-FI" altLang="fi-FI" dirty="0"/>
              <a:t>Luennon esimerkit </a:t>
            </a:r>
            <a:r>
              <a:rPr lang="fi-FI" altLang="fi-FI" u="sng" dirty="0"/>
              <a:t>SPSS</a:t>
            </a:r>
            <a:r>
              <a:rPr lang="fi-FI" altLang="fi-FI" dirty="0"/>
              <a:t>-ohjelmasta</a:t>
            </a:r>
          </a:p>
          <a:p>
            <a:pPr>
              <a:buFont typeface="Wingdings" panose="05000000000000000000" pitchFamily="2" charset="2"/>
              <a:buChar char="v"/>
            </a:pPr>
            <a:r>
              <a:rPr lang="fi-FI" altLang="fi-FI" u="sng" dirty="0" err="1"/>
              <a:t>Mplus</a:t>
            </a:r>
            <a:r>
              <a:rPr lang="fi-FI" altLang="fi-FI" dirty="0"/>
              <a:t> –ohjelma soveltuu luokiteltujen muuttujien faktorianalyysiin (www.statmodel.com)</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5">
            <a:extLst>
              <a:ext uri="{FF2B5EF4-FFF2-40B4-BE49-F238E27FC236}">
                <a16:creationId xmlns:a16="http://schemas.microsoft.com/office/drawing/2014/main" id="{19164641-EE2F-4B11-A19E-3920A76E3452}"/>
              </a:ext>
            </a:extLst>
          </p:cNvPr>
          <p:cNvSpPr>
            <a:spLocks noGrp="1"/>
          </p:cNvSpPr>
          <p:nvPr>
            <p:ph type="sldNum" sz="quarter" idx="12"/>
          </p:nvPr>
        </p:nvSpPr>
        <p:spPr/>
        <p:txBody>
          <a:bodyPr/>
          <a:lstStyle/>
          <a:p>
            <a:fld id="{7F2B692B-AF43-4BF4-AD5E-62E9F127B433}" type="slidenum">
              <a:rPr lang="en-US" altLang="fi-FI"/>
              <a:pPr/>
              <a:t>35</a:t>
            </a:fld>
            <a:endParaRPr lang="en-US" altLang="fi-FI"/>
          </a:p>
        </p:txBody>
      </p:sp>
      <p:pic>
        <p:nvPicPr>
          <p:cNvPr id="72708" name="Picture 4">
            <a:extLst>
              <a:ext uri="{FF2B5EF4-FFF2-40B4-BE49-F238E27FC236}">
                <a16:creationId xmlns:a16="http://schemas.microsoft.com/office/drawing/2014/main" id="{771AFB3C-A397-4A68-A9C1-645C76DB840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4213" y="1593850"/>
            <a:ext cx="7956550" cy="5148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2709" name="Text Box 5">
            <a:extLst>
              <a:ext uri="{FF2B5EF4-FFF2-40B4-BE49-F238E27FC236}">
                <a16:creationId xmlns:a16="http://schemas.microsoft.com/office/drawing/2014/main" id="{4FB92F38-72F9-4A1C-A8D9-EB704E02F4E8}"/>
              </a:ext>
            </a:extLst>
          </p:cNvPr>
          <p:cNvSpPr txBox="1">
            <a:spLocks noChangeArrowheads="1"/>
          </p:cNvSpPr>
          <p:nvPr/>
        </p:nvSpPr>
        <p:spPr bwMode="auto">
          <a:xfrm>
            <a:off x="2916238" y="1173163"/>
            <a:ext cx="11985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i-FI" altLang="fi-FI" sz="2400"/>
              <a:t>Analyze</a:t>
            </a:r>
          </a:p>
        </p:txBody>
      </p:sp>
      <p:sp>
        <p:nvSpPr>
          <p:cNvPr id="72710" name="Rectangle 6">
            <a:extLst>
              <a:ext uri="{FF2B5EF4-FFF2-40B4-BE49-F238E27FC236}">
                <a16:creationId xmlns:a16="http://schemas.microsoft.com/office/drawing/2014/main" id="{8BD76DE8-3AA8-466C-B876-ECF845FA94F7}"/>
              </a:ext>
            </a:extLst>
          </p:cNvPr>
          <p:cNvSpPr>
            <a:spLocks noChangeArrowheads="1"/>
          </p:cNvSpPr>
          <p:nvPr/>
        </p:nvSpPr>
        <p:spPr bwMode="auto">
          <a:xfrm>
            <a:off x="4498975" y="1173163"/>
            <a:ext cx="20859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i-FI" altLang="fi-FI" sz="2400"/>
              <a:t>Data Reduction</a:t>
            </a:r>
          </a:p>
        </p:txBody>
      </p:sp>
      <p:sp>
        <p:nvSpPr>
          <p:cNvPr id="72711" name="Rectangle 7">
            <a:extLst>
              <a:ext uri="{FF2B5EF4-FFF2-40B4-BE49-F238E27FC236}">
                <a16:creationId xmlns:a16="http://schemas.microsoft.com/office/drawing/2014/main" id="{0F943140-F10B-43E6-931A-6AE2EAA7B9FE}"/>
              </a:ext>
            </a:extLst>
          </p:cNvPr>
          <p:cNvSpPr>
            <a:spLocks noChangeArrowheads="1"/>
          </p:cNvSpPr>
          <p:nvPr/>
        </p:nvSpPr>
        <p:spPr bwMode="auto">
          <a:xfrm>
            <a:off x="7021513" y="1173163"/>
            <a:ext cx="9620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i-FI" altLang="fi-FI" sz="2400"/>
              <a:t>Factor</a:t>
            </a:r>
          </a:p>
        </p:txBody>
      </p:sp>
      <p:sp>
        <p:nvSpPr>
          <p:cNvPr id="72712" name="Line 8">
            <a:extLst>
              <a:ext uri="{FF2B5EF4-FFF2-40B4-BE49-F238E27FC236}">
                <a16:creationId xmlns:a16="http://schemas.microsoft.com/office/drawing/2014/main" id="{660FAF93-3012-465E-9D22-0FE08E5FF73B}"/>
              </a:ext>
            </a:extLst>
          </p:cNvPr>
          <p:cNvSpPr>
            <a:spLocks noChangeShapeType="1"/>
          </p:cNvSpPr>
          <p:nvPr/>
        </p:nvSpPr>
        <p:spPr bwMode="auto">
          <a:xfrm>
            <a:off x="4067175" y="1425575"/>
            <a:ext cx="360363" cy="0"/>
          </a:xfrm>
          <a:prstGeom prst="line">
            <a:avLst/>
          </a:prstGeom>
          <a:noFill/>
          <a:ln w="9525">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i-FI"/>
          </a:p>
        </p:txBody>
      </p:sp>
      <p:sp>
        <p:nvSpPr>
          <p:cNvPr id="72713" name="Line 9">
            <a:extLst>
              <a:ext uri="{FF2B5EF4-FFF2-40B4-BE49-F238E27FC236}">
                <a16:creationId xmlns:a16="http://schemas.microsoft.com/office/drawing/2014/main" id="{F6287824-04BC-4E0B-BC36-CC805F7D40FD}"/>
              </a:ext>
            </a:extLst>
          </p:cNvPr>
          <p:cNvSpPr>
            <a:spLocks noChangeShapeType="1"/>
          </p:cNvSpPr>
          <p:nvPr/>
        </p:nvSpPr>
        <p:spPr bwMode="auto">
          <a:xfrm>
            <a:off x="6588125" y="1425575"/>
            <a:ext cx="360363" cy="0"/>
          </a:xfrm>
          <a:prstGeom prst="line">
            <a:avLst/>
          </a:prstGeom>
          <a:noFill/>
          <a:ln w="9525">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i-FI"/>
          </a:p>
        </p:txBody>
      </p:sp>
      <p:sp>
        <p:nvSpPr>
          <p:cNvPr id="72714" name="Text Box 10">
            <a:extLst>
              <a:ext uri="{FF2B5EF4-FFF2-40B4-BE49-F238E27FC236}">
                <a16:creationId xmlns:a16="http://schemas.microsoft.com/office/drawing/2014/main" id="{DA791AB8-3D77-4B6F-BEE6-7E5C6A26F87B}"/>
              </a:ext>
            </a:extLst>
          </p:cNvPr>
          <p:cNvSpPr txBox="1">
            <a:spLocks noChangeArrowheads="1"/>
          </p:cNvSpPr>
          <p:nvPr/>
        </p:nvSpPr>
        <p:spPr bwMode="auto">
          <a:xfrm>
            <a:off x="0" y="0"/>
            <a:ext cx="9047163"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i-FI" altLang="fi-FI" sz="4000">
                <a:latin typeface="Arial Narrow" panose="020B0606020202030204" pitchFamily="34" charset="0"/>
              </a:rPr>
              <a:t>Faktorianalyysin suorittaminen SPSS-ohjelmalla</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A84922FB-A6E5-46A9-83B1-69494AC2FC7C}"/>
              </a:ext>
            </a:extLst>
          </p:cNvPr>
          <p:cNvSpPr>
            <a:spLocks noGrp="1"/>
          </p:cNvSpPr>
          <p:nvPr>
            <p:ph type="sldNum" sz="quarter" idx="12"/>
          </p:nvPr>
        </p:nvSpPr>
        <p:spPr/>
        <p:txBody>
          <a:bodyPr/>
          <a:lstStyle/>
          <a:p>
            <a:fld id="{3D0CD5CE-3CBB-437D-B4D0-45E56F918426}" type="slidenum">
              <a:rPr lang="en-US" altLang="fi-FI"/>
              <a:pPr/>
              <a:t>36</a:t>
            </a:fld>
            <a:endParaRPr lang="en-US" altLang="fi-FI"/>
          </a:p>
        </p:txBody>
      </p:sp>
      <p:sp>
        <p:nvSpPr>
          <p:cNvPr id="73730" name="Rectangle 2">
            <a:extLst>
              <a:ext uri="{FF2B5EF4-FFF2-40B4-BE49-F238E27FC236}">
                <a16:creationId xmlns:a16="http://schemas.microsoft.com/office/drawing/2014/main" id="{88668DC2-6544-482F-9125-7F57B04A72DF}"/>
              </a:ext>
            </a:extLst>
          </p:cNvPr>
          <p:cNvSpPr>
            <a:spLocks noGrp="1" noChangeArrowheads="1"/>
          </p:cNvSpPr>
          <p:nvPr>
            <p:ph type="title"/>
          </p:nvPr>
        </p:nvSpPr>
        <p:spPr/>
        <p:txBody>
          <a:bodyPr/>
          <a:lstStyle/>
          <a:p>
            <a:endParaRPr lang="fi-FI" altLang="fi-FI"/>
          </a:p>
        </p:txBody>
      </p:sp>
      <p:sp>
        <p:nvSpPr>
          <p:cNvPr id="73731" name="Rectangle 3">
            <a:extLst>
              <a:ext uri="{FF2B5EF4-FFF2-40B4-BE49-F238E27FC236}">
                <a16:creationId xmlns:a16="http://schemas.microsoft.com/office/drawing/2014/main" id="{A892A427-FE9A-4747-A44E-D73AFDFC0314}"/>
              </a:ext>
            </a:extLst>
          </p:cNvPr>
          <p:cNvSpPr>
            <a:spLocks noGrp="1" noChangeArrowheads="1"/>
          </p:cNvSpPr>
          <p:nvPr>
            <p:ph type="body" idx="1"/>
          </p:nvPr>
        </p:nvSpPr>
        <p:spPr/>
        <p:txBody>
          <a:bodyPr/>
          <a:lstStyle/>
          <a:p>
            <a:endParaRPr lang="fi-FI" altLang="fi-FI"/>
          </a:p>
        </p:txBody>
      </p:sp>
      <p:pic>
        <p:nvPicPr>
          <p:cNvPr id="73732" name="Picture 4">
            <a:extLst>
              <a:ext uri="{FF2B5EF4-FFF2-40B4-BE49-F238E27FC236}">
                <a16:creationId xmlns:a16="http://schemas.microsoft.com/office/drawing/2014/main" id="{85B7CFBE-E531-4F30-8FFF-40FE86D94C4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6625" y="333375"/>
            <a:ext cx="7380288" cy="6249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58648A8A-A818-411C-8F00-DB85F01C1791}"/>
              </a:ext>
            </a:extLst>
          </p:cNvPr>
          <p:cNvSpPr>
            <a:spLocks noGrp="1"/>
          </p:cNvSpPr>
          <p:nvPr>
            <p:ph type="sldNum" sz="quarter" idx="12"/>
          </p:nvPr>
        </p:nvSpPr>
        <p:spPr/>
        <p:txBody>
          <a:bodyPr/>
          <a:lstStyle/>
          <a:p>
            <a:fld id="{5CBD6980-169F-4B54-A1E8-B2E60207A580}" type="slidenum">
              <a:rPr lang="en-US" altLang="fi-FI"/>
              <a:pPr/>
              <a:t>37</a:t>
            </a:fld>
            <a:endParaRPr lang="en-US" altLang="fi-FI"/>
          </a:p>
        </p:txBody>
      </p:sp>
      <p:sp>
        <p:nvSpPr>
          <p:cNvPr id="74755" name="Rectangle 3">
            <a:extLst>
              <a:ext uri="{FF2B5EF4-FFF2-40B4-BE49-F238E27FC236}">
                <a16:creationId xmlns:a16="http://schemas.microsoft.com/office/drawing/2014/main" id="{D0215405-FFD7-498D-8148-FBE07E18E8CC}"/>
              </a:ext>
            </a:extLst>
          </p:cNvPr>
          <p:cNvSpPr>
            <a:spLocks noGrp="1" noChangeArrowheads="1"/>
          </p:cNvSpPr>
          <p:nvPr>
            <p:ph type="body" idx="1"/>
          </p:nvPr>
        </p:nvSpPr>
        <p:spPr/>
        <p:txBody>
          <a:bodyPr/>
          <a:lstStyle/>
          <a:p>
            <a:endParaRPr lang="fi-FI" altLang="fi-FI"/>
          </a:p>
        </p:txBody>
      </p:sp>
      <p:pic>
        <p:nvPicPr>
          <p:cNvPr id="74757" name="Picture 5">
            <a:extLst>
              <a:ext uri="{FF2B5EF4-FFF2-40B4-BE49-F238E27FC236}">
                <a16:creationId xmlns:a16="http://schemas.microsoft.com/office/drawing/2014/main" id="{E0ECB23A-D3CA-43AB-AB91-5621F871B13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4213" y="1009650"/>
            <a:ext cx="795655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4A40C5F5-9603-4A90-B328-1E1679A6AD52}"/>
              </a:ext>
            </a:extLst>
          </p:cNvPr>
          <p:cNvSpPr>
            <a:spLocks noGrp="1"/>
          </p:cNvSpPr>
          <p:nvPr>
            <p:ph type="sldNum" sz="quarter" idx="12"/>
          </p:nvPr>
        </p:nvSpPr>
        <p:spPr/>
        <p:txBody>
          <a:bodyPr/>
          <a:lstStyle/>
          <a:p>
            <a:fld id="{4CB35641-8A76-40CF-967D-38DA92D0A245}" type="slidenum">
              <a:rPr lang="en-US" altLang="fi-FI"/>
              <a:pPr/>
              <a:t>38</a:t>
            </a:fld>
            <a:endParaRPr lang="en-US" altLang="fi-FI"/>
          </a:p>
        </p:txBody>
      </p:sp>
      <p:pic>
        <p:nvPicPr>
          <p:cNvPr id="75781" name="Picture 5">
            <a:extLst>
              <a:ext uri="{FF2B5EF4-FFF2-40B4-BE49-F238E27FC236}">
                <a16:creationId xmlns:a16="http://schemas.microsoft.com/office/drawing/2014/main" id="{CBF2F077-9905-45AD-8419-5A4F10117DFF}"/>
              </a:ext>
            </a:extLst>
          </p:cNvPr>
          <p:cNvPicPr>
            <a:picLocks noChangeAspect="1" noChangeArrowheads="1"/>
          </p:cNvPicPr>
          <p:nvPr>
            <p:ph type="title"/>
          </p:nvPr>
        </p:nvPicPr>
        <p:blipFill>
          <a:blip r:embed="rId2">
            <a:extLst>
              <a:ext uri="{28A0092B-C50C-407E-A947-70E740481C1C}">
                <a14:useLocalDpi xmlns:a14="http://schemas.microsoft.com/office/drawing/2010/main" val="0"/>
              </a:ext>
            </a:extLst>
          </a:blip>
          <a:srcRect/>
          <a:stretch>
            <a:fillRect/>
          </a:stretch>
        </p:blipFill>
        <p:spPr>
          <a:xfrm>
            <a:off x="1258888" y="981075"/>
            <a:ext cx="7129462" cy="50530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72646ABA-7969-4827-A286-18C2123DAAB9}"/>
              </a:ext>
            </a:extLst>
          </p:cNvPr>
          <p:cNvSpPr>
            <a:spLocks noGrp="1"/>
          </p:cNvSpPr>
          <p:nvPr>
            <p:ph type="sldNum" sz="quarter" idx="12"/>
          </p:nvPr>
        </p:nvSpPr>
        <p:spPr/>
        <p:txBody>
          <a:bodyPr/>
          <a:lstStyle/>
          <a:p>
            <a:fld id="{E28D399A-425E-4BF2-ABA7-29A873653970}" type="slidenum">
              <a:rPr lang="en-US" altLang="fi-FI"/>
              <a:pPr/>
              <a:t>39</a:t>
            </a:fld>
            <a:endParaRPr lang="en-US" altLang="fi-FI"/>
          </a:p>
        </p:txBody>
      </p:sp>
      <p:pic>
        <p:nvPicPr>
          <p:cNvPr id="76805" name="Picture 5">
            <a:extLst>
              <a:ext uri="{FF2B5EF4-FFF2-40B4-BE49-F238E27FC236}">
                <a16:creationId xmlns:a16="http://schemas.microsoft.com/office/drawing/2014/main" id="{26ED6E97-4F47-42D9-8EC8-930A51BE727E}"/>
              </a:ext>
            </a:extLst>
          </p:cNvPr>
          <p:cNvPicPr>
            <a:picLocks noChangeAspect="1" noChangeArrowheads="1"/>
          </p:cNvPicPr>
          <p:nvPr>
            <p:ph type="title"/>
          </p:nvPr>
        </p:nvPicPr>
        <p:blipFill>
          <a:blip r:embed="rId2">
            <a:extLst>
              <a:ext uri="{28A0092B-C50C-407E-A947-70E740481C1C}">
                <a14:useLocalDpi xmlns:a14="http://schemas.microsoft.com/office/drawing/2010/main" val="0"/>
              </a:ext>
            </a:extLst>
          </a:blip>
          <a:srcRect/>
          <a:stretch>
            <a:fillRect/>
          </a:stretch>
        </p:blipFill>
        <p:spPr>
          <a:xfrm>
            <a:off x="1258888" y="1074738"/>
            <a:ext cx="7191375" cy="4802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CE000C3C-8D59-480A-90E7-7A5F55840C93}"/>
              </a:ext>
            </a:extLst>
          </p:cNvPr>
          <p:cNvSpPr>
            <a:spLocks noGrp="1"/>
          </p:cNvSpPr>
          <p:nvPr>
            <p:ph type="sldNum" sz="quarter" idx="12"/>
          </p:nvPr>
        </p:nvSpPr>
        <p:spPr/>
        <p:txBody>
          <a:bodyPr/>
          <a:lstStyle/>
          <a:p>
            <a:fld id="{734A1788-274A-4785-94D2-0F3DC9199053}" type="slidenum">
              <a:rPr lang="en-US" altLang="fi-FI"/>
              <a:pPr/>
              <a:t>4</a:t>
            </a:fld>
            <a:endParaRPr lang="en-US" altLang="fi-FI"/>
          </a:p>
        </p:txBody>
      </p:sp>
      <p:sp>
        <p:nvSpPr>
          <p:cNvPr id="51202" name="Rectangle 2">
            <a:extLst>
              <a:ext uri="{FF2B5EF4-FFF2-40B4-BE49-F238E27FC236}">
                <a16:creationId xmlns:a16="http://schemas.microsoft.com/office/drawing/2014/main" id="{28343F20-B02C-49E0-89E1-E03E43F5D876}"/>
              </a:ext>
            </a:extLst>
          </p:cNvPr>
          <p:cNvSpPr>
            <a:spLocks noChangeArrowheads="1"/>
          </p:cNvSpPr>
          <p:nvPr>
            <p:ph type="title"/>
          </p:nvPr>
        </p:nvSpPr>
        <p:spPr>
          <a:xfrm>
            <a:off x="2843213" y="188913"/>
            <a:ext cx="6096000" cy="1143000"/>
          </a:xfrm>
          <a:noFill/>
          <a:ln/>
        </p:spPr>
        <p:txBody>
          <a:bodyPr/>
          <a:lstStyle/>
          <a:p>
            <a:r>
              <a:rPr lang="en-US" altLang="fi-FI"/>
              <a:t>Piilevät muuttujat</a:t>
            </a:r>
          </a:p>
        </p:txBody>
      </p:sp>
      <p:sp>
        <p:nvSpPr>
          <p:cNvPr id="51203" name="Rectangle 3">
            <a:extLst>
              <a:ext uri="{FF2B5EF4-FFF2-40B4-BE49-F238E27FC236}">
                <a16:creationId xmlns:a16="http://schemas.microsoft.com/office/drawing/2014/main" id="{EB36B88E-241B-4B50-B5A1-66ED6DE4CA5F}"/>
              </a:ext>
            </a:extLst>
          </p:cNvPr>
          <p:cNvSpPr>
            <a:spLocks noChangeArrowheads="1"/>
          </p:cNvSpPr>
          <p:nvPr>
            <p:ph type="body" idx="1"/>
          </p:nvPr>
        </p:nvSpPr>
        <p:spPr>
          <a:xfrm>
            <a:off x="2771775" y="1628775"/>
            <a:ext cx="6096000" cy="4114800"/>
          </a:xfrm>
          <a:noFill/>
          <a:ln/>
        </p:spPr>
        <p:txBody>
          <a:bodyPr/>
          <a:lstStyle/>
          <a:p>
            <a:pPr>
              <a:buFont typeface="Wingdings" panose="05000000000000000000" pitchFamily="2" charset="2"/>
              <a:buChar char="v"/>
            </a:pPr>
            <a:r>
              <a:rPr lang="en-US" altLang="fi-FI" dirty="0" err="1"/>
              <a:t>Monia</a:t>
            </a:r>
            <a:r>
              <a:rPr lang="en-US" altLang="fi-FI" dirty="0"/>
              <a:t> </a:t>
            </a:r>
            <a:r>
              <a:rPr lang="en-US" altLang="fi-FI" dirty="0" err="1"/>
              <a:t>asioita</a:t>
            </a:r>
            <a:r>
              <a:rPr lang="en-US" altLang="fi-FI" dirty="0"/>
              <a:t> </a:t>
            </a:r>
            <a:r>
              <a:rPr lang="en-US" altLang="fi-FI" dirty="0" err="1"/>
              <a:t>ei</a:t>
            </a:r>
            <a:r>
              <a:rPr lang="en-US" altLang="fi-FI" dirty="0"/>
              <a:t> </a:t>
            </a:r>
            <a:r>
              <a:rPr lang="en-US" altLang="fi-FI" dirty="0" err="1"/>
              <a:t>voida</a:t>
            </a:r>
            <a:r>
              <a:rPr lang="en-US" altLang="fi-FI" dirty="0"/>
              <a:t> </a:t>
            </a:r>
            <a:r>
              <a:rPr lang="en-US" altLang="fi-FI" dirty="0" err="1"/>
              <a:t>mitata</a:t>
            </a:r>
            <a:r>
              <a:rPr lang="en-US" altLang="fi-FI" dirty="0"/>
              <a:t> </a:t>
            </a:r>
            <a:r>
              <a:rPr lang="en-US" altLang="fi-FI" dirty="0" err="1"/>
              <a:t>suoraan</a:t>
            </a:r>
            <a:endParaRPr lang="en-US" altLang="fi-FI" dirty="0"/>
          </a:p>
          <a:p>
            <a:pPr>
              <a:buFont typeface="Wingdings" panose="05000000000000000000" pitchFamily="2" charset="2"/>
              <a:buChar char="v"/>
            </a:pPr>
            <a:r>
              <a:rPr lang="en-US" altLang="fi-FI" dirty="0" err="1"/>
              <a:t>Tarvitaan</a:t>
            </a:r>
            <a:r>
              <a:rPr lang="en-US" altLang="fi-FI" dirty="0"/>
              <a:t> </a:t>
            </a:r>
            <a:r>
              <a:rPr lang="en-US" altLang="fi-FI" dirty="0" err="1"/>
              <a:t>useita</a:t>
            </a:r>
            <a:r>
              <a:rPr lang="en-US" altLang="fi-FI" dirty="0"/>
              <a:t> </a:t>
            </a:r>
            <a:r>
              <a:rPr lang="en-US" altLang="fi-FI" dirty="0" err="1"/>
              <a:t>samaa</a:t>
            </a:r>
            <a:r>
              <a:rPr lang="en-US" altLang="fi-FI" dirty="0"/>
              <a:t> </a:t>
            </a:r>
            <a:r>
              <a:rPr lang="en-US" altLang="fi-FI" dirty="0" err="1"/>
              <a:t>ilmiötä</a:t>
            </a:r>
            <a:r>
              <a:rPr lang="en-US" altLang="fi-FI" dirty="0"/>
              <a:t> </a:t>
            </a:r>
            <a:r>
              <a:rPr lang="en-US" altLang="fi-FI" dirty="0" err="1"/>
              <a:t>mittaavia</a:t>
            </a:r>
            <a:r>
              <a:rPr lang="en-US" altLang="fi-FI" dirty="0"/>
              <a:t> </a:t>
            </a:r>
            <a:r>
              <a:rPr lang="en-US" altLang="fi-FI" dirty="0" err="1"/>
              <a:t>muuttujia</a:t>
            </a:r>
            <a:endParaRPr lang="en-US" altLang="fi-FI" dirty="0"/>
          </a:p>
          <a:p>
            <a:pPr>
              <a:buFont typeface="Wingdings" panose="05000000000000000000" pitchFamily="2" charset="2"/>
              <a:buChar char="v"/>
            </a:pPr>
            <a:r>
              <a:rPr lang="en-US" altLang="fi-FI" dirty="0" err="1"/>
              <a:t>Esim</a:t>
            </a:r>
            <a:r>
              <a:rPr lang="en-US" altLang="fi-FI" dirty="0"/>
              <a:t>. </a:t>
            </a:r>
            <a:r>
              <a:rPr lang="en-US" altLang="fi-FI" dirty="0" err="1"/>
              <a:t>älykkyys</a:t>
            </a:r>
            <a:r>
              <a:rPr lang="en-US" altLang="fi-FI" dirty="0"/>
              <a:t>, </a:t>
            </a:r>
            <a:r>
              <a:rPr lang="en-US" altLang="fi-FI" dirty="0" err="1"/>
              <a:t>sosiaalisuus</a:t>
            </a:r>
            <a:r>
              <a:rPr lang="en-US" altLang="fi-FI" dirty="0"/>
              <a:t>, </a:t>
            </a:r>
            <a:r>
              <a:rPr lang="en-US" altLang="fi-FI" dirty="0" err="1"/>
              <a:t>konservatiivisuus</a:t>
            </a:r>
            <a:endParaRPr lang="en-US" altLang="fi-FI" dirty="0"/>
          </a:p>
        </p:txBody>
      </p:sp>
    </p:spTree>
  </p:cSld>
  <p:clrMapOvr>
    <a:masterClrMapping/>
  </p:clrMapOvr>
  <p:transition>
    <p:cut/>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3B8C844-05E3-4404-A7FF-CB368E7E70FF}"/>
              </a:ext>
            </a:extLst>
          </p:cNvPr>
          <p:cNvSpPr>
            <a:spLocks noGrp="1"/>
          </p:cNvSpPr>
          <p:nvPr>
            <p:ph type="sldNum" sz="quarter" idx="12"/>
          </p:nvPr>
        </p:nvSpPr>
        <p:spPr/>
        <p:txBody>
          <a:bodyPr/>
          <a:lstStyle/>
          <a:p>
            <a:fld id="{04F2EBE5-AC92-4739-A31E-2D5C1832715B}" type="slidenum">
              <a:rPr lang="en-US" altLang="fi-FI"/>
              <a:pPr/>
              <a:t>40</a:t>
            </a:fld>
            <a:endParaRPr lang="en-US" altLang="fi-FI"/>
          </a:p>
        </p:txBody>
      </p:sp>
      <p:pic>
        <p:nvPicPr>
          <p:cNvPr id="81924" name="Picture 4">
            <a:extLst>
              <a:ext uri="{FF2B5EF4-FFF2-40B4-BE49-F238E27FC236}">
                <a16:creationId xmlns:a16="http://schemas.microsoft.com/office/drawing/2014/main" id="{61E3F1D9-61A5-45FF-AB57-19347AF0FF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1913" y="965200"/>
            <a:ext cx="6911975" cy="469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90EA102A-762D-41EF-AD3F-4534659C5FA6}"/>
              </a:ext>
            </a:extLst>
          </p:cNvPr>
          <p:cNvSpPr>
            <a:spLocks noGrp="1"/>
          </p:cNvSpPr>
          <p:nvPr>
            <p:ph type="sldNum" sz="quarter" idx="12"/>
          </p:nvPr>
        </p:nvSpPr>
        <p:spPr/>
        <p:txBody>
          <a:bodyPr/>
          <a:lstStyle/>
          <a:p>
            <a:fld id="{85AC1CD8-F865-4952-A27B-4731021B8474}" type="slidenum">
              <a:rPr lang="en-US" altLang="fi-FI"/>
              <a:pPr/>
              <a:t>41</a:t>
            </a:fld>
            <a:endParaRPr lang="en-US" altLang="fi-FI"/>
          </a:p>
        </p:txBody>
      </p:sp>
      <p:sp>
        <p:nvSpPr>
          <p:cNvPr id="57346" name="Rectangle 2">
            <a:extLst>
              <a:ext uri="{FF2B5EF4-FFF2-40B4-BE49-F238E27FC236}">
                <a16:creationId xmlns:a16="http://schemas.microsoft.com/office/drawing/2014/main" id="{C5917F9A-A24F-4724-815D-0088F9240BA1}"/>
              </a:ext>
            </a:extLst>
          </p:cNvPr>
          <p:cNvSpPr>
            <a:spLocks noGrp="1" noChangeArrowheads="1"/>
          </p:cNvSpPr>
          <p:nvPr>
            <p:ph type="title"/>
          </p:nvPr>
        </p:nvSpPr>
        <p:spPr>
          <a:xfrm>
            <a:off x="1403350" y="188913"/>
            <a:ext cx="6096000" cy="1143000"/>
          </a:xfrm>
        </p:spPr>
        <p:txBody>
          <a:bodyPr/>
          <a:lstStyle/>
          <a:p>
            <a:r>
              <a:rPr lang="fi-FI" altLang="fi-FI"/>
              <a:t>Esimerkki</a:t>
            </a:r>
          </a:p>
        </p:txBody>
      </p:sp>
      <p:sp>
        <p:nvSpPr>
          <p:cNvPr id="57347" name="Rectangle 3">
            <a:extLst>
              <a:ext uri="{FF2B5EF4-FFF2-40B4-BE49-F238E27FC236}">
                <a16:creationId xmlns:a16="http://schemas.microsoft.com/office/drawing/2014/main" id="{1D181E17-570E-4A90-A79A-4B69B5D158B9}"/>
              </a:ext>
            </a:extLst>
          </p:cNvPr>
          <p:cNvSpPr>
            <a:spLocks noGrp="1" noChangeArrowheads="1"/>
          </p:cNvSpPr>
          <p:nvPr>
            <p:ph type="body" idx="1"/>
          </p:nvPr>
        </p:nvSpPr>
        <p:spPr>
          <a:xfrm>
            <a:off x="2700338" y="1196975"/>
            <a:ext cx="6096000" cy="4608513"/>
          </a:xfrm>
        </p:spPr>
        <p:txBody>
          <a:bodyPr/>
          <a:lstStyle/>
          <a:p>
            <a:pPr>
              <a:lnSpc>
                <a:spcPct val="80000"/>
              </a:lnSpc>
              <a:buFont typeface="Wingdings" panose="05000000000000000000" pitchFamily="2" charset="2"/>
              <a:buChar char="v"/>
            </a:pPr>
            <a:r>
              <a:rPr lang="fi-FI" altLang="fi-FI" sz="2400" dirty="0"/>
              <a:t>Esimerkkinä on psykoosioireita mittavaan PANSS (</a:t>
            </a:r>
            <a:r>
              <a:rPr lang="fi-FI" altLang="fi-FI" sz="2400" dirty="0" err="1"/>
              <a:t>Positive</a:t>
            </a:r>
            <a:r>
              <a:rPr lang="fi-FI" altLang="fi-FI" sz="2400" dirty="0"/>
              <a:t> and Negative </a:t>
            </a:r>
            <a:r>
              <a:rPr lang="fi-FI" altLang="fi-FI" sz="2400" dirty="0" err="1"/>
              <a:t>Syndrome</a:t>
            </a:r>
            <a:r>
              <a:rPr lang="fi-FI" altLang="fi-FI" sz="2400" dirty="0"/>
              <a:t> </a:t>
            </a:r>
            <a:r>
              <a:rPr lang="fi-FI" altLang="fi-FI" sz="2400" dirty="0" err="1"/>
              <a:t>Scale</a:t>
            </a:r>
            <a:r>
              <a:rPr lang="fi-FI" altLang="fi-FI" sz="2400" dirty="0"/>
              <a:t>)  </a:t>
            </a:r>
          </a:p>
          <a:p>
            <a:pPr>
              <a:lnSpc>
                <a:spcPct val="80000"/>
              </a:lnSpc>
              <a:buFont typeface="Wingdings" panose="05000000000000000000" pitchFamily="2" charset="2"/>
              <a:buChar char="v"/>
            </a:pPr>
            <a:r>
              <a:rPr lang="fi-FI" altLang="fi-FI" sz="2400" dirty="0"/>
              <a:t>    -asteikon rakenne (30 muuttujaa)</a:t>
            </a:r>
          </a:p>
          <a:p>
            <a:pPr>
              <a:lnSpc>
                <a:spcPct val="80000"/>
              </a:lnSpc>
              <a:buFont typeface="Wingdings" panose="05000000000000000000" pitchFamily="2" charset="2"/>
              <a:buChar char="v"/>
            </a:pPr>
            <a:r>
              <a:rPr lang="fi-FI" altLang="fi-FI" sz="2400" dirty="0"/>
              <a:t>Mittarista on esitetty useita erilaisia faktoriratkaisuja </a:t>
            </a:r>
          </a:p>
          <a:p>
            <a:pPr>
              <a:lnSpc>
                <a:spcPct val="80000"/>
              </a:lnSpc>
              <a:buFont typeface="Wingdings" panose="05000000000000000000" pitchFamily="2" charset="2"/>
              <a:buChar char="v"/>
            </a:pPr>
            <a:r>
              <a:rPr lang="fi-FI" altLang="fi-FI" sz="2400" dirty="0"/>
              <a:t>Aineistona on Pohjois-Suomen vuoden 1966 syntymäkohortin psykoottisia henkilöt jotka osallistuivat haastatteluun 1999-2001</a:t>
            </a:r>
          </a:p>
          <a:p>
            <a:pPr lvl="1">
              <a:lnSpc>
                <a:spcPct val="80000"/>
              </a:lnSpc>
              <a:buFont typeface="Wingdings" panose="05000000000000000000" pitchFamily="2" charset="2"/>
              <a:buChar char="v"/>
            </a:pPr>
            <a:r>
              <a:rPr lang="fi-FI" altLang="fi-FI" sz="2200" dirty="0"/>
              <a:t>Pieni aineisto (N=85)</a:t>
            </a:r>
          </a:p>
          <a:p>
            <a:pPr lvl="1">
              <a:lnSpc>
                <a:spcPct val="80000"/>
              </a:lnSpc>
              <a:buFont typeface="Wingdings" panose="05000000000000000000" pitchFamily="2" charset="2"/>
              <a:buChar char="v"/>
            </a:pPr>
            <a:r>
              <a:rPr lang="fi-FI" altLang="fi-FI" sz="2200" dirty="0"/>
              <a:t>Muuttujat </a:t>
            </a:r>
            <a:r>
              <a:rPr lang="fi-FI" altLang="fi-FI" sz="2200" dirty="0" err="1"/>
              <a:t>likert</a:t>
            </a:r>
            <a:r>
              <a:rPr lang="fi-FI" altLang="fi-FI" sz="2200" dirty="0"/>
              <a:t>-asteikolla (1-5)</a:t>
            </a:r>
          </a:p>
          <a:p>
            <a:pPr lvl="1">
              <a:lnSpc>
                <a:spcPct val="80000"/>
              </a:lnSpc>
              <a:buFont typeface="Wingdings" panose="05000000000000000000" pitchFamily="2" charset="2"/>
              <a:buChar char="v"/>
            </a:pPr>
            <a:r>
              <a:rPr lang="fi-FI" altLang="fi-FI" sz="2200" dirty="0"/>
              <a:t>Muuttujissa on vaihtelua</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80D26E37-5E4F-46EC-8676-EE2CAA00122A}"/>
              </a:ext>
            </a:extLst>
          </p:cNvPr>
          <p:cNvSpPr>
            <a:spLocks noGrp="1"/>
          </p:cNvSpPr>
          <p:nvPr>
            <p:ph type="sldNum" sz="quarter" idx="12"/>
          </p:nvPr>
        </p:nvSpPr>
        <p:spPr/>
        <p:txBody>
          <a:bodyPr/>
          <a:lstStyle/>
          <a:p>
            <a:fld id="{3CCD04A5-9688-4FF2-9FC2-5BA89C9D4AEA}" type="slidenum">
              <a:rPr lang="en-US" altLang="fi-FI"/>
              <a:pPr/>
              <a:t>42</a:t>
            </a:fld>
            <a:endParaRPr lang="en-US" altLang="fi-FI"/>
          </a:p>
        </p:txBody>
      </p:sp>
      <p:pic>
        <p:nvPicPr>
          <p:cNvPr id="87044" name="Picture 4">
            <a:extLst>
              <a:ext uri="{FF2B5EF4-FFF2-40B4-BE49-F238E27FC236}">
                <a16:creationId xmlns:a16="http://schemas.microsoft.com/office/drawing/2014/main" id="{496E632B-1A00-471D-9DA2-0B0459CF980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11413" y="1057275"/>
            <a:ext cx="6264275" cy="2571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7045" name="Text Box 5">
            <a:extLst>
              <a:ext uri="{FF2B5EF4-FFF2-40B4-BE49-F238E27FC236}">
                <a16:creationId xmlns:a16="http://schemas.microsoft.com/office/drawing/2014/main" id="{1ADA3540-D3D7-4324-897D-DBC6EAD4B10A}"/>
              </a:ext>
            </a:extLst>
          </p:cNvPr>
          <p:cNvSpPr txBox="1">
            <a:spLocks noChangeArrowheads="1"/>
          </p:cNvSpPr>
          <p:nvPr/>
        </p:nvSpPr>
        <p:spPr bwMode="auto">
          <a:xfrm>
            <a:off x="3132138" y="3860800"/>
            <a:ext cx="5040312" cy="1373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fi-FI" altLang="fi-FI"/>
              <a:t>Aineisto soveltuu faktorointiin</a:t>
            </a:r>
          </a:p>
          <a:p>
            <a:pPr>
              <a:buFontTx/>
              <a:buChar char="•"/>
            </a:pPr>
            <a:r>
              <a:rPr lang="fi-FI" altLang="fi-FI"/>
              <a:t> K-M-O tunnusluku &gt; 0.6</a:t>
            </a:r>
          </a:p>
          <a:p>
            <a:pPr>
              <a:buFontTx/>
              <a:buChar char="•"/>
            </a:pPr>
            <a:r>
              <a:rPr lang="fi-FI" altLang="fi-FI"/>
              <a:t> Bartlettin testi: p&lt;0.05</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a:extLst>
              <a:ext uri="{FF2B5EF4-FFF2-40B4-BE49-F238E27FC236}">
                <a16:creationId xmlns:a16="http://schemas.microsoft.com/office/drawing/2014/main" id="{9E97BCDC-6D00-4546-A8AE-CA813AFBC084}"/>
              </a:ext>
            </a:extLst>
          </p:cNvPr>
          <p:cNvSpPr>
            <a:spLocks noGrp="1"/>
          </p:cNvSpPr>
          <p:nvPr>
            <p:ph type="sldNum" sz="quarter" idx="12"/>
          </p:nvPr>
        </p:nvSpPr>
        <p:spPr/>
        <p:txBody>
          <a:bodyPr/>
          <a:lstStyle/>
          <a:p>
            <a:fld id="{B49D41D0-075E-43DF-936D-E5957D80DE39}" type="slidenum">
              <a:rPr lang="en-US" altLang="fi-FI"/>
              <a:pPr/>
              <a:t>43</a:t>
            </a:fld>
            <a:endParaRPr lang="en-US" altLang="fi-FI"/>
          </a:p>
        </p:txBody>
      </p:sp>
      <p:pic>
        <p:nvPicPr>
          <p:cNvPr id="77830" name="Picture 6">
            <a:extLst>
              <a:ext uri="{FF2B5EF4-FFF2-40B4-BE49-F238E27FC236}">
                <a16:creationId xmlns:a16="http://schemas.microsoft.com/office/drawing/2014/main" id="{2C00B286-3B2D-451E-A8E2-6513103D804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54350" y="-26988"/>
            <a:ext cx="5262563" cy="72009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7831" name="Oval 7">
            <a:extLst>
              <a:ext uri="{FF2B5EF4-FFF2-40B4-BE49-F238E27FC236}">
                <a16:creationId xmlns:a16="http://schemas.microsoft.com/office/drawing/2014/main" id="{284BE1BE-F58F-40E6-AAED-F85EA363CE70}"/>
              </a:ext>
            </a:extLst>
          </p:cNvPr>
          <p:cNvSpPr>
            <a:spLocks noChangeArrowheads="1"/>
          </p:cNvSpPr>
          <p:nvPr/>
        </p:nvSpPr>
        <p:spPr bwMode="auto">
          <a:xfrm>
            <a:off x="7524750" y="927100"/>
            <a:ext cx="431800" cy="233363"/>
          </a:xfrm>
          <a:prstGeom prst="ellipse">
            <a:avLst/>
          </a:prstGeom>
          <a:noFill/>
          <a:ln w="254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77832" name="Oval 8">
            <a:extLst>
              <a:ext uri="{FF2B5EF4-FFF2-40B4-BE49-F238E27FC236}">
                <a16:creationId xmlns:a16="http://schemas.microsoft.com/office/drawing/2014/main" id="{320262C9-F309-4D20-8AC6-7BD01F5FCAC8}"/>
              </a:ext>
            </a:extLst>
          </p:cNvPr>
          <p:cNvSpPr>
            <a:spLocks noChangeArrowheads="1"/>
          </p:cNvSpPr>
          <p:nvPr/>
        </p:nvSpPr>
        <p:spPr bwMode="auto">
          <a:xfrm>
            <a:off x="7524750" y="3340100"/>
            <a:ext cx="431800" cy="233363"/>
          </a:xfrm>
          <a:prstGeom prst="ellipse">
            <a:avLst/>
          </a:prstGeom>
          <a:noFill/>
          <a:ln w="254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77833" name="Oval 9">
            <a:extLst>
              <a:ext uri="{FF2B5EF4-FFF2-40B4-BE49-F238E27FC236}">
                <a16:creationId xmlns:a16="http://schemas.microsoft.com/office/drawing/2014/main" id="{BD0431F6-9F48-4B7B-A968-541027548925}"/>
              </a:ext>
            </a:extLst>
          </p:cNvPr>
          <p:cNvSpPr>
            <a:spLocks noChangeArrowheads="1"/>
          </p:cNvSpPr>
          <p:nvPr/>
        </p:nvSpPr>
        <p:spPr bwMode="auto">
          <a:xfrm>
            <a:off x="7524750" y="3771900"/>
            <a:ext cx="431800" cy="233363"/>
          </a:xfrm>
          <a:prstGeom prst="ellipse">
            <a:avLst/>
          </a:prstGeom>
          <a:noFill/>
          <a:ln w="254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1D9CE34-606A-4382-8DF8-041BDA3724DE}"/>
              </a:ext>
            </a:extLst>
          </p:cNvPr>
          <p:cNvSpPr>
            <a:spLocks noGrp="1"/>
          </p:cNvSpPr>
          <p:nvPr>
            <p:ph type="sldNum" sz="quarter" idx="12"/>
          </p:nvPr>
        </p:nvSpPr>
        <p:spPr/>
        <p:txBody>
          <a:bodyPr/>
          <a:lstStyle/>
          <a:p>
            <a:fld id="{006273AB-A216-4E82-A12F-FCD833CCFBFF}" type="slidenum">
              <a:rPr lang="en-US" altLang="fi-FI"/>
              <a:pPr/>
              <a:t>44</a:t>
            </a:fld>
            <a:endParaRPr lang="en-US" altLang="fi-FI"/>
          </a:p>
        </p:txBody>
      </p:sp>
      <p:pic>
        <p:nvPicPr>
          <p:cNvPr id="95236" name="Picture 4">
            <a:extLst>
              <a:ext uri="{FF2B5EF4-FFF2-40B4-BE49-F238E27FC236}">
                <a16:creationId xmlns:a16="http://schemas.microsoft.com/office/drawing/2014/main" id="{E8A39FB4-115F-44C8-900E-84B923DD34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988"/>
            <a:ext cx="18486438" cy="6608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1499DDE5-A750-4F4F-B29B-33EE7C434A8C}"/>
              </a:ext>
            </a:extLst>
          </p:cNvPr>
          <p:cNvSpPr>
            <a:spLocks noGrp="1"/>
          </p:cNvSpPr>
          <p:nvPr>
            <p:ph type="sldNum" sz="quarter" idx="12"/>
          </p:nvPr>
        </p:nvSpPr>
        <p:spPr/>
        <p:txBody>
          <a:bodyPr/>
          <a:lstStyle/>
          <a:p>
            <a:fld id="{7FF03996-7237-4AE3-BDCC-CAA59C71FC3F}" type="slidenum">
              <a:rPr lang="en-US" altLang="fi-FI"/>
              <a:pPr/>
              <a:t>45</a:t>
            </a:fld>
            <a:endParaRPr lang="en-US" altLang="fi-FI"/>
          </a:p>
        </p:txBody>
      </p:sp>
      <p:pic>
        <p:nvPicPr>
          <p:cNvPr id="78853" name="Picture 5">
            <a:extLst>
              <a:ext uri="{FF2B5EF4-FFF2-40B4-BE49-F238E27FC236}">
                <a16:creationId xmlns:a16="http://schemas.microsoft.com/office/drawing/2014/main" id="{55D6AE1E-47D1-4F38-B5BB-021E09F0372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00013"/>
            <a:ext cx="8804275" cy="96488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D6C3FA36-E5EF-4D44-BE78-9E467BCECE56}"/>
              </a:ext>
            </a:extLst>
          </p:cNvPr>
          <p:cNvSpPr>
            <a:spLocks noGrp="1"/>
          </p:cNvSpPr>
          <p:nvPr>
            <p:ph type="sldNum" sz="quarter" idx="12"/>
          </p:nvPr>
        </p:nvSpPr>
        <p:spPr/>
        <p:txBody>
          <a:bodyPr/>
          <a:lstStyle/>
          <a:p>
            <a:fld id="{D835F893-92AA-4399-BE01-F3A7BD3FD525}" type="slidenum">
              <a:rPr lang="en-US" altLang="fi-FI"/>
              <a:pPr/>
              <a:t>46</a:t>
            </a:fld>
            <a:endParaRPr lang="en-US" altLang="fi-FI"/>
          </a:p>
        </p:txBody>
      </p:sp>
      <p:sp>
        <p:nvSpPr>
          <p:cNvPr id="102403" name="Rectangle 3">
            <a:extLst>
              <a:ext uri="{FF2B5EF4-FFF2-40B4-BE49-F238E27FC236}">
                <a16:creationId xmlns:a16="http://schemas.microsoft.com/office/drawing/2014/main" id="{4DC20B99-FD58-4DEA-AFCB-BE0E1A9EBDE9}"/>
              </a:ext>
            </a:extLst>
          </p:cNvPr>
          <p:cNvSpPr>
            <a:spLocks noGrp="1" noChangeArrowheads="1"/>
          </p:cNvSpPr>
          <p:nvPr>
            <p:ph type="body" idx="1"/>
          </p:nvPr>
        </p:nvSpPr>
        <p:spPr>
          <a:xfrm>
            <a:off x="3300413" y="5148857"/>
            <a:ext cx="6096000" cy="1160463"/>
          </a:xfrm>
        </p:spPr>
        <p:txBody>
          <a:bodyPr/>
          <a:lstStyle/>
          <a:p>
            <a:pPr>
              <a:buFont typeface="Wingdings" panose="05000000000000000000" pitchFamily="2" charset="2"/>
              <a:buChar char="v"/>
            </a:pPr>
            <a:r>
              <a:rPr lang="fi-FI" altLang="fi-FI" dirty="0" err="1"/>
              <a:t>Scree</a:t>
            </a:r>
            <a:r>
              <a:rPr lang="fi-FI" altLang="fi-FI" dirty="0"/>
              <a:t> –testi tukee 5 faktorin ratkaisua</a:t>
            </a:r>
          </a:p>
        </p:txBody>
      </p:sp>
      <p:pic>
        <p:nvPicPr>
          <p:cNvPr id="102404" name="Picture 4">
            <a:extLst>
              <a:ext uri="{FF2B5EF4-FFF2-40B4-BE49-F238E27FC236}">
                <a16:creationId xmlns:a16="http://schemas.microsoft.com/office/drawing/2014/main" id="{B9C60606-3500-48A5-986B-CE510F63D43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44800" y="-171450"/>
            <a:ext cx="6335713" cy="5067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6BE753D9-DA94-411B-8973-BCA04A1BF113}"/>
              </a:ext>
            </a:extLst>
          </p:cNvPr>
          <p:cNvSpPr>
            <a:spLocks noGrp="1"/>
          </p:cNvSpPr>
          <p:nvPr>
            <p:ph type="sldNum" sz="quarter" idx="12"/>
          </p:nvPr>
        </p:nvSpPr>
        <p:spPr/>
        <p:txBody>
          <a:bodyPr/>
          <a:lstStyle/>
          <a:p>
            <a:fld id="{D4ACF3A5-0A92-4DD2-97D1-432DAAF1D63A}" type="slidenum">
              <a:rPr lang="en-US" altLang="fi-FI"/>
              <a:pPr/>
              <a:t>47</a:t>
            </a:fld>
            <a:endParaRPr lang="en-US" altLang="fi-FI"/>
          </a:p>
        </p:txBody>
      </p:sp>
      <p:sp>
        <p:nvSpPr>
          <p:cNvPr id="79874" name="Rectangle 2">
            <a:extLst>
              <a:ext uri="{FF2B5EF4-FFF2-40B4-BE49-F238E27FC236}">
                <a16:creationId xmlns:a16="http://schemas.microsoft.com/office/drawing/2014/main" id="{D0B8E5C3-FF0B-4004-A05F-E178E354D7F8}"/>
              </a:ext>
            </a:extLst>
          </p:cNvPr>
          <p:cNvSpPr>
            <a:spLocks noGrp="1" noChangeArrowheads="1"/>
          </p:cNvSpPr>
          <p:nvPr>
            <p:ph type="title"/>
          </p:nvPr>
        </p:nvSpPr>
        <p:spPr>
          <a:xfrm>
            <a:off x="827088" y="260350"/>
            <a:ext cx="8316912" cy="1143000"/>
          </a:xfrm>
        </p:spPr>
        <p:txBody>
          <a:bodyPr/>
          <a:lstStyle/>
          <a:p>
            <a:r>
              <a:rPr lang="fi-FI" altLang="fi-FI"/>
              <a:t>Tulostuksen komponenttimatriisit</a:t>
            </a:r>
          </a:p>
        </p:txBody>
      </p:sp>
      <p:sp>
        <p:nvSpPr>
          <p:cNvPr id="79875" name="Rectangle 3">
            <a:extLst>
              <a:ext uri="{FF2B5EF4-FFF2-40B4-BE49-F238E27FC236}">
                <a16:creationId xmlns:a16="http://schemas.microsoft.com/office/drawing/2014/main" id="{BD5FDAED-69DF-44FD-BD90-C8C6CC72C689}"/>
              </a:ext>
            </a:extLst>
          </p:cNvPr>
          <p:cNvSpPr>
            <a:spLocks noGrp="1" noChangeArrowheads="1"/>
          </p:cNvSpPr>
          <p:nvPr>
            <p:ph type="body" idx="1"/>
          </p:nvPr>
        </p:nvSpPr>
        <p:spPr>
          <a:xfrm>
            <a:off x="2627313" y="1474440"/>
            <a:ext cx="6516687" cy="4114800"/>
          </a:xfrm>
        </p:spPr>
        <p:txBody>
          <a:bodyPr/>
          <a:lstStyle/>
          <a:p>
            <a:pPr>
              <a:lnSpc>
                <a:spcPct val="80000"/>
              </a:lnSpc>
              <a:buFont typeface="Wingdings" panose="05000000000000000000" pitchFamily="2" charset="2"/>
              <a:buChar char="v"/>
            </a:pPr>
            <a:r>
              <a:rPr lang="en-US" altLang="fi-FI" sz="2000" b="1" dirty="0" err="1"/>
              <a:t>Rotatoimaton</a:t>
            </a:r>
            <a:r>
              <a:rPr lang="en-US" altLang="fi-FI" sz="2000" b="1" dirty="0"/>
              <a:t> </a:t>
            </a:r>
            <a:r>
              <a:rPr lang="en-US" altLang="fi-FI" sz="2000" b="1" dirty="0" err="1"/>
              <a:t>ratkaisu</a:t>
            </a:r>
            <a:endParaRPr lang="en-US" altLang="fi-FI" sz="2000" b="1" dirty="0"/>
          </a:p>
          <a:p>
            <a:pPr lvl="1">
              <a:lnSpc>
                <a:spcPct val="80000"/>
              </a:lnSpc>
              <a:buFont typeface="Wingdings" panose="05000000000000000000" pitchFamily="2" charset="2"/>
              <a:buChar char="v"/>
            </a:pPr>
            <a:r>
              <a:rPr lang="en-US" altLang="fi-FI" sz="2000" dirty="0"/>
              <a:t>EFA: </a:t>
            </a:r>
            <a:r>
              <a:rPr lang="en-US" altLang="fi-FI" sz="2000" dirty="0" err="1"/>
              <a:t>Faktorimatriisi</a:t>
            </a:r>
            <a:r>
              <a:rPr lang="en-US" altLang="fi-FI" sz="2000" dirty="0"/>
              <a:t>  </a:t>
            </a:r>
          </a:p>
          <a:p>
            <a:pPr lvl="1">
              <a:lnSpc>
                <a:spcPct val="80000"/>
              </a:lnSpc>
              <a:buFont typeface="Wingdings" panose="05000000000000000000" pitchFamily="2" charset="2"/>
              <a:buChar char="v"/>
            </a:pPr>
            <a:r>
              <a:rPr lang="en-US" altLang="fi-FI" sz="2000" dirty="0"/>
              <a:t>PCA: </a:t>
            </a:r>
            <a:r>
              <a:rPr lang="en-US" altLang="fi-FI" sz="2000" dirty="0" err="1"/>
              <a:t>Komponenttimatriisi</a:t>
            </a:r>
            <a:endParaRPr lang="en-US" altLang="fi-FI" sz="2000" dirty="0"/>
          </a:p>
          <a:p>
            <a:pPr>
              <a:lnSpc>
                <a:spcPct val="80000"/>
              </a:lnSpc>
              <a:buFont typeface="Wingdings" panose="05000000000000000000" pitchFamily="2" charset="2"/>
              <a:buChar char="v"/>
            </a:pPr>
            <a:r>
              <a:rPr lang="en-US" altLang="fi-FI" sz="2000" b="1" dirty="0" err="1"/>
              <a:t>Rotatoitu</a:t>
            </a:r>
            <a:r>
              <a:rPr lang="en-US" altLang="fi-FI" sz="2000" b="1" dirty="0"/>
              <a:t> </a:t>
            </a:r>
            <a:r>
              <a:rPr lang="en-US" altLang="fi-FI" sz="2000" b="1" dirty="0" err="1"/>
              <a:t>ratkaisu</a:t>
            </a:r>
            <a:endParaRPr lang="en-US" altLang="fi-FI" sz="2000" b="1" dirty="0"/>
          </a:p>
          <a:p>
            <a:pPr lvl="1">
              <a:lnSpc>
                <a:spcPct val="80000"/>
              </a:lnSpc>
              <a:buFont typeface="Wingdings" panose="05000000000000000000" pitchFamily="2" charset="2"/>
              <a:buChar char="v"/>
            </a:pPr>
            <a:r>
              <a:rPr lang="en-US" altLang="fi-FI" sz="2000" dirty="0"/>
              <a:t>EFA/PCA (</a:t>
            </a:r>
            <a:r>
              <a:rPr lang="en-US" altLang="fi-FI" sz="2000" dirty="0" err="1"/>
              <a:t>suorakulmainen</a:t>
            </a:r>
            <a:r>
              <a:rPr lang="en-US" altLang="fi-FI" sz="2000" dirty="0"/>
              <a:t> </a:t>
            </a:r>
            <a:r>
              <a:rPr lang="en-US" altLang="fi-FI" sz="2000" dirty="0" err="1"/>
              <a:t>rotaatio</a:t>
            </a:r>
            <a:r>
              <a:rPr lang="en-US" altLang="fi-FI" sz="2000" dirty="0"/>
              <a:t>): </a:t>
            </a:r>
          </a:p>
          <a:p>
            <a:pPr lvl="2">
              <a:lnSpc>
                <a:spcPct val="80000"/>
              </a:lnSpc>
              <a:buFont typeface="Wingdings" panose="05000000000000000000" pitchFamily="2" charset="2"/>
              <a:buChar char="v"/>
            </a:pPr>
            <a:r>
              <a:rPr lang="en-US" altLang="fi-FI" sz="1800" dirty="0"/>
              <a:t>Rotated Component Matrix</a:t>
            </a:r>
          </a:p>
          <a:p>
            <a:pPr lvl="1">
              <a:lnSpc>
                <a:spcPct val="80000"/>
              </a:lnSpc>
              <a:buFont typeface="Wingdings" panose="05000000000000000000" pitchFamily="2" charset="2"/>
              <a:buChar char="v"/>
            </a:pPr>
            <a:r>
              <a:rPr lang="en-US" altLang="fi-FI" sz="2000" dirty="0"/>
              <a:t>EFA (</a:t>
            </a:r>
            <a:r>
              <a:rPr lang="en-US" altLang="fi-FI" sz="2000" dirty="0" err="1"/>
              <a:t>vinokulmainen</a:t>
            </a:r>
            <a:r>
              <a:rPr lang="en-US" altLang="fi-FI" sz="2000" dirty="0"/>
              <a:t> </a:t>
            </a:r>
            <a:r>
              <a:rPr lang="en-US" altLang="fi-FI" sz="2000" dirty="0" err="1"/>
              <a:t>rotaatio</a:t>
            </a:r>
            <a:r>
              <a:rPr lang="en-US" altLang="fi-FI" sz="2000" dirty="0"/>
              <a:t>):	 	</a:t>
            </a:r>
          </a:p>
          <a:p>
            <a:pPr lvl="2">
              <a:lnSpc>
                <a:spcPct val="80000"/>
              </a:lnSpc>
              <a:buFont typeface="Wingdings" panose="05000000000000000000" pitchFamily="2" charset="2"/>
              <a:buChar char="v"/>
            </a:pPr>
            <a:r>
              <a:rPr lang="en-US" altLang="fi-FI" sz="1800" dirty="0"/>
              <a:t>Pattern Matrix </a:t>
            </a:r>
          </a:p>
          <a:p>
            <a:pPr>
              <a:lnSpc>
                <a:spcPct val="80000"/>
              </a:lnSpc>
              <a:buFont typeface="Wingdings" panose="05000000000000000000" pitchFamily="2" charset="2"/>
              <a:buChar char="v"/>
            </a:pPr>
            <a:r>
              <a:rPr lang="en-US" altLang="fi-FI" sz="2200" b="1" dirty="0" err="1"/>
              <a:t>Faktoreiden</a:t>
            </a:r>
            <a:r>
              <a:rPr lang="en-US" altLang="fi-FI" sz="2200" b="1" dirty="0"/>
              <a:t> </a:t>
            </a:r>
            <a:r>
              <a:rPr lang="en-US" altLang="fi-FI" sz="2200" b="1" dirty="0" err="1"/>
              <a:t>rakennematriisi</a:t>
            </a:r>
            <a:endParaRPr lang="en-US" altLang="fi-FI" sz="2200" b="1" dirty="0"/>
          </a:p>
          <a:p>
            <a:pPr lvl="1">
              <a:lnSpc>
                <a:spcPct val="80000"/>
              </a:lnSpc>
              <a:buFont typeface="Wingdings" panose="05000000000000000000" pitchFamily="2" charset="2"/>
              <a:buChar char="v"/>
            </a:pPr>
            <a:r>
              <a:rPr lang="en-US" altLang="fi-FI" sz="2000" dirty="0"/>
              <a:t>EFA (</a:t>
            </a:r>
            <a:r>
              <a:rPr lang="en-US" altLang="fi-FI" sz="2000" dirty="0" err="1"/>
              <a:t>vinokulmainen</a:t>
            </a:r>
            <a:r>
              <a:rPr lang="en-US" altLang="fi-FI" sz="2000" dirty="0"/>
              <a:t> </a:t>
            </a:r>
            <a:r>
              <a:rPr lang="en-US" altLang="fi-FI" sz="2000" dirty="0" err="1"/>
              <a:t>rotaatio</a:t>
            </a:r>
            <a:r>
              <a:rPr lang="en-US" altLang="fi-FI" sz="2000" dirty="0"/>
              <a:t>): </a:t>
            </a:r>
          </a:p>
          <a:p>
            <a:pPr lvl="2">
              <a:lnSpc>
                <a:spcPct val="80000"/>
              </a:lnSpc>
              <a:buFont typeface="Wingdings" panose="05000000000000000000" pitchFamily="2" charset="2"/>
              <a:buChar char="v"/>
            </a:pPr>
            <a:r>
              <a:rPr lang="en-US" altLang="fi-FI" sz="1800" dirty="0"/>
              <a:t>Structure Matrix</a:t>
            </a:r>
          </a:p>
          <a:p>
            <a:pPr lvl="2">
              <a:lnSpc>
                <a:spcPct val="80000"/>
              </a:lnSpc>
              <a:buFont typeface="Wingdings" panose="05000000000000000000" pitchFamily="2" charset="2"/>
              <a:buChar char="v"/>
            </a:pPr>
            <a:r>
              <a:rPr lang="fi-FI" altLang="fi-FI" sz="1800" dirty="0"/>
              <a:t>Faktorien ja latausten väliset korrelaatiot, jotka suorakulmaisessa tapauksessa olivat suoraan latauksia</a:t>
            </a:r>
            <a:endParaRPr lang="en-US" altLang="fi-FI" sz="1800" dirty="0"/>
          </a:p>
          <a:p>
            <a:pPr lvl="3">
              <a:lnSpc>
                <a:spcPct val="80000"/>
              </a:lnSpc>
              <a:buFont typeface="Wingdings" panose="05000000000000000000" pitchFamily="2" charset="2"/>
              <a:buChar char="v"/>
            </a:pPr>
            <a:endParaRPr lang="en-US" altLang="fi-FI" sz="1600" dirty="0"/>
          </a:p>
          <a:p>
            <a:pPr lvl="1">
              <a:lnSpc>
                <a:spcPct val="80000"/>
              </a:lnSpc>
              <a:buFont typeface="Wingdings" panose="05000000000000000000" pitchFamily="2" charset="2"/>
              <a:buChar char="v"/>
            </a:pPr>
            <a:endParaRPr lang="en-US" altLang="fi-FI" sz="2000" dirty="0"/>
          </a:p>
          <a:p>
            <a:pPr lvl="1">
              <a:lnSpc>
                <a:spcPct val="80000"/>
              </a:lnSpc>
              <a:buFont typeface="Wingdings" panose="05000000000000000000" pitchFamily="2" charset="2"/>
              <a:buChar char="v"/>
            </a:pPr>
            <a:endParaRPr lang="en-US" altLang="fi-FI" sz="2000" dirty="0"/>
          </a:p>
          <a:p>
            <a:pPr lvl="1">
              <a:lnSpc>
                <a:spcPct val="80000"/>
              </a:lnSpc>
              <a:buFont typeface="Wingdings" panose="05000000000000000000" pitchFamily="2" charset="2"/>
              <a:buChar char="v"/>
            </a:pPr>
            <a:endParaRPr lang="en-US" altLang="fi-FI" sz="2000" dirty="0"/>
          </a:p>
          <a:p>
            <a:pPr>
              <a:lnSpc>
                <a:spcPct val="80000"/>
              </a:lnSpc>
              <a:buFont typeface="Wingdings" panose="05000000000000000000" pitchFamily="2" charset="2"/>
              <a:buChar char="v"/>
            </a:pPr>
            <a:endParaRPr lang="fi-FI" altLang="fi-FI" sz="2000"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3">
            <a:extLst>
              <a:ext uri="{FF2B5EF4-FFF2-40B4-BE49-F238E27FC236}">
                <a16:creationId xmlns:a16="http://schemas.microsoft.com/office/drawing/2014/main" id="{91CAEF72-28F2-41E8-9FC9-402678226A6A}"/>
              </a:ext>
            </a:extLst>
          </p:cNvPr>
          <p:cNvSpPr>
            <a:spLocks noGrp="1"/>
          </p:cNvSpPr>
          <p:nvPr>
            <p:ph type="sldNum" sz="quarter" idx="12"/>
          </p:nvPr>
        </p:nvSpPr>
        <p:spPr/>
        <p:txBody>
          <a:bodyPr/>
          <a:lstStyle/>
          <a:p>
            <a:fld id="{2B9DD7F2-E903-41A0-874A-F0F135C99665}" type="slidenum">
              <a:rPr lang="en-US" altLang="fi-FI"/>
              <a:pPr/>
              <a:t>48</a:t>
            </a:fld>
            <a:endParaRPr lang="en-US" altLang="fi-FI"/>
          </a:p>
        </p:txBody>
      </p:sp>
      <p:pic>
        <p:nvPicPr>
          <p:cNvPr id="90116" name="Picture 4">
            <a:extLst>
              <a:ext uri="{FF2B5EF4-FFF2-40B4-BE49-F238E27FC236}">
                <a16:creationId xmlns:a16="http://schemas.microsoft.com/office/drawing/2014/main" id="{10DBA0AA-C1B9-426D-AF25-F6B8D28F77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388" y="-26988"/>
            <a:ext cx="8964612" cy="6713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0117" name="Rectangle 5">
            <a:extLst>
              <a:ext uri="{FF2B5EF4-FFF2-40B4-BE49-F238E27FC236}">
                <a16:creationId xmlns:a16="http://schemas.microsoft.com/office/drawing/2014/main" id="{50676BE3-9E2E-4588-9938-4F20FB001B92}"/>
              </a:ext>
            </a:extLst>
          </p:cNvPr>
          <p:cNvSpPr>
            <a:spLocks noChangeArrowheads="1"/>
          </p:cNvSpPr>
          <p:nvPr/>
        </p:nvSpPr>
        <p:spPr bwMode="auto">
          <a:xfrm>
            <a:off x="3348038" y="620713"/>
            <a:ext cx="5400675" cy="252412"/>
          </a:xfrm>
          <a:prstGeom prst="rect">
            <a:avLst/>
          </a:prstGeom>
          <a:noFill/>
          <a:ln w="28575">
            <a:solidFill>
              <a:srgbClr val="FF0000"/>
            </a:solidFill>
            <a:miter lim="800000"/>
            <a:headEnd/>
            <a:tailEnd/>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fi-FI" altLang="fi-FI">
              <a:solidFill>
                <a:schemeClr val="accent2"/>
              </a:solidFill>
            </a:endParaRPr>
          </a:p>
        </p:txBody>
      </p:sp>
      <p:sp>
        <p:nvSpPr>
          <p:cNvPr id="90118" name="Rectangle 6">
            <a:extLst>
              <a:ext uri="{FF2B5EF4-FFF2-40B4-BE49-F238E27FC236}">
                <a16:creationId xmlns:a16="http://schemas.microsoft.com/office/drawing/2014/main" id="{85E20BDE-67EE-4B7F-9E66-93AF121EAF23}"/>
              </a:ext>
            </a:extLst>
          </p:cNvPr>
          <p:cNvSpPr>
            <a:spLocks noChangeArrowheads="1"/>
          </p:cNvSpPr>
          <p:nvPr/>
        </p:nvSpPr>
        <p:spPr bwMode="auto">
          <a:xfrm>
            <a:off x="3389313" y="620713"/>
            <a:ext cx="433387" cy="5400675"/>
          </a:xfrm>
          <a:prstGeom prst="rect">
            <a:avLst/>
          </a:prstGeom>
          <a:noFill/>
          <a:ln w="28575">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90119" name="Text Box 7">
            <a:extLst>
              <a:ext uri="{FF2B5EF4-FFF2-40B4-BE49-F238E27FC236}">
                <a16:creationId xmlns:a16="http://schemas.microsoft.com/office/drawing/2014/main" id="{7ADEDF6B-C0BE-4383-BAA4-FBC479B4085F}"/>
              </a:ext>
            </a:extLst>
          </p:cNvPr>
          <p:cNvSpPr txBox="1">
            <a:spLocks noChangeArrowheads="1"/>
          </p:cNvSpPr>
          <p:nvPr/>
        </p:nvSpPr>
        <p:spPr bwMode="auto">
          <a:xfrm>
            <a:off x="2195513" y="6165850"/>
            <a:ext cx="6143625" cy="581025"/>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i-FI" altLang="fi-FI" sz="1600">
                <a:solidFill>
                  <a:srgbClr val="FF0000"/>
                </a:solidFill>
              </a:rPr>
              <a:t>Muuttujan kommunaliteetti = (.240)</a:t>
            </a:r>
            <a:r>
              <a:rPr lang="fi-FI" altLang="fi-FI" sz="1600" baseline="30000">
                <a:solidFill>
                  <a:srgbClr val="FF0000"/>
                </a:solidFill>
              </a:rPr>
              <a:t>2</a:t>
            </a:r>
            <a:r>
              <a:rPr lang="fi-FI" altLang="fi-FI" sz="1600">
                <a:solidFill>
                  <a:srgbClr val="FF0000"/>
                </a:solidFill>
              </a:rPr>
              <a:t>+(.561)</a:t>
            </a:r>
            <a:r>
              <a:rPr lang="fi-FI" altLang="fi-FI" sz="1600" baseline="30000">
                <a:solidFill>
                  <a:srgbClr val="FF0000"/>
                </a:solidFill>
              </a:rPr>
              <a:t>2</a:t>
            </a:r>
            <a:r>
              <a:rPr lang="fi-FI" altLang="fi-FI" sz="1600">
                <a:solidFill>
                  <a:srgbClr val="FF0000"/>
                </a:solidFill>
              </a:rPr>
              <a:t>+…+(.260)</a:t>
            </a:r>
            <a:r>
              <a:rPr lang="fi-FI" altLang="fi-FI" sz="1600" baseline="30000">
                <a:solidFill>
                  <a:srgbClr val="FF0000"/>
                </a:solidFill>
              </a:rPr>
              <a:t>2</a:t>
            </a:r>
            <a:r>
              <a:rPr lang="fi-FI" altLang="fi-FI" sz="1600">
                <a:solidFill>
                  <a:srgbClr val="FF0000"/>
                </a:solidFill>
              </a:rPr>
              <a:t>=0.803</a:t>
            </a:r>
          </a:p>
          <a:p>
            <a:r>
              <a:rPr lang="fi-FI" altLang="fi-FI" sz="1600">
                <a:solidFill>
                  <a:schemeClr val="accent2"/>
                </a:solidFill>
              </a:rPr>
              <a:t>Faktorin ominaisarvo (8 faktorilla) = (.240)</a:t>
            </a:r>
            <a:r>
              <a:rPr lang="fi-FI" altLang="fi-FI" sz="1600" baseline="30000">
                <a:solidFill>
                  <a:schemeClr val="accent2"/>
                </a:solidFill>
              </a:rPr>
              <a:t>2</a:t>
            </a:r>
            <a:r>
              <a:rPr lang="fi-FI" altLang="fi-FI" sz="1600">
                <a:solidFill>
                  <a:schemeClr val="accent2"/>
                </a:solidFill>
              </a:rPr>
              <a:t>+(.536)</a:t>
            </a:r>
            <a:r>
              <a:rPr lang="fi-FI" altLang="fi-FI" sz="1600" baseline="30000">
                <a:solidFill>
                  <a:schemeClr val="accent2"/>
                </a:solidFill>
              </a:rPr>
              <a:t>2</a:t>
            </a:r>
            <a:r>
              <a:rPr lang="fi-FI" altLang="fi-FI" sz="1600">
                <a:solidFill>
                  <a:schemeClr val="accent2"/>
                </a:solidFill>
              </a:rPr>
              <a:t>+…+(.582)</a:t>
            </a:r>
            <a:r>
              <a:rPr lang="fi-FI" altLang="fi-FI" sz="1600" baseline="30000">
                <a:solidFill>
                  <a:schemeClr val="accent2"/>
                </a:solidFill>
              </a:rPr>
              <a:t>2</a:t>
            </a:r>
            <a:r>
              <a:rPr lang="fi-FI" altLang="fi-FI" sz="1600">
                <a:solidFill>
                  <a:schemeClr val="accent2"/>
                </a:solidFill>
              </a:rPr>
              <a:t>=10.155</a:t>
            </a:r>
          </a:p>
        </p:txBody>
      </p:sp>
      <p:sp>
        <p:nvSpPr>
          <p:cNvPr id="90120" name="Text Box 8">
            <a:extLst>
              <a:ext uri="{FF2B5EF4-FFF2-40B4-BE49-F238E27FC236}">
                <a16:creationId xmlns:a16="http://schemas.microsoft.com/office/drawing/2014/main" id="{BEC3E3ED-B6A9-41D8-8F45-D08CAB4281A0}"/>
              </a:ext>
            </a:extLst>
          </p:cNvPr>
          <p:cNvSpPr txBox="1">
            <a:spLocks noChangeArrowheads="1"/>
          </p:cNvSpPr>
          <p:nvPr/>
        </p:nvSpPr>
        <p:spPr bwMode="auto">
          <a:xfrm>
            <a:off x="231775" y="-101600"/>
            <a:ext cx="14287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i-FI" altLang="fi-FI" sz="2000"/>
              <a:t>Ei rotaatiota</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3">
            <a:extLst>
              <a:ext uri="{FF2B5EF4-FFF2-40B4-BE49-F238E27FC236}">
                <a16:creationId xmlns:a16="http://schemas.microsoft.com/office/drawing/2014/main" id="{7704E0D2-314D-4E36-A444-3D679CAE5E23}"/>
              </a:ext>
            </a:extLst>
          </p:cNvPr>
          <p:cNvSpPr>
            <a:spLocks noGrp="1"/>
          </p:cNvSpPr>
          <p:nvPr>
            <p:ph type="sldNum" sz="quarter" idx="12"/>
          </p:nvPr>
        </p:nvSpPr>
        <p:spPr/>
        <p:txBody>
          <a:bodyPr/>
          <a:lstStyle/>
          <a:p>
            <a:fld id="{C0BDAADF-245C-416F-9AA4-CA8482A20FB8}" type="slidenum">
              <a:rPr lang="en-US" altLang="fi-FI"/>
              <a:pPr/>
              <a:t>49</a:t>
            </a:fld>
            <a:endParaRPr lang="en-US" altLang="fi-FI"/>
          </a:p>
        </p:txBody>
      </p:sp>
      <p:pic>
        <p:nvPicPr>
          <p:cNvPr id="91139" name="Picture 3">
            <a:extLst>
              <a:ext uri="{FF2B5EF4-FFF2-40B4-BE49-F238E27FC236}">
                <a16:creationId xmlns:a16="http://schemas.microsoft.com/office/drawing/2014/main" id="{B18D057A-64BC-43CA-96B8-032B053AC5B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188" y="-26988"/>
            <a:ext cx="8208962" cy="66452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1143" name="Text Box 7">
            <a:extLst>
              <a:ext uri="{FF2B5EF4-FFF2-40B4-BE49-F238E27FC236}">
                <a16:creationId xmlns:a16="http://schemas.microsoft.com/office/drawing/2014/main" id="{09BF3C3E-70E9-43E2-9205-FB68E4316B9B}"/>
              </a:ext>
            </a:extLst>
          </p:cNvPr>
          <p:cNvSpPr txBox="1">
            <a:spLocks noChangeArrowheads="1"/>
          </p:cNvSpPr>
          <p:nvPr/>
        </p:nvSpPr>
        <p:spPr bwMode="auto">
          <a:xfrm>
            <a:off x="3559175" y="5826125"/>
            <a:ext cx="4960938"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i-FI" altLang="fi-FI" sz="1800"/>
              <a:t>Pattern Matrix (= standardoituja regressiokertoimia)</a:t>
            </a:r>
          </a:p>
          <a:p>
            <a:r>
              <a:rPr lang="fi-FI" altLang="fi-FI" sz="1800"/>
              <a:t>tulostuu vain vinorotaatiossa, jolloin tästä otetaan </a:t>
            </a:r>
          </a:p>
          <a:p>
            <a:r>
              <a:rPr lang="fi-FI" altLang="fi-FI" sz="1800"/>
              <a:t>faktorilataukset</a:t>
            </a:r>
          </a:p>
        </p:txBody>
      </p:sp>
      <p:sp>
        <p:nvSpPr>
          <p:cNvPr id="91144" name="Oval 8">
            <a:extLst>
              <a:ext uri="{FF2B5EF4-FFF2-40B4-BE49-F238E27FC236}">
                <a16:creationId xmlns:a16="http://schemas.microsoft.com/office/drawing/2014/main" id="{ACCB922C-9200-49AC-812A-2F62CC680658}"/>
              </a:ext>
            </a:extLst>
          </p:cNvPr>
          <p:cNvSpPr>
            <a:spLocks noChangeArrowheads="1"/>
          </p:cNvSpPr>
          <p:nvPr/>
        </p:nvSpPr>
        <p:spPr bwMode="auto">
          <a:xfrm>
            <a:off x="3203575" y="1773238"/>
            <a:ext cx="431800" cy="215900"/>
          </a:xfrm>
          <a:prstGeom prst="ellipse">
            <a:avLst/>
          </a:prstGeom>
          <a:noFill/>
          <a:ln w="9525">
            <a:solidFill>
              <a:srgbClr val="FF0000"/>
            </a:solidFill>
            <a:round/>
            <a:headEnd/>
            <a:tailEnd/>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91145" name="Rectangle 9">
            <a:extLst>
              <a:ext uri="{FF2B5EF4-FFF2-40B4-BE49-F238E27FC236}">
                <a16:creationId xmlns:a16="http://schemas.microsoft.com/office/drawing/2014/main" id="{533CECC1-EE36-432E-B721-C8C15A507B37}"/>
              </a:ext>
            </a:extLst>
          </p:cNvPr>
          <p:cNvSpPr>
            <a:spLocks noChangeArrowheads="1"/>
          </p:cNvSpPr>
          <p:nvPr/>
        </p:nvSpPr>
        <p:spPr bwMode="auto">
          <a:xfrm>
            <a:off x="1619250" y="5911850"/>
            <a:ext cx="468313" cy="179388"/>
          </a:xfrm>
          <a:prstGeom prst="rect">
            <a:avLst/>
          </a:prstGeom>
          <a:noFill/>
          <a:ln w="9525">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91146" name="Text Box 10">
            <a:extLst>
              <a:ext uri="{FF2B5EF4-FFF2-40B4-BE49-F238E27FC236}">
                <a16:creationId xmlns:a16="http://schemas.microsoft.com/office/drawing/2014/main" id="{D68C6923-1865-4B62-A44C-778BF6DDCA1A}"/>
              </a:ext>
            </a:extLst>
          </p:cNvPr>
          <p:cNvSpPr txBox="1">
            <a:spLocks noChangeArrowheads="1"/>
          </p:cNvSpPr>
          <p:nvPr/>
        </p:nvSpPr>
        <p:spPr bwMode="auto">
          <a:xfrm>
            <a:off x="611188" y="-26988"/>
            <a:ext cx="2098675" cy="3968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i-FI" altLang="fi-FI" sz="2000"/>
              <a:t>Vinokulmarotaatio</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2118604A-B3C5-425A-AEA9-1F552B7681FC}"/>
              </a:ext>
            </a:extLst>
          </p:cNvPr>
          <p:cNvSpPr>
            <a:spLocks noGrp="1"/>
          </p:cNvSpPr>
          <p:nvPr>
            <p:ph type="sldNum" sz="quarter" idx="12"/>
          </p:nvPr>
        </p:nvSpPr>
        <p:spPr/>
        <p:txBody>
          <a:bodyPr/>
          <a:lstStyle/>
          <a:p>
            <a:fld id="{85B0AD70-6500-4C9E-B160-EBD3C8608FE4}" type="slidenum">
              <a:rPr lang="en-US" altLang="fi-FI"/>
              <a:pPr/>
              <a:t>5</a:t>
            </a:fld>
            <a:endParaRPr lang="en-US" altLang="fi-FI"/>
          </a:p>
        </p:txBody>
      </p:sp>
      <p:sp>
        <p:nvSpPr>
          <p:cNvPr id="7170" name="Rectangle 2">
            <a:extLst>
              <a:ext uri="{FF2B5EF4-FFF2-40B4-BE49-F238E27FC236}">
                <a16:creationId xmlns:a16="http://schemas.microsoft.com/office/drawing/2014/main" id="{5A3B3383-6861-4407-9203-4FBF213CF647}"/>
              </a:ext>
            </a:extLst>
          </p:cNvPr>
          <p:cNvSpPr>
            <a:spLocks noChangeArrowheads="1"/>
          </p:cNvSpPr>
          <p:nvPr>
            <p:ph type="title"/>
          </p:nvPr>
        </p:nvSpPr>
        <p:spPr>
          <a:xfrm>
            <a:off x="3048000" y="0"/>
            <a:ext cx="6096000" cy="936625"/>
          </a:xfrm>
          <a:noFill/>
          <a:ln/>
        </p:spPr>
        <p:txBody>
          <a:bodyPr/>
          <a:lstStyle/>
          <a:p>
            <a:r>
              <a:rPr lang="en-US" altLang="fi-FI"/>
              <a:t>Faktorianalyysit</a:t>
            </a:r>
          </a:p>
        </p:txBody>
      </p:sp>
      <p:sp>
        <p:nvSpPr>
          <p:cNvPr id="7171" name="Rectangle 3">
            <a:extLst>
              <a:ext uri="{FF2B5EF4-FFF2-40B4-BE49-F238E27FC236}">
                <a16:creationId xmlns:a16="http://schemas.microsoft.com/office/drawing/2014/main" id="{A1E09178-8C68-4065-A0C8-F4F2092D4CDC}"/>
              </a:ext>
            </a:extLst>
          </p:cNvPr>
          <p:cNvSpPr>
            <a:spLocks noChangeArrowheads="1"/>
          </p:cNvSpPr>
          <p:nvPr>
            <p:ph type="body" idx="1"/>
          </p:nvPr>
        </p:nvSpPr>
        <p:spPr>
          <a:xfrm>
            <a:off x="2484438" y="836613"/>
            <a:ext cx="6767512" cy="4114800"/>
          </a:xfrm>
          <a:noFill/>
          <a:ln/>
        </p:spPr>
        <p:txBody>
          <a:bodyPr/>
          <a:lstStyle/>
          <a:p>
            <a:pPr>
              <a:buFont typeface="Wingdings" panose="05000000000000000000" pitchFamily="2" charset="2"/>
              <a:buChar char="v"/>
            </a:pPr>
            <a:r>
              <a:rPr lang="en-US" altLang="fi-FI" b="1" dirty="0" err="1"/>
              <a:t>Eksploratiivinen</a:t>
            </a:r>
            <a:r>
              <a:rPr lang="en-US" altLang="fi-FI" b="1" dirty="0"/>
              <a:t> </a:t>
            </a:r>
            <a:r>
              <a:rPr lang="en-US" altLang="fi-FI" b="1" dirty="0" err="1"/>
              <a:t>faktorianalyysi</a:t>
            </a:r>
            <a:r>
              <a:rPr lang="en-US" altLang="fi-FI" b="1" dirty="0"/>
              <a:t> </a:t>
            </a:r>
          </a:p>
          <a:p>
            <a:pPr>
              <a:buFont typeface="Wingdings" panose="05000000000000000000" pitchFamily="2" charset="2"/>
              <a:buChar char="v"/>
            </a:pPr>
            <a:r>
              <a:rPr lang="en-US" altLang="fi-FI" dirty="0"/>
              <a:t>     </a:t>
            </a:r>
            <a:r>
              <a:rPr lang="en-US" altLang="fi-FI" b="1" dirty="0"/>
              <a:t>(ja </a:t>
            </a:r>
            <a:r>
              <a:rPr lang="en-US" altLang="fi-FI" b="1" dirty="0" err="1"/>
              <a:t>pääkomponenttianalyysi</a:t>
            </a:r>
            <a:r>
              <a:rPr lang="en-US" altLang="fi-FI" b="1" dirty="0"/>
              <a:t>)</a:t>
            </a:r>
            <a:r>
              <a:rPr lang="en-US" altLang="fi-FI" dirty="0"/>
              <a:t> [EFA (PCA)]</a:t>
            </a:r>
          </a:p>
          <a:p>
            <a:pPr lvl="1">
              <a:buSzPct val="50000"/>
              <a:buFont typeface="Wingdings" panose="05000000000000000000" pitchFamily="2" charset="2"/>
              <a:buChar char="v"/>
            </a:pPr>
            <a:r>
              <a:rPr lang="fi-FI" altLang="fi-FI" sz="2800" dirty="0"/>
              <a:t>vanhimpia monimuuttujamenetelmiä</a:t>
            </a:r>
            <a:r>
              <a:rPr lang="en-US" altLang="fi-FI" dirty="0"/>
              <a:t> </a:t>
            </a:r>
            <a:r>
              <a:rPr lang="en-US" altLang="fi-FI" sz="2800" dirty="0"/>
              <a:t>(Spearman 1904)</a:t>
            </a:r>
          </a:p>
          <a:p>
            <a:pPr lvl="1">
              <a:buSzPct val="50000"/>
              <a:buFont typeface="Wingdings" panose="05000000000000000000" pitchFamily="2" charset="2"/>
              <a:buChar char="v"/>
            </a:pPr>
            <a:r>
              <a:rPr lang="fi-FI" altLang="fi-FI" sz="2800" dirty="0"/>
              <a:t>etsitään muuttujien kombinaatioista selitettävää mallia </a:t>
            </a:r>
            <a:endParaRPr lang="en-US" altLang="fi-FI" sz="2800" dirty="0"/>
          </a:p>
          <a:p>
            <a:pPr>
              <a:buFont typeface="Wingdings" panose="05000000000000000000" pitchFamily="2" charset="2"/>
              <a:buChar char="v"/>
            </a:pPr>
            <a:r>
              <a:rPr lang="en-US" altLang="fi-FI" b="1" dirty="0" err="1"/>
              <a:t>Konfirmatorinen</a:t>
            </a:r>
            <a:r>
              <a:rPr lang="en-US" altLang="fi-FI" b="1" dirty="0"/>
              <a:t> </a:t>
            </a:r>
            <a:r>
              <a:rPr lang="en-US" altLang="fi-FI" b="1" dirty="0" err="1"/>
              <a:t>faktorianalyysi</a:t>
            </a:r>
            <a:r>
              <a:rPr lang="en-US" altLang="fi-FI" dirty="0"/>
              <a:t> [CFA]</a:t>
            </a:r>
          </a:p>
          <a:p>
            <a:pPr lvl="1">
              <a:buSzPct val="50000"/>
              <a:buFont typeface="Wingdings" panose="05000000000000000000" pitchFamily="2" charset="2"/>
              <a:buChar char="v"/>
            </a:pPr>
            <a:r>
              <a:rPr lang="fi-FI" altLang="fi-FI" sz="2800" dirty="0"/>
              <a:t>tutkitaan valmista mallia ja varmistetaan antaako aineisto tukea ko. mallille</a:t>
            </a:r>
            <a:endParaRPr lang="en-US" altLang="fi-FI" sz="2800" dirty="0"/>
          </a:p>
        </p:txBody>
      </p:sp>
    </p:spTree>
  </p:cSld>
  <p:clrMapOvr>
    <a:masterClrMapping/>
  </p:clrMapOvr>
  <p:transition>
    <p:cut/>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0AEF5FA2-4642-4221-8DBC-E5AB4E04B4D9}"/>
              </a:ext>
            </a:extLst>
          </p:cNvPr>
          <p:cNvSpPr>
            <a:spLocks noGrp="1"/>
          </p:cNvSpPr>
          <p:nvPr>
            <p:ph type="sldNum" sz="quarter" idx="12"/>
          </p:nvPr>
        </p:nvSpPr>
        <p:spPr/>
        <p:txBody>
          <a:bodyPr/>
          <a:lstStyle/>
          <a:p>
            <a:fld id="{769152D6-657B-4058-AA2E-CD6F8E941597}" type="slidenum">
              <a:rPr lang="en-US" altLang="fi-FI"/>
              <a:pPr/>
              <a:t>50</a:t>
            </a:fld>
            <a:endParaRPr lang="en-US" altLang="fi-FI"/>
          </a:p>
        </p:txBody>
      </p:sp>
      <p:pic>
        <p:nvPicPr>
          <p:cNvPr id="93188" name="Picture 4">
            <a:extLst>
              <a:ext uri="{FF2B5EF4-FFF2-40B4-BE49-F238E27FC236}">
                <a16:creationId xmlns:a16="http://schemas.microsoft.com/office/drawing/2014/main" id="{95F1757D-8DEC-44B9-93F4-578178E4AE2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3813"/>
            <a:ext cx="8893175" cy="6645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3189" name="Text Box 5">
            <a:extLst>
              <a:ext uri="{FF2B5EF4-FFF2-40B4-BE49-F238E27FC236}">
                <a16:creationId xmlns:a16="http://schemas.microsoft.com/office/drawing/2014/main" id="{A6800178-AC92-4408-8D98-C11F5EDB1DEA}"/>
              </a:ext>
            </a:extLst>
          </p:cNvPr>
          <p:cNvSpPr txBox="1">
            <a:spLocks noChangeArrowheads="1"/>
          </p:cNvSpPr>
          <p:nvPr/>
        </p:nvSpPr>
        <p:spPr bwMode="auto">
          <a:xfrm>
            <a:off x="3276600" y="6192838"/>
            <a:ext cx="52482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i-FI" altLang="fi-FI" sz="2000"/>
              <a:t>Nämä ovat itemin ja faktorin välisiä korrelaatioita</a:t>
            </a:r>
          </a:p>
        </p:txBody>
      </p:sp>
      <p:sp>
        <p:nvSpPr>
          <p:cNvPr id="93190" name="Oval 6">
            <a:extLst>
              <a:ext uri="{FF2B5EF4-FFF2-40B4-BE49-F238E27FC236}">
                <a16:creationId xmlns:a16="http://schemas.microsoft.com/office/drawing/2014/main" id="{8E812E5F-A834-4F96-995F-0BB14B5BDB30}"/>
              </a:ext>
            </a:extLst>
          </p:cNvPr>
          <p:cNvSpPr>
            <a:spLocks noChangeArrowheads="1"/>
          </p:cNvSpPr>
          <p:nvPr/>
        </p:nvSpPr>
        <p:spPr bwMode="auto">
          <a:xfrm>
            <a:off x="3419475" y="1916113"/>
            <a:ext cx="431800" cy="217487"/>
          </a:xfrm>
          <a:prstGeom prst="ellipse">
            <a:avLst/>
          </a:prstGeom>
          <a:noFill/>
          <a:ln w="9525">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3">
            <a:extLst>
              <a:ext uri="{FF2B5EF4-FFF2-40B4-BE49-F238E27FC236}">
                <a16:creationId xmlns:a16="http://schemas.microsoft.com/office/drawing/2014/main" id="{82199F90-5237-440C-A7FA-24F499E0F1C7}"/>
              </a:ext>
            </a:extLst>
          </p:cNvPr>
          <p:cNvSpPr>
            <a:spLocks noGrp="1"/>
          </p:cNvSpPr>
          <p:nvPr>
            <p:ph type="sldNum" sz="quarter" idx="12"/>
          </p:nvPr>
        </p:nvSpPr>
        <p:spPr/>
        <p:txBody>
          <a:bodyPr/>
          <a:lstStyle/>
          <a:p>
            <a:fld id="{089D66D1-2D42-4EBD-B439-E885C7CCA15C}" type="slidenum">
              <a:rPr lang="en-US" altLang="fi-FI"/>
              <a:pPr/>
              <a:t>51</a:t>
            </a:fld>
            <a:endParaRPr lang="en-US" altLang="fi-FI"/>
          </a:p>
        </p:txBody>
      </p:sp>
      <p:pic>
        <p:nvPicPr>
          <p:cNvPr id="96261" name="Picture 5">
            <a:extLst>
              <a:ext uri="{FF2B5EF4-FFF2-40B4-BE49-F238E27FC236}">
                <a16:creationId xmlns:a16="http://schemas.microsoft.com/office/drawing/2014/main" id="{772E59F9-6100-47C3-9B48-2771DB35A40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39975" y="-47625"/>
            <a:ext cx="6153150" cy="6905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6262" name="Text Box 6">
            <a:extLst>
              <a:ext uri="{FF2B5EF4-FFF2-40B4-BE49-F238E27FC236}">
                <a16:creationId xmlns:a16="http://schemas.microsoft.com/office/drawing/2014/main" id="{325241A9-4442-408E-9518-77CCD343BA8C}"/>
              </a:ext>
            </a:extLst>
          </p:cNvPr>
          <p:cNvSpPr txBox="1">
            <a:spLocks noChangeArrowheads="1"/>
          </p:cNvSpPr>
          <p:nvPr/>
        </p:nvSpPr>
        <p:spPr bwMode="auto">
          <a:xfrm>
            <a:off x="3921125" y="6438900"/>
            <a:ext cx="36703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i-FI" altLang="fi-FI" sz="2000"/>
              <a:t>- (taulukossa lataus, vain jos &gt;0.3)</a:t>
            </a:r>
          </a:p>
        </p:txBody>
      </p:sp>
      <p:sp>
        <p:nvSpPr>
          <p:cNvPr id="96263" name="Oval 7">
            <a:extLst>
              <a:ext uri="{FF2B5EF4-FFF2-40B4-BE49-F238E27FC236}">
                <a16:creationId xmlns:a16="http://schemas.microsoft.com/office/drawing/2014/main" id="{0D374648-B638-41BF-BDB3-42B539E63AEC}"/>
              </a:ext>
            </a:extLst>
          </p:cNvPr>
          <p:cNvSpPr>
            <a:spLocks noChangeArrowheads="1"/>
          </p:cNvSpPr>
          <p:nvPr/>
        </p:nvSpPr>
        <p:spPr bwMode="auto">
          <a:xfrm>
            <a:off x="2339975" y="5734050"/>
            <a:ext cx="865188" cy="287338"/>
          </a:xfrm>
          <a:prstGeom prst="ellipse">
            <a:avLst/>
          </a:prstGeom>
          <a:noFill/>
          <a:ln w="1905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96264" name="Rectangle 8">
            <a:extLst>
              <a:ext uri="{FF2B5EF4-FFF2-40B4-BE49-F238E27FC236}">
                <a16:creationId xmlns:a16="http://schemas.microsoft.com/office/drawing/2014/main" id="{27BE36EB-B8EE-4E61-AC16-29F4CDA2CC54}"/>
              </a:ext>
            </a:extLst>
          </p:cNvPr>
          <p:cNvSpPr>
            <a:spLocks noChangeArrowheads="1"/>
          </p:cNvSpPr>
          <p:nvPr/>
        </p:nvSpPr>
        <p:spPr bwMode="auto">
          <a:xfrm>
            <a:off x="3455988" y="6127750"/>
            <a:ext cx="539750" cy="161925"/>
          </a:xfrm>
          <a:prstGeom prst="rect">
            <a:avLst/>
          </a:prstGeom>
          <a:noFill/>
          <a:ln w="9525">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96265" name="Oval 9">
            <a:extLst>
              <a:ext uri="{FF2B5EF4-FFF2-40B4-BE49-F238E27FC236}">
                <a16:creationId xmlns:a16="http://schemas.microsoft.com/office/drawing/2014/main" id="{E8CD6B84-7E25-4919-838D-EAA269A9AB62}"/>
              </a:ext>
            </a:extLst>
          </p:cNvPr>
          <p:cNvSpPr>
            <a:spLocks noChangeArrowheads="1"/>
          </p:cNvSpPr>
          <p:nvPr/>
        </p:nvSpPr>
        <p:spPr bwMode="auto">
          <a:xfrm>
            <a:off x="5653088" y="981075"/>
            <a:ext cx="358775" cy="215900"/>
          </a:xfrm>
          <a:prstGeom prst="ellipse">
            <a:avLst/>
          </a:prstGeom>
          <a:noFill/>
          <a:ln w="9525">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96266" name="Text Box 10">
            <a:extLst>
              <a:ext uri="{FF2B5EF4-FFF2-40B4-BE49-F238E27FC236}">
                <a16:creationId xmlns:a16="http://schemas.microsoft.com/office/drawing/2014/main" id="{5E239821-63AF-4B4A-A749-AD74BEDC9D10}"/>
              </a:ext>
            </a:extLst>
          </p:cNvPr>
          <p:cNvSpPr txBox="1">
            <a:spLocks noChangeArrowheads="1"/>
          </p:cNvSpPr>
          <p:nvPr/>
        </p:nvSpPr>
        <p:spPr bwMode="auto">
          <a:xfrm>
            <a:off x="0" y="0"/>
            <a:ext cx="218281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i-FI" altLang="fi-FI" sz="2000"/>
              <a:t>Suorakulmarotaatio</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2F64A575-AC3C-4807-ADE2-975ABB35A0D4}"/>
              </a:ext>
            </a:extLst>
          </p:cNvPr>
          <p:cNvSpPr>
            <a:spLocks noGrp="1"/>
          </p:cNvSpPr>
          <p:nvPr>
            <p:ph type="sldNum" sz="quarter" idx="12"/>
          </p:nvPr>
        </p:nvSpPr>
        <p:spPr/>
        <p:txBody>
          <a:bodyPr/>
          <a:lstStyle/>
          <a:p>
            <a:fld id="{3D268D6B-D530-4673-94FE-536F214AC8BF}" type="slidenum">
              <a:rPr lang="en-US" altLang="fi-FI"/>
              <a:pPr/>
              <a:t>52</a:t>
            </a:fld>
            <a:endParaRPr lang="en-US" altLang="fi-FI"/>
          </a:p>
        </p:txBody>
      </p:sp>
      <p:sp>
        <p:nvSpPr>
          <p:cNvPr id="21506" name="Rectangle 2050">
            <a:extLst>
              <a:ext uri="{FF2B5EF4-FFF2-40B4-BE49-F238E27FC236}">
                <a16:creationId xmlns:a16="http://schemas.microsoft.com/office/drawing/2014/main" id="{E2D3BEE1-B704-470A-AC9C-052D08029CB2}"/>
              </a:ext>
            </a:extLst>
          </p:cNvPr>
          <p:cNvSpPr>
            <a:spLocks noGrp="1" noChangeArrowheads="1"/>
          </p:cNvSpPr>
          <p:nvPr>
            <p:ph type="title"/>
          </p:nvPr>
        </p:nvSpPr>
        <p:spPr>
          <a:xfrm>
            <a:off x="107950" y="-100013"/>
            <a:ext cx="6096000" cy="1143001"/>
          </a:xfrm>
        </p:spPr>
        <p:txBody>
          <a:bodyPr/>
          <a:lstStyle/>
          <a:p>
            <a:r>
              <a:rPr lang="fi-FI" altLang="fi-FI"/>
              <a:t>Esimerkki</a:t>
            </a:r>
          </a:p>
        </p:txBody>
      </p:sp>
      <p:pic>
        <p:nvPicPr>
          <p:cNvPr id="9220" name="Picture 1028">
            <a:extLst>
              <a:ext uri="{FF2B5EF4-FFF2-40B4-BE49-F238E27FC236}">
                <a16:creationId xmlns:a16="http://schemas.microsoft.com/office/drawing/2014/main" id="{32A2251A-CF66-4C4E-9A5E-2B2E2FCF56A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16338" y="260350"/>
            <a:ext cx="4743450" cy="1177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221" name="Picture 1029">
            <a:extLst>
              <a:ext uri="{FF2B5EF4-FFF2-40B4-BE49-F238E27FC236}">
                <a16:creationId xmlns:a16="http://schemas.microsoft.com/office/drawing/2014/main" id="{C48DE277-8B15-435F-89BB-5926A64E541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84600" y="1584325"/>
            <a:ext cx="5108575" cy="5051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CDA5842C-C2BD-4794-89F5-8E2383E361B6}"/>
              </a:ext>
            </a:extLst>
          </p:cNvPr>
          <p:cNvSpPr>
            <a:spLocks noGrp="1"/>
          </p:cNvSpPr>
          <p:nvPr>
            <p:ph type="sldNum" sz="quarter" idx="12"/>
          </p:nvPr>
        </p:nvSpPr>
        <p:spPr/>
        <p:txBody>
          <a:bodyPr/>
          <a:lstStyle/>
          <a:p>
            <a:fld id="{0EAD0A15-6767-4B86-9A2A-435CA4CC2607}" type="slidenum">
              <a:rPr lang="en-US" altLang="fi-FI"/>
              <a:pPr/>
              <a:t>53</a:t>
            </a:fld>
            <a:endParaRPr lang="en-US" altLang="fi-FI"/>
          </a:p>
        </p:txBody>
      </p:sp>
      <p:sp>
        <p:nvSpPr>
          <p:cNvPr id="39943" name="Rectangle 7">
            <a:extLst>
              <a:ext uri="{FF2B5EF4-FFF2-40B4-BE49-F238E27FC236}">
                <a16:creationId xmlns:a16="http://schemas.microsoft.com/office/drawing/2014/main" id="{3BD15E54-8DDB-4C3B-8A9F-2F81A920DC2A}"/>
              </a:ext>
            </a:extLst>
          </p:cNvPr>
          <p:cNvSpPr>
            <a:spLocks noChangeArrowheads="1"/>
          </p:cNvSpPr>
          <p:nvPr/>
        </p:nvSpPr>
        <p:spPr bwMode="auto">
          <a:xfrm>
            <a:off x="971550" y="1044575"/>
            <a:ext cx="7345363" cy="4789488"/>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buFont typeface="Wingdings" panose="05000000000000000000" pitchFamily="2" charset="2"/>
              <a:buChar char="§"/>
            </a:pPr>
            <a:r>
              <a:rPr lang="en-GB" altLang="fi-FI"/>
              <a:t>An </a:t>
            </a:r>
            <a:r>
              <a:rPr lang="en-GB" altLang="fi-FI" b="1"/>
              <a:t>exploratory factor analysis</a:t>
            </a:r>
            <a:r>
              <a:rPr lang="en-GB" altLang="fi-FI"/>
              <a:t> (principal component analysis, with promax rotation and with unlimited number of factors, eigenvalues over 1 as a criteria) was made to test the replicability of the factor models for the TPQ/TCI subscales. </a:t>
            </a:r>
          </a:p>
          <a:p>
            <a:pPr>
              <a:buFont typeface="Wingdings" panose="05000000000000000000" pitchFamily="2" charset="2"/>
              <a:buChar char="§"/>
            </a:pPr>
            <a:r>
              <a:rPr lang="en-GB" altLang="fi-FI"/>
              <a:t>As most of the previous studies have found out that the reward dependence dimension is psychometrically weaker and may consist of two factors, exploratory factor analysis was used instead of confirmatory factor analysis. </a:t>
            </a:r>
          </a:p>
        </p:txBody>
      </p:sp>
    </p:spTree>
  </p:cSld>
  <p:clrMapOvr>
    <a:masterClrMapping/>
  </p:clrMapOvr>
  <p:transition>
    <p:cut/>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71D530F2-96ED-4323-B44F-43E3E59C69A9}"/>
              </a:ext>
            </a:extLst>
          </p:cNvPr>
          <p:cNvSpPr>
            <a:spLocks noGrp="1"/>
          </p:cNvSpPr>
          <p:nvPr>
            <p:ph type="sldNum" sz="quarter" idx="12"/>
          </p:nvPr>
        </p:nvSpPr>
        <p:spPr/>
        <p:txBody>
          <a:bodyPr/>
          <a:lstStyle/>
          <a:p>
            <a:fld id="{AD58D1C8-8820-45D2-87D2-FEEC0A920C49}" type="slidenum">
              <a:rPr lang="en-US" altLang="fi-FI"/>
              <a:pPr/>
              <a:t>54</a:t>
            </a:fld>
            <a:endParaRPr lang="en-US" altLang="fi-FI"/>
          </a:p>
        </p:txBody>
      </p:sp>
      <p:sp>
        <p:nvSpPr>
          <p:cNvPr id="45062" name="Rectangle 6">
            <a:extLst>
              <a:ext uri="{FF2B5EF4-FFF2-40B4-BE49-F238E27FC236}">
                <a16:creationId xmlns:a16="http://schemas.microsoft.com/office/drawing/2014/main" id="{8043E7B5-1036-4037-8678-6B902B616FDB}"/>
              </a:ext>
            </a:extLst>
          </p:cNvPr>
          <p:cNvSpPr>
            <a:spLocks noGrp="1" noChangeArrowheads="1"/>
          </p:cNvSpPr>
          <p:nvPr>
            <p:ph type="body" idx="1"/>
          </p:nvPr>
        </p:nvSpPr>
        <p:spPr>
          <a:xfrm>
            <a:off x="1476375" y="1341438"/>
            <a:ext cx="6096000" cy="4114800"/>
          </a:xfrm>
          <a:solidFill>
            <a:schemeClr val="tx1"/>
          </a:solidFill>
        </p:spPr>
        <p:txBody>
          <a:bodyPr/>
          <a:lstStyle/>
          <a:p>
            <a:pPr>
              <a:lnSpc>
                <a:spcPct val="90000"/>
              </a:lnSpc>
              <a:buFont typeface="Wingdings" panose="05000000000000000000" pitchFamily="2" charset="2"/>
              <a:buChar char="v"/>
            </a:pPr>
            <a:r>
              <a:rPr lang="en-GB" altLang="fi-FI" b="1" dirty="0"/>
              <a:t>Promax rotation</a:t>
            </a:r>
            <a:r>
              <a:rPr lang="en-GB" altLang="fi-FI" dirty="0"/>
              <a:t> was selected as it was used also in the original factor analytic study on the Cloninger’s temperament scales. </a:t>
            </a:r>
          </a:p>
          <a:p>
            <a:pPr>
              <a:lnSpc>
                <a:spcPct val="90000"/>
              </a:lnSpc>
              <a:buFont typeface="Wingdings" panose="05000000000000000000" pitchFamily="2" charset="2"/>
              <a:buChar char="v"/>
            </a:pPr>
            <a:r>
              <a:rPr lang="en-GB" altLang="fi-FI" dirty="0"/>
              <a:t>Since the individual items are 0/1 variables and skewed, the presented factor analyses were done for subscales, as has been done also in most of the previous studies.</a:t>
            </a:r>
          </a:p>
          <a:p>
            <a:pPr>
              <a:lnSpc>
                <a:spcPct val="90000"/>
              </a:lnSpc>
              <a:buFont typeface="Wingdings" panose="05000000000000000000" pitchFamily="2" charset="2"/>
              <a:buChar char="v"/>
            </a:pPr>
            <a:endParaRPr lang="fi-FI" altLang="fi-FI" dirty="0"/>
          </a:p>
        </p:txBody>
      </p:sp>
    </p:spTree>
  </p:cSld>
  <p:clrMapOvr>
    <a:masterClrMapping/>
  </p:clrMapOvr>
  <p:transition>
    <p:cut/>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Slide Number Placeholder 5">
            <a:extLst>
              <a:ext uri="{FF2B5EF4-FFF2-40B4-BE49-F238E27FC236}">
                <a16:creationId xmlns:a16="http://schemas.microsoft.com/office/drawing/2014/main" id="{516130A6-A7B2-4A8E-8DFD-82923E3069A1}"/>
              </a:ext>
            </a:extLst>
          </p:cNvPr>
          <p:cNvSpPr>
            <a:spLocks noGrp="1"/>
          </p:cNvSpPr>
          <p:nvPr>
            <p:ph type="sldNum" sz="quarter" idx="12"/>
          </p:nvPr>
        </p:nvSpPr>
        <p:spPr/>
        <p:txBody>
          <a:bodyPr/>
          <a:lstStyle/>
          <a:p>
            <a:fld id="{C7F353D8-C38A-43B4-A6FE-3E0199FC01BB}" type="slidenum">
              <a:rPr lang="en-US" altLang="fi-FI"/>
              <a:pPr/>
              <a:t>55</a:t>
            </a:fld>
            <a:endParaRPr lang="en-US" altLang="fi-FI"/>
          </a:p>
        </p:txBody>
      </p:sp>
      <p:sp>
        <p:nvSpPr>
          <p:cNvPr id="44034" name="Rectangle 2">
            <a:extLst>
              <a:ext uri="{FF2B5EF4-FFF2-40B4-BE49-F238E27FC236}">
                <a16:creationId xmlns:a16="http://schemas.microsoft.com/office/drawing/2014/main" id="{F01C479A-1121-4C04-8C2B-B4413C833708}"/>
              </a:ext>
            </a:extLst>
          </p:cNvPr>
          <p:cNvSpPr>
            <a:spLocks noChangeArrowheads="1"/>
          </p:cNvSpPr>
          <p:nvPr>
            <p:ph type="title"/>
          </p:nvPr>
        </p:nvSpPr>
        <p:spPr>
          <a:xfrm>
            <a:off x="2819400" y="1025525"/>
            <a:ext cx="6096000" cy="1143000"/>
          </a:xfrm>
          <a:ln/>
        </p:spPr>
        <p:txBody>
          <a:bodyPr/>
          <a:lstStyle/>
          <a:p>
            <a:endParaRPr lang="fi-FI" altLang="fi-FI"/>
          </a:p>
        </p:txBody>
      </p:sp>
      <p:sp>
        <p:nvSpPr>
          <p:cNvPr id="44035" name="Rectangle 3">
            <a:extLst>
              <a:ext uri="{FF2B5EF4-FFF2-40B4-BE49-F238E27FC236}">
                <a16:creationId xmlns:a16="http://schemas.microsoft.com/office/drawing/2014/main" id="{B6DEA221-ECBD-4F0E-80FB-E045E6CE1B2A}"/>
              </a:ext>
            </a:extLst>
          </p:cNvPr>
          <p:cNvSpPr>
            <a:spLocks noChangeArrowheads="1"/>
          </p:cNvSpPr>
          <p:nvPr>
            <p:ph type="body" idx="1"/>
          </p:nvPr>
        </p:nvSpPr>
        <p:spPr>
          <a:xfrm>
            <a:off x="2819400" y="2209800"/>
            <a:ext cx="6096000" cy="4114800"/>
          </a:xfrm>
          <a:ln/>
        </p:spPr>
        <p:txBody>
          <a:bodyPr/>
          <a:lstStyle/>
          <a:p>
            <a:endParaRPr lang="fi-FI" altLang="fi-FI" b="1">
              <a:latin typeface="Arial Narrow" panose="020B0606020202030204" pitchFamily="34" charset="0"/>
            </a:endParaRPr>
          </a:p>
        </p:txBody>
      </p:sp>
      <p:pic>
        <p:nvPicPr>
          <p:cNvPr id="44037" name="Picture 5">
            <a:extLst>
              <a:ext uri="{FF2B5EF4-FFF2-40B4-BE49-F238E27FC236}">
                <a16:creationId xmlns:a16="http://schemas.microsoft.com/office/drawing/2014/main" id="{9B8557B7-D422-4763-8CC3-13F5DA775CC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7813" y="-71438"/>
            <a:ext cx="7488237" cy="70294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4038" name="Oval 6">
            <a:extLst>
              <a:ext uri="{FF2B5EF4-FFF2-40B4-BE49-F238E27FC236}">
                <a16:creationId xmlns:a16="http://schemas.microsoft.com/office/drawing/2014/main" id="{401F1B70-742F-4EC0-95B8-3277ACC8D379}"/>
              </a:ext>
            </a:extLst>
          </p:cNvPr>
          <p:cNvSpPr>
            <a:spLocks noChangeArrowheads="1"/>
          </p:cNvSpPr>
          <p:nvPr/>
        </p:nvSpPr>
        <p:spPr bwMode="auto">
          <a:xfrm>
            <a:off x="5219700" y="2924175"/>
            <a:ext cx="576263" cy="936625"/>
          </a:xfrm>
          <a:prstGeom prst="ellipse">
            <a:avLst/>
          </a:prstGeom>
          <a:noFill/>
          <a:ln w="254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44039" name="Oval 7">
            <a:extLst>
              <a:ext uri="{FF2B5EF4-FFF2-40B4-BE49-F238E27FC236}">
                <a16:creationId xmlns:a16="http://schemas.microsoft.com/office/drawing/2014/main" id="{FE92C83A-3ED9-4873-8D6B-0C33539B1E35}"/>
              </a:ext>
            </a:extLst>
          </p:cNvPr>
          <p:cNvSpPr>
            <a:spLocks noChangeArrowheads="1"/>
          </p:cNvSpPr>
          <p:nvPr/>
        </p:nvSpPr>
        <p:spPr bwMode="auto">
          <a:xfrm>
            <a:off x="4356100" y="3933825"/>
            <a:ext cx="576263" cy="1439863"/>
          </a:xfrm>
          <a:prstGeom prst="ellipse">
            <a:avLst/>
          </a:prstGeom>
          <a:noFill/>
          <a:ln w="254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44040" name="Oval 8">
            <a:extLst>
              <a:ext uri="{FF2B5EF4-FFF2-40B4-BE49-F238E27FC236}">
                <a16:creationId xmlns:a16="http://schemas.microsoft.com/office/drawing/2014/main" id="{0CC81608-914B-4632-B5FF-010C1CB811E8}"/>
              </a:ext>
            </a:extLst>
          </p:cNvPr>
          <p:cNvSpPr>
            <a:spLocks noChangeArrowheads="1"/>
          </p:cNvSpPr>
          <p:nvPr/>
        </p:nvSpPr>
        <p:spPr bwMode="auto">
          <a:xfrm>
            <a:off x="7019925" y="5445125"/>
            <a:ext cx="503238" cy="433388"/>
          </a:xfrm>
          <a:prstGeom prst="ellipse">
            <a:avLst/>
          </a:prstGeom>
          <a:noFill/>
          <a:ln w="254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44041" name="Oval 9">
            <a:extLst>
              <a:ext uri="{FF2B5EF4-FFF2-40B4-BE49-F238E27FC236}">
                <a16:creationId xmlns:a16="http://schemas.microsoft.com/office/drawing/2014/main" id="{024C1515-F004-4BAC-8E08-F92184F8E2B8}"/>
              </a:ext>
            </a:extLst>
          </p:cNvPr>
          <p:cNvSpPr>
            <a:spLocks noChangeArrowheads="1"/>
          </p:cNvSpPr>
          <p:nvPr/>
        </p:nvSpPr>
        <p:spPr bwMode="auto">
          <a:xfrm>
            <a:off x="7019925" y="6092825"/>
            <a:ext cx="503238" cy="360363"/>
          </a:xfrm>
          <a:prstGeom prst="ellipse">
            <a:avLst/>
          </a:prstGeom>
          <a:noFill/>
          <a:ln w="254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44042" name="Oval 10">
            <a:extLst>
              <a:ext uri="{FF2B5EF4-FFF2-40B4-BE49-F238E27FC236}">
                <a16:creationId xmlns:a16="http://schemas.microsoft.com/office/drawing/2014/main" id="{817FD0B7-DC56-4F88-8AD0-A42AF2CACAB8}"/>
              </a:ext>
            </a:extLst>
          </p:cNvPr>
          <p:cNvSpPr>
            <a:spLocks noChangeArrowheads="1"/>
          </p:cNvSpPr>
          <p:nvPr/>
        </p:nvSpPr>
        <p:spPr bwMode="auto">
          <a:xfrm>
            <a:off x="6156325" y="6380163"/>
            <a:ext cx="503238" cy="288925"/>
          </a:xfrm>
          <a:prstGeom prst="ellipse">
            <a:avLst/>
          </a:prstGeom>
          <a:noFill/>
          <a:ln w="254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44043" name="Oval 11">
            <a:extLst>
              <a:ext uri="{FF2B5EF4-FFF2-40B4-BE49-F238E27FC236}">
                <a16:creationId xmlns:a16="http://schemas.microsoft.com/office/drawing/2014/main" id="{5F303589-96A7-4F2F-92BF-764FF4512AFA}"/>
              </a:ext>
            </a:extLst>
          </p:cNvPr>
          <p:cNvSpPr>
            <a:spLocks noChangeArrowheads="1"/>
          </p:cNvSpPr>
          <p:nvPr/>
        </p:nvSpPr>
        <p:spPr bwMode="auto">
          <a:xfrm>
            <a:off x="6084888" y="5805488"/>
            <a:ext cx="574675" cy="360362"/>
          </a:xfrm>
          <a:prstGeom prst="ellipse">
            <a:avLst/>
          </a:prstGeom>
          <a:noFill/>
          <a:ln w="25400">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fi-FI" altLang="fi-FI" b="1"/>
          </a:p>
        </p:txBody>
      </p:sp>
      <p:sp>
        <p:nvSpPr>
          <p:cNvPr id="44044" name="Oval 12">
            <a:extLst>
              <a:ext uri="{FF2B5EF4-FFF2-40B4-BE49-F238E27FC236}">
                <a16:creationId xmlns:a16="http://schemas.microsoft.com/office/drawing/2014/main" id="{A56C0978-7EB4-4D36-A6B8-70FBDA8990FD}"/>
              </a:ext>
            </a:extLst>
          </p:cNvPr>
          <p:cNvSpPr>
            <a:spLocks noChangeArrowheads="1"/>
          </p:cNvSpPr>
          <p:nvPr/>
        </p:nvSpPr>
        <p:spPr bwMode="auto">
          <a:xfrm>
            <a:off x="4356100" y="2636838"/>
            <a:ext cx="574675" cy="360362"/>
          </a:xfrm>
          <a:prstGeom prst="ellipse">
            <a:avLst/>
          </a:prstGeom>
          <a:noFill/>
          <a:ln w="254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Tree>
  </p:cSld>
  <p:clrMapOvr>
    <a:masterClrMapping/>
  </p:clrMapOvr>
  <p:transition>
    <p:cut/>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3">
            <a:extLst>
              <a:ext uri="{FF2B5EF4-FFF2-40B4-BE49-F238E27FC236}">
                <a16:creationId xmlns:a16="http://schemas.microsoft.com/office/drawing/2014/main" id="{3A68D6C0-7DB7-4300-A34B-E23A01A24DCA}"/>
              </a:ext>
            </a:extLst>
          </p:cNvPr>
          <p:cNvSpPr>
            <a:spLocks noGrp="1"/>
          </p:cNvSpPr>
          <p:nvPr>
            <p:ph type="sldNum" sz="quarter" idx="12"/>
          </p:nvPr>
        </p:nvSpPr>
        <p:spPr/>
        <p:txBody>
          <a:bodyPr/>
          <a:lstStyle/>
          <a:p>
            <a:fld id="{31DF9DEC-B743-4A5D-B3A3-E71E3FF013A8}" type="slidenum">
              <a:rPr lang="en-US" altLang="fi-FI"/>
              <a:pPr/>
              <a:t>56</a:t>
            </a:fld>
            <a:endParaRPr lang="en-US" altLang="fi-FI"/>
          </a:p>
        </p:txBody>
      </p:sp>
      <p:pic>
        <p:nvPicPr>
          <p:cNvPr id="110596" name="Picture 4">
            <a:extLst>
              <a:ext uri="{FF2B5EF4-FFF2-40B4-BE49-F238E27FC236}">
                <a16:creationId xmlns:a16="http://schemas.microsoft.com/office/drawing/2014/main" id="{0085B0AE-F426-49B5-852F-3D3973FAF2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70363" y="885825"/>
            <a:ext cx="4578350" cy="434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0597" name="Text Box 5">
            <a:extLst>
              <a:ext uri="{FF2B5EF4-FFF2-40B4-BE49-F238E27FC236}">
                <a16:creationId xmlns:a16="http://schemas.microsoft.com/office/drawing/2014/main" id="{E8FF039C-9A7D-4C06-8AD7-3C33D9721F82}"/>
              </a:ext>
            </a:extLst>
          </p:cNvPr>
          <p:cNvSpPr txBox="1">
            <a:spLocks noChangeArrowheads="1"/>
          </p:cNvSpPr>
          <p:nvPr/>
        </p:nvSpPr>
        <p:spPr bwMode="auto">
          <a:xfrm>
            <a:off x="2987675" y="6375400"/>
            <a:ext cx="4591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kumimoji="0" lang="fi-FI" altLang="fi-FI" sz="1800">
                <a:latin typeface="Arial" panose="020B0604020202020204" pitchFamily="34" charset="0"/>
              </a:rPr>
              <a:t>Tien et al. Schizophr Res, 19, 93-101, 1996</a:t>
            </a:r>
          </a:p>
        </p:txBody>
      </p:sp>
      <p:sp>
        <p:nvSpPr>
          <p:cNvPr id="110598" name="Rectangle 6">
            <a:extLst>
              <a:ext uri="{FF2B5EF4-FFF2-40B4-BE49-F238E27FC236}">
                <a16:creationId xmlns:a16="http://schemas.microsoft.com/office/drawing/2014/main" id="{4B03138E-0EC9-40BF-8F24-116BBAA64EA6}"/>
              </a:ext>
            </a:extLst>
          </p:cNvPr>
          <p:cNvSpPr>
            <a:spLocks noChangeArrowheads="1"/>
          </p:cNvSpPr>
          <p:nvPr/>
        </p:nvSpPr>
        <p:spPr bwMode="auto">
          <a:xfrm>
            <a:off x="5249863" y="1533525"/>
            <a:ext cx="504825" cy="1223963"/>
          </a:xfrm>
          <a:prstGeom prst="rect">
            <a:avLst/>
          </a:prstGeom>
          <a:noFill/>
          <a:ln w="28575">
            <a:solidFill>
              <a:srgbClr val="FF33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110599" name="Rectangle 7">
            <a:extLst>
              <a:ext uri="{FF2B5EF4-FFF2-40B4-BE49-F238E27FC236}">
                <a16:creationId xmlns:a16="http://schemas.microsoft.com/office/drawing/2014/main" id="{D79F0A4F-8C46-4C0F-A42C-FA1C88B3AD07}"/>
              </a:ext>
            </a:extLst>
          </p:cNvPr>
          <p:cNvSpPr>
            <a:spLocks noChangeArrowheads="1"/>
          </p:cNvSpPr>
          <p:nvPr/>
        </p:nvSpPr>
        <p:spPr bwMode="auto">
          <a:xfrm>
            <a:off x="5970588" y="2757488"/>
            <a:ext cx="504825" cy="720725"/>
          </a:xfrm>
          <a:prstGeom prst="rect">
            <a:avLst/>
          </a:prstGeom>
          <a:noFill/>
          <a:ln w="28575">
            <a:solidFill>
              <a:srgbClr val="FF33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110600" name="Rectangle 8">
            <a:extLst>
              <a:ext uri="{FF2B5EF4-FFF2-40B4-BE49-F238E27FC236}">
                <a16:creationId xmlns:a16="http://schemas.microsoft.com/office/drawing/2014/main" id="{97F8E632-E040-47C7-977E-360CDEFDBC9E}"/>
              </a:ext>
            </a:extLst>
          </p:cNvPr>
          <p:cNvSpPr>
            <a:spLocks noChangeArrowheads="1"/>
          </p:cNvSpPr>
          <p:nvPr/>
        </p:nvSpPr>
        <p:spPr bwMode="auto">
          <a:xfrm>
            <a:off x="6761163" y="3405188"/>
            <a:ext cx="504825" cy="1079500"/>
          </a:xfrm>
          <a:prstGeom prst="rect">
            <a:avLst/>
          </a:prstGeom>
          <a:noFill/>
          <a:ln w="28575">
            <a:solidFill>
              <a:srgbClr val="FF33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110601" name="Rectangle 9">
            <a:extLst>
              <a:ext uri="{FF2B5EF4-FFF2-40B4-BE49-F238E27FC236}">
                <a16:creationId xmlns:a16="http://schemas.microsoft.com/office/drawing/2014/main" id="{6B3CBBAE-4453-4E70-A8D5-CD4D05A71ACC}"/>
              </a:ext>
            </a:extLst>
          </p:cNvPr>
          <p:cNvSpPr>
            <a:spLocks noChangeArrowheads="1"/>
          </p:cNvSpPr>
          <p:nvPr/>
        </p:nvSpPr>
        <p:spPr bwMode="auto">
          <a:xfrm>
            <a:off x="7410450" y="4486275"/>
            <a:ext cx="504825" cy="360363"/>
          </a:xfrm>
          <a:prstGeom prst="rect">
            <a:avLst/>
          </a:prstGeom>
          <a:noFill/>
          <a:ln w="28575">
            <a:solidFill>
              <a:srgbClr val="FF33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110602" name="Rectangle 10">
            <a:extLst>
              <a:ext uri="{FF2B5EF4-FFF2-40B4-BE49-F238E27FC236}">
                <a16:creationId xmlns:a16="http://schemas.microsoft.com/office/drawing/2014/main" id="{7FDCE7E0-1F6D-4264-BE7E-1071C04F6D06}"/>
              </a:ext>
            </a:extLst>
          </p:cNvPr>
          <p:cNvSpPr>
            <a:spLocks noChangeArrowheads="1"/>
          </p:cNvSpPr>
          <p:nvPr/>
        </p:nvSpPr>
        <p:spPr bwMode="auto">
          <a:xfrm>
            <a:off x="8202613" y="4846638"/>
            <a:ext cx="504825" cy="358775"/>
          </a:xfrm>
          <a:prstGeom prst="rect">
            <a:avLst/>
          </a:prstGeom>
          <a:noFill/>
          <a:ln w="28575">
            <a:solidFill>
              <a:srgbClr val="FF33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i-FI"/>
          </a:p>
        </p:txBody>
      </p:sp>
      <p:sp>
        <p:nvSpPr>
          <p:cNvPr id="110603" name="Text Box 11">
            <a:extLst>
              <a:ext uri="{FF2B5EF4-FFF2-40B4-BE49-F238E27FC236}">
                <a16:creationId xmlns:a16="http://schemas.microsoft.com/office/drawing/2014/main" id="{B7C6457D-F5DC-4154-BCA5-2BEB57AC628F}"/>
              </a:ext>
            </a:extLst>
          </p:cNvPr>
          <p:cNvSpPr txBox="1">
            <a:spLocks noChangeArrowheads="1"/>
          </p:cNvSpPr>
          <p:nvPr/>
        </p:nvSpPr>
        <p:spPr bwMode="auto">
          <a:xfrm>
            <a:off x="250825" y="188913"/>
            <a:ext cx="82296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r>
              <a:rPr kumimoji="0" lang="fi-FI" altLang="fi-FI" sz="2000">
                <a:latin typeface="Arial" panose="020B0604020202020204" pitchFamily="34" charset="0"/>
              </a:rPr>
              <a:t>Faktorianalyysia voi soveltaa myös muualle kuin kyselyihin. Esim. aivojen eri alueiden tilavuuksiin!</a:t>
            </a:r>
          </a:p>
        </p:txBody>
      </p:sp>
      <p:sp>
        <p:nvSpPr>
          <p:cNvPr id="110604" name="Text Box 12">
            <a:extLst>
              <a:ext uri="{FF2B5EF4-FFF2-40B4-BE49-F238E27FC236}">
                <a16:creationId xmlns:a16="http://schemas.microsoft.com/office/drawing/2014/main" id="{95FA4DBA-27EA-4979-8A9E-0F31B415753C}"/>
              </a:ext>
            </a:extLst>
          </p:cNvPr>
          <p:cNvSpPr txBox="1">
            <a:spLocks noChangeArrowheads="1"/>
          </p:cNvSpPr>
          <p:nvPr/>
        </p:nvSpPr>
        <p:spPr bwMode="auto">
          <a:xfrm>
            <a:off x="3795713" y="5300663"/>
            <a:ext cx="5348287" cy="942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r>
              <a:rPr kumimoji="0" lang="fi-FI" altLang="fi-FI" sz="1400">
                <a:latin typeface="Arial" panose="020B0604020202020204" pitchFamily="34" charset="0"/>
              </a:rPr>
              <a:t>Faktorien nimet:</a:t>
            </a:r>
          </a:p>
          <a:p>
            <a:pPr eaLnBrk="1" hangingPunct="1"/>
            <a:r>
              <a:rPr kumimoji="0" lang="fi-FI" altLang="fi-FI" sz="1400">
                <a:latin typeface="Arial" panose="020B0604020202020204" pitchFamily="34" charset="0"/>
              </a:rPr>
              <a:t>BG = Basal ganglia-Parietal faktori, HIPP = Hippokampus f., TEMP = Temporal f., ERC = Entorhinal f., HASC = dorsolateral prefrontal ja superior temporal cortical gray f. </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BDBDA51A-9436-4497-83FB-21A87F3D3F28}"/>
              </a:ext>
            </a:extLst>
          </p:cNvPr>
          <p:cNvSpPr>
            <a:spLocks noGrp="1"/>
          </p:cNvSpPr>
          <p:nvPr>
            <p:ph type="sldNum" sz="quarter" idx="12"/>
          </p:nvPr>
        </p:nvSpPr>
        <p:spPr/>
        <p:txBody>
          <a:bodyPr/>
          <a:lstStyle/>
          <a:p>
            <a:fld id="{ABB64725-CE78-49A7-AD69-9722B7C6B318}" type="slidenum">
              <a:rPr lang="en-US" altLang="fi-FI"/>
              <a:pPr/>
              <a:t>57</a:t>
            </a:fld>
            <a:endParaRPr lang="en-US" altLang="fi-FI"/>
          </a:p>
        </p:txBody>
      </p:sp>
      <p:sp>
        <p:nvSpPr>
          <p:cNvPr id="67586" name="Rectangle 2">
            <a:extLst>
              <a:ext uri="{FF2B5EF4-FFF2-40B4-BE49-F238E27FC236}">
                <a16:creationId xmlns:a16="http://schemas.microsoft.com/office/drawing/2014/main" id="{6D3E98D7-FA4C-4074-9336-EC74831879B1}"/>
              </a:ext>
            </a:extLst>
          </p:cNvPr>
          <p:cNvSpPr>
            <a:spLocks noGrp="1" noChangeArrowheads="1"/>
          </p:cNvSpPr>
          <p:nvPr>
            <p:ph type="title"/>
          </p:nvPr>
        </p:nvSpPr>
        <p:spPr>
          <a:xfrm>
            <a:off x="2819400" y="404813"/>
            <a:ext cx="6096000" cy="1143000"/>
          </a:xfrm>
        </p:spPr>
        <p:txBody>
          <a:bodyPr/>
          <a:lstStyle/>
          <a:p>
            <a:r>
              <a:rPr lang="fi-FI" altLang="fi-FI"/>
              <a:t>Kritiikkiä menetelmälle</a:t>
            </a:r>
          </a:p>
        </p:txBody>
      </p:sp>
      <p:sp>
        <p:nvSpPr>
          <p:cNvPr id="67587" name="Rectangle 3">
            <a:extLst>
              <a:ext uri="{FF2B5EF4-FFF2-40B4-BE49-F238E27FC236}">
                <a16:creationId xmlns:a16="http://schemas.microsoft.com/office/drawing/2014/main" id="{696D0647-102C-4549-BC91-26C6479BAB9D}"/>
              </a:ext>
            </a:extLst>
          </p:cNvPr>
          <p:cNvSpPr>
            <a:spLocks noGrp="1" noChangeArrowheads="1"/>
          </p:cNvSpPr>
          <p:nvPr>
            <p:ph type="body" idx="1"/>
          </p:nvPr>
        </p:nvSpPr>
        <p:spPr/>
        <p:txBody>
          <a:bodyPr/>
          <a:lstStyle/>
          <a:p>
            <a:pPr>
              <a:buFont typeface="Wingdings" panose="05000000000000000000" pitchFamily="2" charset="2"/>
              <a:buChar char="v"/>
            </a:pPr>
            <a:r>
              <a:rPr lang="fi-FI" altLang="fi-FI" dirty="0"/>
              <a:t>FA oli pitkään pannassa koska monet valinnoista ja tulkinta ovat subjektiivisia</a:t>
            </a:r>
          </a:p>
          <a:p>
            <a:pPr lvl="1">
              <a:buFont typeface="Wingdings" panose="05000000000000000000" pitchFamily="2" charset="2"/>
              <a:buChar char="v"/>
            </a:pPr>
            <a:r>
              <a:rPr lang="fi-FI" altLang="fi-FI" dirty="0"/>
              <a:t>Mikäli menetelmät ja valinnat selitetään hyvin niin se vie kritiikiltä pohjaa</a:t>
            </a:r>
          </a:p>
          <a:p>
            <a:pPr lvl="1">
              <a:buFont typeface="Wingdings" panose="05000000000000000000" pitchFamily="2" charset="2"/>
              <a:buChar char="v"/>
            </a:pPr>
            <a:r>
              <a:rPr lang="fi-FI" altLang="fi-FI" dirty="0"/>
              <a:t>Tulkinta ja faktorien nimeäminen voi olla vaikeata (ja jotkut muut voivat olla eri mieltä)</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9202113C-B3AE-42ED-A7BF-F1292DEEC3CE}"/>
              </a:ext>
            </a:extLst>
          </p:cNvPr>
          <p:cNvSpPr>
            <a:spLocks noGrp="1"/>
          </p:cNvSpPr>
          <p:nvPr>
            <p:ph type="sldNum" sz="quarter" idx="12"/>
          </p:nvPr>
        </p:nvSpPr>
        <p:spPr/>
        <p:txBody>
          <a:bodyPr/>
          <a:lstStyle/>
          <a:p>
            <a:fld id="{7EDDC1FB-3A32-4449-8A49-8A5AD29C5544}" type="slidenum">
              <a:rPr lang="en-US" altLang="fi-FI"/>
              <a:pPr/>
              <a:t>58</a:t>
            </a:fld>
            <a:endParaRPr lang="en-US" altLang="fi-FI"/>
          </a:p>
        </p:txBody>
      </p:sp>
      <p:sp>
        <p:nvSpPr>
          <p:cNvPr id="10242" name="Rectangle 2">
            <a:extLst>
              <a:ext uri="{FF2B5EF4-FFF2-40B4-BE49-F238E27FC236}">
                <a16:creationId xmlns:a16="http://schemas.microsoft.com/office/drawing/2014/main" id="{FC9EBCD7-5A19-46DE-B6BE-40E6D7B025A0}"/>
              </a:ext>
            </a:extLst>
          </p:cNvPr>
          <p:cNvSpPr>
            <a:spLocks noChangeArrowheads="1"/>
          </p:cNvSpPr>
          <p:nvPr>
            <p:ph type="title"/>
          </p:nvPr>
        </p:nvSpPr>
        <p:spPr>
          <a:xfrm>
            <a:off x="2843213" y="333375"/>
            <a:ext cx="6096000" cy="1143000"/>
          </a:xfrm>
          <a:noFill/>
          <a:ln/>
        </p:spPr>
        <p:txBody>
          <a:bodyPr/>
          <a:lstStyle/>
          <a:p>
            <a:r>
              <a:rPr lang="en-US" altLang="fi-FI">
                <a:latin typeface="Arial" panose="020B0604020202020204" pitchFamily="34" charset="0"/>
              </a:rPr>
              <a:t>Yhteenveto</a:t>
            </a:r>
            <a:endParaRPr lang="en-US" altLang="fi-FI"/>
          </a:p>
        </p:txBody>
      </p:sp>
      <p:sp>
        <p:nvSpPr>
          <p:cNvPr id="10243" name="Rectangle 3">
            <a:extLst>
              <a:ext uri="{FF2B5EF4-FFF2-40B4-BE49-F238E27FC236}">
                <a16:creationId xmlns:a16="http://schemas.microsoft.com/office/drawing/2014/main" id="{E2887A3D-0185-4736-9724-337054BA231C}"/>
              </a:ext>
            </a:extLst>
          </p:cNvPr>
          <p:cNvSpPr>
            <a:spLocks noChangeArrowheads="1"/>
          </p:cNvSpPr>
          <p:nvPr>
            <p:ph type="body" idx="1"/>
          </p:nvPr>
        </p:nvSpPr>
        <p:spPr>
          <a:xfrm>
            <a:off x="2771775" y="1484313"/>
            <a:ext cx="6096000" cy="4114800"/>
          </a:xfrm>
          <a:noFill/>
          <a:ln/>
        </p:spPr>
        <p:txBody>
          <a:bodyPr/>
          <a:lstStyle/>
          <a:p>
            <a:pPr>
              <a:buFont typeface="Wingdings" panose="05000000000000000000" pitchFamily="2" charset="2"/>
              <a:buChar char="v"/>
            </a:pPr>
            <a:r>
              <a:rPr lang="en-US" altLang="fi-FI" dirty="0" err="1"/>
              <a:t>Faktorianalyysit</a:t>
            </a:r>
            <a:r>
              <a:rPr lang="en-US" altLang="fi-FI" dirty="0"/>
              <a:t> </a:t>
            </a:r>
            <a:r>
              <a:rPr lang="en-US" altLang="fi-FI" dirty="0" err="1"/>
              <a:t>yms</a:t>
            </a:r>
            <a:r>
              <a:rPr lang="en-US" altLang="fi-FI" dirty="0"/>
              <a:t>. </a:t>
            </a:r>
            <a:r>
              <a:rPr lang="en-US" altLang="fi-FI" dirty="0" err="1"/>
              <a:t>ovat</a:t>
            </a:r>
            <a:r>
              <a:rPr lang="en-US" altLang="fi-FI" dirty="0"/>
              <a:t> vain </a:t>
            </a:r>
            <a:r>
              <a:rPr lang="en-US" altLang="fi-FI" dirty="0" err="1"/>
              <a:t>apuväline</a:t>
            </a:r>
            <a:r>
              <a:rPr lang="en-US" altLang="fi-FI" dirty="0"/>
              <a:t>, </a:t>
            </a:r>
            <a:r>
              <a:rPr lang="en-US" altLang="fi-FI" dirty="0" err="1"/>
              <a:t>psykologinen</a:t>
            </a:r>
            <a:r>
              <a:rPr lang="en-US" altLang="fi-FI" dirty="0"/>
              <a:t> </a:t>
            </a:r>
            <a:r>
              <a:rPr lang="en-US" altLang="fi-FI" dirty="0" err="1"/>
              <a:t>teoria</a:t>
            </a:r>
            <a:r>
              <a:rPr lang="en-US" altLang="fi-FI" dirty="0"/>
              <a:t> </a:t>
            </a:r>
            <a:r>
              <a:rPr lang="en-US" altLang="fi-FI" dirty="0" err="1"/>
              <a:t>oltava</a:t>
            </a:r>
            <a:r>
              <a:rPr lang="en-US" altLang="fi-FI" dirty="0"/>
              <a:t> </a:t>
            </a:r>
            <a:r>
              <a:rPr lang="en-US" altLang="fi-FI" dirty="0" err="1"/>
              <a:t>taustalla</a:t>
            </a:r>
            <a:endParaRPr lang="en-US" altLang="fi-FI" sz="2400" dirty="0"/>
          </a:p>
          <a:p>
            <a:pPr>
              <a:buFont typeface="Wingdings" panose="05000000000000000000" pitchFamily="2" charset="2"/>
              <a:buChar char="v"/>
            </a:pPr>
            <a:r>
              <a:rPr lang="en-US" altLang="fi-FI" dirty="0" err="1"/>
              <a:t>Menetelmien</a:t>
            </a:r>
            <a:r>
              <a:rPr lang="en-US" altLang="fi-FI" dirty="0"/>
              <a:t> </a:t>
            </a:r>
            <a:r>
              <a:rPr lang="en-US" altLang="fi-FI" dirty="0" err="1"/>
              <a:t>etuja</a:t>
            </a:r>
            <a:r>
              <a:rPr lang="en-US" altLang="fi-FI" dirty="0"/>
              <a:t> ja </a:t>
            </a:r>
            <a:r>
              <a:rPr lang="en-US" altLang="fi-FI" dirty="0" err="1"/>
              <a:t>haittoja</a:t>
            </a:r>
            <a:r>
              <a:rPr lang="en-US" altLang="fi-FI" dirty="0"/>
              <a:t>:</a:t>
            </a:r>
            <a:r>
              <a:rPr lang="en-US" altLang="fi-FI" sz="2400" dirty="0"/>
              <a:t> </a:t>
            </a:r>
          </a:p>
          <a:p>
            <a:pPr lvl="1">
              <a:buFont typeface="Wingdings" panose="05000000000000000000" pitchFamily="2" charset="2"/>
              <a:buChar char="v"/>
            </a:pPr>
            <a:r>
              <a:rPr lang="en-US" altLang="fi-FI" sz="2400" dirty="0" err="1"/>
              <a:t>Antaa</a:t>
            </a:r>
            <a:r>
              <a:rPr lang="en-US" altLang="fi-FI" sz="2400" dirty="0"/>
              <a:t> </a:t>
            </a:r>
            <a:r>
              <a:rPr lang="en-US" altLang="fi-FI" sz="2400" dirty="0" err="1"/>
              <a:t>tilastollisen</a:t>
            </a:r>
            <a:r>
              <a:rPr lang="en-US" altLang="fi-FI" sz="2400" dirty="0"/>
              <a:t> </a:t>
            </a:r>
            <a:r>
              <a:rPr lang="en-US" altLang="fi-FI" sz="2400" dirty="0" err="1"/>
              <a:t>perusteen</a:t>
            </a:r>
            <a:r>
              <a:rPr lang="en-US" altLang="fi-FI" sz="2400" dirty="0"/>
              <a:t> </a:t>
            </a:r>
            <a:r>
              <a:rPr lang="en-US" altLang="fi-FI" sz="2400" dirty="0" err="1"/>
              <a:t>osa-asteikkojen</a:t>
            </a:r>
            <a:r>
              <a:rPr lang="en-US" altLang="fi-FI" sz="2400" dirty="0"/>
              <a:t> </a:t>
            </a:r>
            <a:r>
              <a:rPr lang="en-US" altLang="fi-FI" sz="2400" dirty="0" err="1"/>
              <a:t>käytölle</a:t>
            </a:r>
            <a:endParaRPr lang="en-US" altLang="fi-FI" sz="2400" dirty="0"/>
          </a:p>
          <a:p>
            <a:pPr lvl="1">
              <a:buFont typeface="Wingdings" panose="05000000000000000000" pitchFamily="2" charset="2"/>
              <a:buChar char="v"/>
            </a:pPr>
            <a:r>
              <a:rPr lang="en-US" altLang="fi-FI" sz="2400" dirty="0" err="1"/>
              <a:t>mahdollistaa</a:t>
            </a:r>
            <a:r>
              <a:rPr lang="en-US" altLang="fi-FI" sz="2400" dirty="0"/>
              <a:t> </a:t>
            </a:r>
            <a:r>
              <a:rPr lang="en-US" altLang="fi-FI" sz="2400" dirty="0" err="1"/>
              <a:t>faktoripisteiden</a:t>
            </a:r>
            <a:r>
              <a:rPr lang="en-US" altLang="fi-FI" sz="2400" dirty="0"/>
              <a:t> </a:t>
            </a:r>
            <a:r>
              <a:rPr lang="en-US" altLang="fi-FI" sz="2400" dirty="0" err="1"/>
              <a:t>käytön</a:t>
            </a:r>
            <a:endParaRPr lang="en-US" altLang="fi-FI" sz="2400" dirty="0"/>
          </a:p>
          <a:p>
            <a:pPr lvl="1">
              <a:buFont typeface="Wingdings" panose="05000000000000000000" pitchFamily="2" charset="2"/>
              <a:buChar char="v"/>
            </a:pPr>
            <a:r>
              <a:rPr lang="en-US" altLang="fi-FI" sz="2400" dirty="0" err="1"/>
              <a:t>auttaa</a:t>
            </a:r>
            <a:r>
              <a:rPr lang="en-US" altLang="fi-FI" sz="2400" dirty="0"/>
              <a:t> </a:t>
            </a:r>
            <a:r>
              <a:rPr lang="en-US" altLang="fi-FI" sz="2400" dirty="0" err="1"/>
              <a:t>uusien</a:t>
            </a:r>
            <a:r>
              <a:rPr lang="en-US" altLang="fi-FI" sz="2400" dirty="0"/>
              <a:t> </a:t>
            </a:r>
            <a:r>
              <a:rPr lang="en-US" altLang="fi-FI" sz="2400" dirty="0" err="1"/>
              <a:t>teorioiden</a:t>
            </a:r>
            <a:r>
              <a:rPr lang="en-US" altLang="fi-FI" sz="2400" dirty="0"/>
              <a:t> </a:t>
            </a:r>
            <a:r>
              <a:rPr lang="en-US" altLang="fi-FI" sz="2400" dirty="0" err="1"/>
              <a:t>kehittelyssä</a:t>
            </a:r>
            <a:endParaRPr lang="en-US" altLang="fi-FI" sz="2400" dirty="0"/>
          </a:p>
          <a:p>
            <a:pPr lvl="1">
              <a:buFont typeface="Wingdings" panose="05000000000000000000" pitchFamily="2" charset="2"/>
              <a:buChar char="v"/>
            </a:pPr>
            <a:r>
              <a:rPr lang="en-US" altLang="fi-FI" sz="2400" dirty="0" err="1"/>
              <a:t>aineiston</a:t>
            </a:r>
            <a:r>
              <a:rPr lang="en-US" altLang="fi-FI" sz="2400" dirty="0"/>
              <a:t> ja </a:t>
            </a:r>
            <a:r>
              <a:rPr lang="en-US" altLang="fi-FI" sz="2400" dirty="0" err="1"/>
              <a:t>muuttujien</a:t>
            </a:r>
            <a:r>
              <a:rPr lang="en-US" altLang="fi-FI" sz="2400" dirty="0"/>
              <a:t> </a:t>
            </a:r>
            <a:r>
              <a:rPr lang="en-US" altLang="fi-FI" sz="2400" dirty="0" err="1"/>
              <a:t>ominaisuudet</a:t>
            </a:r>
            <a:r>
              <a:rPr lang="en-US" altLang="fi-FI" sz="2400" dirty="0"/>
              <a:t> </a:t>
            </a:r>
            <a:r>
              <a:rPr lang="en-US" altLang="fi-FI" sz="2400" dirty="0" err="1"/>
              <a:t>rajoituksena</a:t>
            </a:r>
            <a:endParaRPr lang="en-US" altLang="fi-FI" sz="2200" dirty="0"/>
          </a:p>
        </p:txBody>
      </p:sp>
    </p:spTree>
  </p:cSld>
  <p:clrMapOvr>
    <a:masterClrMapping/>
  </p:clrMapOvr>
  <p:transition>
    <p:cut/>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AE35BFF2-CD93-452C-81B4-558B62F244C0}"/>
              </a:ext>
            </a:extLst>
          </p:cNvPr>
          <p:cNvSpPr>
            <a:spLocks noGrp="1"/>
          </p:cNvSpPr>
          <p:nvPr>
            <p:ph type="sldNum" sz="quarter" idx="12"/>
          </p:nvPr>
        </p:nvSpPr>
        <p:spPr/>
        <p:txBody>
          <a:bodyPr/>
          <a:lstStyle/>
          <a:p>
            <a:fld id="{B505965D-58D4-4A11-8A98-572331E6F191}" type="slidenum">
              <a:rPr lang="en-US" altLang="fi-FI"/>
              <a:pPr/>
              <a:t>59</a:t>
            </a:fld>
            <a:endParaRPr lang="en-US" altLang="fi-FI"/>
          </a:p>
        </p:txBody>
      </p:sp>
      <p:sp>
        <p:nvSpPr>
          <p:cNvPr id="68610" name="Rectangle 2">
            <a:extLst>
              <a:ext uri="{FF2B5EF4-FFF2-40B4-BE49-F238E27FC236}">
                <a16:creationId xmlns:a16="http://schemas.microsoft.com/office/drawing/2014/main" id="{0B36BA62-9D4E-4F82-8022-F8D16DCAE898}"/>
              </a:ext>
            </a:extLst>
          </p:cNvPr>
          <p:cNvSpPr>
            <a:spLocks noGrp="1" noChangeArrowheads="1"/>
          </p:cNvSpPr>
          <p:nvPr>
            <p:ph type="title"/>
          </p:nvPr>
        </p:nvSpPr>
        <p:spPr/>
        <p:txBody>
          <a:bodyPr/>
          <a:lstStyle/>
          <a:p>
            <a:r>
              <a:rPr lang="fi-FI" altLang="fi-FI"/>
              <a:t>Lähteitä suomeksi</a:t>
            </a:r>
          </a:p>
        </p:txBody>
      </p:sp>
      <p:sp>
        <p:nvSpPr>
          <p:cNvPr id="68611" name="Rectangle 3">
            <a:extLst>
              <a:ext uri="{FF2B5EF4-FFF2-40B4-BE49-F238E27FC236}">
                <a16:creationId xmlns:a16="http://schemas.microsoft.com/office/drawing/2014/main" id="{77E2E0C9-3B9E-4C9F-A8EC-7EFFD82789C0}"/>
              </a:ext>
            </a:extLst>
          </p:cNvPr>
          <p:cNvSpPr>
            <a:spLocks noGrp="1" noChangeArrowheads="1"/>
          </p:cNvSpPr>
          <p:nvPr>
            <p:ph type="body" idx="1"/>
          </p:nvPr>
        </p:nvSpPr>
        <p:spPr/>
        <p:txBody>
          <a:bodyPr/>
          <a:lstStyle/>
          <a:p>
            <a:pPr>
              <a:buFont typeface="Wingdings" panose="05000000000000000000" pitchFamily="2" charset="2"/>
              <a:buChar char="v"/>
            </a:pPr>
            <a:r>
              <a:rPr lang="en-US" altLang="fi-FI" sz="2600" dirty="0"/>
              <a:t>Leskinen (1997) </a:t>
            </a:r>
            <a:r>
              <a:rPr lang="en-US" altLang="fi-FI" sz="2600" dirty="0" err="1"/>
              <a:t>Faktorianalyysi</a:t>
            </a:r>
            <a:endParaRPr lang="en-US" altLang="fi-FI" sz="2600" dirty="0"/>
          </a:p>
          <a:p>
            <a:pPr>
              <a:buFont typeface="Wingdings" panose="05000000000000000000" pitchFamily="2" charset="2"/>
              <a:buChar char="v"/>
            </a:pPr>
            <a:r>
              <a:rPr lang="en-US" altLang="fi-FI" sz="2600" dirty="0" err="1"/>
              <a:t>Metsämuuronen</a:t>
            </a:r>
            <a:r>
              <a:rPr lang="en-US" altLang="fi-FI" sz="2600" dirty="0"/>
              <a:t> (2003) </a:t>
            </a:r>
            <a:r>
              <a:rPr lang="en-US" altLang="fi-FI" sz="2600" dirty="0" err="1"/>
              <a:t>Tutkimuksen</a:t>
            </a:r>
            <a:r>
              <a:rPr lang="en-US" altLang="fi-FI" sz="2600" dirty="0"/>
              <a:t> </a:t>
            </a:r>
            <a:r>
              <a:rPr lang="en-US" altLang="fi-FI" sz="2600" dirty="0" err="1"/>
              <a:t>tekemisen</a:t>
            </a:r>
            <a:r>
              <a:rPr lang="en-US" altLang="fi-FI" sz="2600" dirty="0"/>
              <a:t> </a:t>
            </a:r>
            <a:r>
              <a:rPr lang="en-US" altLang="fi-FI" sz="2600" dirty="0" err="1"/>
              <a:t>perusteet</a:t>
            </a:r>
            <a:r>
              <a:rPr lang="en-US" altLang="fi-FI" sz="2600" dirty="0"/>
              <a:t> </a:t>
            </a:r>
            <a:r>
              <a:rPr lang="en-US" altLang="fi-FI" sz="2600" dirty="0" err="1"/>
              <a:t>ihmistieteissä</a:t>
            </a:r>
            <a:endParaRPr lang="en-US" altLang="fi-FI" sz="2600" dirty="0"/>
          </a:p>
          <a:p>
            <a:pPr>
              <a:buFont typeface="Wingdings" panose="05000000000000000000" pitchFamily="2" charset="2"/>
              <a:buChar char="v"/>
            </a:pPr>
            <a:r>
              <a:rPr lang="en-US" altLang="fi-FI" sz="2600" dirty="0" err="1"/>
              <a:t>Nummenmaa</a:t>
            </a:r>
            <a:r>
              <a:rPr lang="en-US" altLang="fi-FI" sz="2600" dirty="0"/>
              <a:t> </a:t>
            </a:r>
            <a:r>
              <a:rPr lang="en-US" altLang="fi-FI" sz="2600" dirty="0" err="1"/>
              <a:t>ym</a:t>
            </a:r>
            <a:r>
              <a:rPr lang="en-US" altLang="fi-FI" sz="2600" dirty="0"/>
              <a:t>. (1996) </a:t>
            </a:r>
            <a:r>
              <a:rPr lang="en-US" altLang="fi-FI" sz="2600" dirty="0" err="1"/>
              <a:t>Tutkimusaineiston</a:t>
            </a:r>
            <a:r>
              <a:rPr lang="en-US" altLang="fi-FI" sz="2600" dirty="0"/>
              <a:t> </a:t>
            </a:r>
            <a:r>
              <a:rPr lang="en-US" altLang="fi-FI" sz="2600" dirty="0" err="1"/>
              <a:t>analyysi</a:t>
            </a:r>
            <a:endParaRPr lang="en-US" altLang="fi-FI" sz="2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4C78E6ED-3F6C-4541-BDC3-CD4992AD0185}"/>
              </a:ext>
            </a:extLst>
          </p:cNvPr>
          <p:cNvSpPr>
            <a:spLocks noGrp="1"/>
          </p:cNvSpPr>
          <p:nvPr>
            <p:ph type="sldNum" sz="quarter" idx="12"/>
          </p:nvPr>
        </p:nvSpPr>
        <p:spPr/>
        <p:txBody>
          <a:bodyPr/>
          <a:lstStyle/>
          <a:p>
            <a:fld id="{866C8887-2455-449A-9513-6228E4CD835C}" type="slidenum">
              <a:rPr lang="en-US" altLang="fi-FI"/>
              <a:pPr/>
              <a:t>6</a:t>
            </a:fld>
            <a:endParaRPr lang="en-US" altLang="fi-FI"/>
          </a:p>
        </p:txBody>
      </p:sp>
      <p:pic>
        <p:nvPicPr>
          <p:cNvPr id="82949" name="Picture 5">
            <a:extLst>
              <a:ext uri="{FF2B5EF4-FFF2-40B4-BE49-F238E27FC236}">
                <a16:creationId xmlns:a16="http://schemas.microsoft.com/office/drawing/2014/main" id="{24540F92-5195-4095-8F5A-E400F242C7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9613" y="1466850"/>
            <a:ext cx="5689600" cy="498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2950" name="Rectangle 6">
            <a:extLst>
              <a:ext uri="{FF2B5EF4-FFF2-40B4-BE49-F238E27FC236}">
                <a16:creationId xmlns:a16="http://schemas.microsoft.com/office/drawing/2014/main" id="{94BA3F19-BC9E-4367-8096-C70326EECED9}"/>
              </a:ext>
            </a:extLst>
          </p:cNvPr>
          <p:cNvSpPr>
            <a:spLocks noChangeArrowheads="1"/>
          </p:cNvSpPr>
          <p:nvPr/>
        </p:nvSpPr>
        <p:spPr bwMode="auto">
          <a:xfrm>
            <a:off x="1908175" y="404813"/>
            <a:ext cx="5894388"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20000"/>
              </a:spcBef>
              <a:buClr>
                <a:schemeClr val="hlink"/>
              </a:buClr>
              <a:buSzPct val="50000"/>
              <a:buFont typeface="Monotype Sorts" pitchFamily="2" charset="2"/>
              <a:buNone/>
            </a:pPr>
            <a:r>
              <a:rPr lang="en-US" altLang="fi-FI" sz="3200" b="1"/>
              <a:t>Eksploratiivinen faktorianalyysi</a:t>
            </a:r>
            <a:r>
              <a:rPr lang="en-US" altLang="fi-FI" sz="3200">
                <a:solidFill>
                  <a:schemeClr val="tx1"/>
                </a:solidFill>
              </a:rPr>
              <a:t> </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5140F9B3-FE28-4508-ABC7-FBB650DCF09C}"/>
              </a:ext>
            </a:extLst>
          </p:cNvPr>
          <p:cNvSpPr>
            <a:spLocks noGrp="1"/>
          </p:cNvSpPr>
          <p:nvPr>
            <p:ph type="sldNum" sz="quarter" idx="12"/>
          </p:nvPr>
        </p:nvSpPr>
        <p:spPr/>
        <p:txBody>
          <a:bodyPr/>
          <a:lstStyle/>
          <a:p>
            <a:fld id="{138D8A72-4DFE-4423-96AA-63F956758306}" type="slidenum">
              <a:rPr lang="en-US" altLang="fi-FI"/>
              <a:pPr/>
              <a:t>60</a:t>
            </a:fld>
            <a:endParaRPr lang="en-US" altLang="fi-FI"/>
          </a:p>
        </p:txBody>
      </p:sp>
      <p:sp>
        <p:nvSpPr>
          <p:cNvPr id="86018" name="Rectangle 2">
            <a:extLst>
              <a:ext uri="{FF2B5EF4-FFF2-40B4-BE49-F238E27FC236}">
                <a16:creationId xmlns:a16="http://schemas.microsoft.com/office/drawing/2014/main" id="{47590DD9-F0E8-47C5-B956-5C103EBF0EDE}"/>
              </a:ext>
            </a:extLst>
          </p:cNvPr>
          <p:cNvSpPr>
            <a:spLocks noGrp="1" noChangeArrowheads="1"/>
          </p:cNvSpPr>
          <p:nvPr>
            <p:ph type="title"/>
          </p:nvPr>
        </p:nvSpPr>
        <p:spPr>
          <a:xfrm>
            <a:off x="2843213" y="333375"/>
            <a:ext cx="6096000" cy="1143000"/>
          </a:xfrm>
        </p:spPr>
        <p:txBody>
          <a:bodyPr/>
          <a:lstStyle/>
          <a:p>
            <a:r>
              <a:rPr lang="fi-FI" altLang="fi-FI"/>
              <a:t>Muita lähteitä</a:t>
            </a:r>
          </a:p>
        </p:txBody>
      </p:sp>
      <p:sp>
        <p:nvSpPr>
          <p:cNvPr id="86019" name="Rectangle 3">
            <a:extLst>
              <a:ext uri="{FF2B5EF4-FFF2-40B4-BE49-F238E27FC236}">
                <a16:creationId xmlns:a16="http://schemas.microsoft.com/office/drawing/2014/main" id="{A7D959A4-F4A5-47B9-A39E-DE20C0AC9F41}"/>
              </a:ext>
            </a:extLst>
          </p:cNvPr>
          <p:cNvSpPr>
            <a:spLocks noGrp="1" noChangeArrowheads="1"/>
          </p:cNvSpPr>
          <p:nvPr>
            <p:ph type="body" idx="1"/>
          </p:nvPr>
        </p:nvSpPr>
        <p:spPr>
          <a:xfrm>
            <a:off x="2843213" y="1628775"/>
            <a:ext cx="6096000" cy="4543425"/>
          </a:xfrm>
        </p:spPr>
        <p:txBody>
          <a:bodyPr/>
          <a:lstStyle/>
          <a:p>
            <a:pPr>
              <a:buFont typeface="Wingdings" panose="05000000000000000000" pitchFamily="2" charset="2"/>
              <a:buChar char="v"/>
            </a:pPr>
            <a:r>
              <a:rPr lang="en-US" altLang="fi-FI" sz="2400"/>
              <a:t>Comrey &amp; Lee (1992) A first course in factor analysis. New York: Hillsdale.</a:t>
            </a:r>
          </a:p>
          <a:p>
            <a:pPr>
              <a:buFont typeface="Wingdings" panose="05000000000000000000" pitchFamily="2" charset="2"/>
              <a:buChar char="v"/>
            </a:pPr>
            <a:r>
              <a:rPr lang="en-US" altLang="fi-FI" sz="2400"/>
              <a:t>Kim &amp; Mueller (1978) Factor analysis:  Statistical methods and practical issues. Newbury Park:  Sage.</a:t>
            </a:r>
          </a:p>
          <a:p>
            <a:pPr>
              <a:buFont typeface="Wingdings" panose="05000000000000000000" pitchFamily="2" charset="2"/>
              <a:buChar char="v"/>
            </a:pPr>
            <a:r>
              <a:rPr lang="fi-FI" altLang="fi-FI" sz="2400"/>
              <a:t>Tabachnick and Fidell (2001) Using multivariate statistics (4th edition). New York: Harper &amp; Row.</a:t>
            </a:r>
            <a:endParaRPr lang="en-US" altLang="fi-FI" sz="2400"/>
          </a:p>
          <a:p>
            <a:pPr>
              <a:buFont typeface="Wingdings" panose="05000000000000000000" pitchFamily="2" charset="2"/>
              <a:buChar char="v"/>
            </a:pPr>
            <a:endParaRPr lang="fi-FI" altLang="fi-FI" sz="26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1711B2AB-74C8-42CA-A847-01806018F39F}"/>
              </a:ext>
            </a:extLst>
          </p:cNvPr>
          <p:cNvSpPr>
            <a:spLocks noGrp="1"/>
          </p:cNvSpPr>
          <p:nvPr>
            <p:ph type="sldNum" sz="quarter" idx="12"/>
          </p:nvPr>
        </p:nvSpPr>
        <p:spPr/>
        <p:txBody>
          <a:bodyPr/>
          <a:lstStyle/>
          <a:p>
            <a:fld id="{C87802FC-FBFA-4CAE-BEA2-263A808056AB}" type="slidenum">
              <a:rPr lang="en-US" altLang="fi-FI"/>
              <a:pPr/>
              <a:t>7</a:t>
            </a:fld>
            <a:endParaRPr lang="en-US" altLang="fi-FI"/>
          </a:p>
        </p:txBody>
      </p:sp>
      <p:pic>
        <p:nvPicPr>
          <p:cNvPr id="107524" name="Picture 4">
            <a:extLst>
              <a:ext uri="{FF2B5EF4-FFF2-40B4-BE49-F238E27FC236}">
                <a16:creationId xmlns:a16="http://schemas.microsoft.com/office/drawing/2014/main" id="{F2F9747E-DAAC-4552-B273-7029A670EDA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3575" y="1484313"/>
            <a:ext cx="4738688" cy="5040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7525" name="Rectangle 5">
            <a:extLst>
              <a:ext uri="{FF2B5EF4-FFF2-40B4-BE49-F238E27FC236}">
                <a16:creationId xmlns:a16="http://schemas.microsoft.com/office/drawing/2014/main" id="{2723ADCB-87EB-495A-BEE0-4FE81FADC8E9}"/>
              </a:ext>
            </a:extLst>
          </p:cNvPr>
          <p:cNvSpPr>
            <a:spLocks noChangeArrowheads="1"/>
          </p:cNvSpPr>
          <p:nvPr/>
        </p:nvSpPr>
        <p:spPr bwMode="auto">
          <a:xfrm>
            <a:off x="2916238" y="404813"/>
            <a:ext cx="45720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20000"/>
              </a:spcBef>
              <a:buClr>
                <a:schemeClr val="hlink"/>
              </a:buClr>
              <a:buSzPct val="50000"/>
              <a:buFont typeface="Monotype Sorts" pitchFamily="2" charset="2"/>
              <a:buNone/>
            </a:pPr>
            <a:r>
              <a:rPr lang="en-US" altLang="fi-FI" sz="3200" b="1"/>
              <a:t>Pääkomponenttianalyysi</a:t>
            </a:r>
            <a:r>
              <a:rPr lang="en-US" altLang="fi-FI" sz="3200">
                <a:solidFill>
                  <a:schemeClr val="tx1"/>
                </a:solidFill>
              </a:rPr>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F62808C3-07D4-4FC4-8726-CF0F88F1B65C}"/>
              </a:ext>
            </a:extLst>
          </p:cNvPr>
          <p:cNvSpPr>
            <a:spLocks noGrp="1"/>
          </p:cNvSpPr>
          <p:nvPr>
            <p:ph type="sldNum" sz="quarter" idx="12"/>
          </p:nvPr>
        </p:nvSpPr>
        <p:spPr/>
        <p:txBody>
          <a:bodyPr/>
          <a:lstStyle/>
          <a:p>
            <a:fld id="{CCE0EF36-4BA6-4335-B7B1-691C04251842}" type="slidenum">
              <a:rPr lang="en-US" altLang="fi-FI"/>
              <a:pPr/>
              <a:t>8</a:t>
            </a:fld>
            <a:endParaRPr lang="en-US" altLang="fi-FI"/>
          </a:p>
        </p:txBody>
      </p:sp>
      <p:sp>
        <p:nvSpPr>
          <p:cNvPr id="34818" name="Rectangle 2">
            <a:extLst>
              <a:ext uri="{FF2B5EF4-FFF2-40B4-BE49-F238E27FC236}">
                <a16:creationId xmlns:a16="http://schemas.microsoft.com/office/drawing/2014/main" id="{4E9578DC-178B-42BF-AF47-2785C7637C33}"/>
              </a:ext>
            </a:extLst>
          </p:cNvPr>
          <p:cNvSpPr>
            <a:spLocks noChangeArrowheads="1"/>
          </p:cNvSpPr>
          <p:nvPr>
            <p:ph type="title"/>
          </p:nvPr>
        </p:nvSpPr>
        <p:spPr>
          <a:xfrm>
            <a:off x="3563938" y="-26988"/>
            <a:ext cx="3600450" cy="1143001"/>
          </a:xfrm>
          <a:noFill/>
          <a:ln/>
        </p:spPr>
        <p:txBody>
          <a:bodyPr/>
          <a:lstStyle/>
          <a:p>
            <a:r>
              <a:rPr lang="en-US" altLang="fi-FI"/>
              <a:t>EFA vs. PCA</a:t>
            </a:r>
          </a:p>
        </p:txBody>
      </p:sp>
      <p:sp>
        <p:nvSpPr>
          <p:cNvPr id="34819" name="Rectangle 3">
            <a:extLst>
              <a:ext uri="{FF2B5EF4-FFF2-40B4-BE49-F238E27FC236}">
                <a16:creationId xmlns:a16="http://schemas.microsoft.com/office/drawing/2014/main" id="{5951CAEF-C3FB-431A-9C34-3552461FDF9D}"/>
              </a:ext>
            </a:extLst>
          </p:cNvPr>
          <p:cNvSpPr>
            <a:spLocks noChangeArrowheads="1"/>
          </p:cNvSpPr>
          <p:nvPr>
            <p:ph type="body" idx="1"/>
          </p:nvPr>
        </p:nvSpPr>
        <p:spPr>
          <a:xfrm>
            <a:off x="2771775" y="1196975"/>
            <a:ext cx="6337300" cy="4464050"/>
          </a:xfrm>
          <a:noFill/>
          <a:ln/>
        </p:spPr>
        <p:txBody>
          <a:bodyPr/>
          <a:lstStyle/>
          <a:p>
            <a:pPr>
              <a:buFont typeface="Wingdings" panose="05000000000000000000" pitchFamily="2" charset="2"/>
              <a:buChar char="v"/>
            </a:pPr>
            <a:r>
              <a:rPr lang="en-US" altLang="fi-FI" b="1" dirty="0" err="1"/>
              <a:t>Pääkomponenttianalyysi</a:t>
            </a:r>
            <a:r>
              <a:rPr lang="en-US" altLang="fi-FI" dirty="0"/>
              <a:t> (Principal Component Analysis) </a:t>
            </a:r>
            <a:r>
              <a:rPr lang="en-US" altLang="fi-FI" dirty="0" err="1"/>
              <a:t>luetaan</a:t>
            </a:r>
            <a:r>
              <a:rPr lang="en-US" altLang="fi-FI" dirty="0"/>
              <a:t> </a:t>
            </a:r>
            <a:r>
              <a:rPr lang="en-US" altLang="fi-FI" dirty="0" err="1"/>
              <a:t>joskus</a:t>
            </a:r>
            <a:r>
              <a:rPr lang="en-US" altLang="fi-FI" dirty="0"/>
              <a:t> </a:t>
            </a:r>
            <a:r>
              <a:rPr lang="en-US" altLang="fi-FI" dirty="0" err="1"/>
              <a:t>faktorianalyysiksi</a:t>
            </a:r>
            <a:r>
              <a:rPr lang="en-US" altLang="fi-FI" dirty="0"/>
              <a:t>, </a:t>
            </a:r>
            <a:r>
              <a:rPr lang="en-US" altLang="fi-FI" dirty="0" err="1"/>
              <a:t>mutta</a:t>
            </a:r>
            <a:r>
              <a:rPr lang="en-US" altLang="fi-FI" dirty="0"/>
              <a:t> se on </a:t>
            </a:r>
            <a:r>
              <a:rPr lang="en-US" altLang="fi-FI" dirty="0" err="1"/>
              <a:t>matemaattisesti</a:t>
            </a:r>
            <a:r>
              <a:rPr lang="en-US" altLang="fi-FI" dirty="0"/>
              <a:t> ja </a:t>
            </a:r>
            <a:r>
              <a:rPr lang="en-US" altLang="fi-FI" dirty="0" err="1"/>
              <a:t>filosofisesti</a:t>
            </a:r>
            <a:r>
              <a:rPr lang="en-US" altLang="fi-FI" dirty="0"/>
              <a:t> </a:t>
            </a:r>
            <a:r>
              <a:rPr lang="en-US" altLang="fi-FI" dirty="0" err="1"/>
              <a:t>erilainen</a:t>
            </a:r>
            <a:r>
              <a:rPr lang="en-US" altLang="fi-FI" dirty="0"/>
              <a:t> </a:t>
            </a:r>
            <a:r>
              <a:rPr lang="en-US" altLang="fi-FI" dirty="0" err="1"/>
              <a:t>menetelmä</a:t>
            </a:r>
            <a:endParaRPr lang="en-US" altLang="fi-FI" dirty="0"/>
          </a:p>
          <a:p>
            <a:pPr>
              <a:buFont typeface="Wingdings" panose="05000000000000000000" pitchFamily="2" charset="2"/>
              <a:buChar char="v"/>
            </a:pPr>
            <a:r>
              <a:rPr lang="en-US" altLang="fi-FI" dirty="0" err="1"/>
              <a:t>Menetelmän</a:t>
            </a:r>
            <a:r>
              <a:rPr lang="en-US" altLang="fi-FI" dirty="0"/>
              <a:t> </a:t>
            </a:r>
            <a:r>
              <a:rPr lang="en-US" altLang="fi-FI" dirty="0" err="1"/>
              <a:t>vaiheet</a:t>
            </a:r>
            <a:r>
              <a:rPr lang="en-US" altLang="fi-FI" dirty="0"/>
              <a:t> </a:t>
            </a:r>
            <a:r>
              <a:rPr lang="en-US" altLang="fi-FI" dirty="0" err="1"/>
              <a:t>samankaltaiset</a:t>
            </a:r>
            <a:endParaRPr lang="en-US" altLang="fi-FI" dirty="0"/>
          </a:p>
          <a:p>
            <a:pPr>
              <a:buFont typeface="Wingdings" panose="05000000000000000000" pitchFamily="2" charset="2"/>
              <a:buChar char="v"/>
            </a:pPr>
            <a:r>
              <a:rPr lang="en-US" altLang="fi-FI" dirty="0"/>
              <a:t>SPSS –</a:t>
            </a:r>
            <a:r>
              <a:rPr lang="en-US" altLang="fi-FI" dirty="0" err="1"/>
              <a:t>ohjelmassa</a:t>
            </a:r>
            <a:r>
              <a:rPr lang="en-US" altLang="fi-FI" dirty="0"/>
              <a:t> PCA </a:t>
            </a:r>
            <a:r>
              <a:rPr lang="en-US" altLang="fi-FI" dirty="0" err="1"/>
              <a:t>tehdään</a:t>
            </a:r>
            <a:r>
              <a:rPr lang="en-US" altLang="fi-FI" dirty="0"/>
              <a:t> FA –</a:t>
            </a:r>
            <a:r>
              <a:rPr lang="en-US" altLang="fi-FI" dirty="0" err="1"/>
              <a:t>valikossa</a:t>
            </a:r>
            <a:endParaRPr lang="en-US" altLang="fi-FI" dirty="0"/>
          </a:p>
          <a:p>
            <a:pPr>
              <a:buFont typeface="Wingdings" panose="05000000000000000000" pitchFamily="2" charset="2"/>
              <a:buChar char="v"/>
            </a:pPr>
            <a:r>
              <a:rPr lang="en-US" altLang="fi-FI" dirty="0"/>
              <a:t>EFA </a:t>
            </a:r>
            <a:r>
              <a:rPr lang="en-US" altLang="fi-FI" dirty="0" err="1"/>
              <a:t>analysoi</a:t>
            </a:r>
            <a:r>
              <a:rPr lang="en-US" altLang="fi-FI" dirty="0"/>
              <a:t> vain </a:t>
            </a:r>
            <a:r>
              <a:rPr lang="en-US" altLang="fi-FI" dirty="0" err="1"/>
              <a:t>muuttujien</a:t>
            </a:r>
            <a:r>
              <a:rPr lang="en-US" altLang="fi-FI" dirty="0"/>
              <a:t> </a:t>
            </a:r>
            <a:r>
              <a:rPr lang="en-US" altLang="fi-FI" dirty="0" err="1"/>
              <a:t>välisen</a:t>
            </a:r>
            <a:r>
              <a:rPr lang="en-US" altLang="fi-FI" dirty="0"/>
              <a:t> </a:t>
            </a:r>
            <a:r>
              <a:rPr lang="en-US" altLang="fi-FI" dirty="0" err="1"/>
              <a:t>yhteisvaihtelun</a:t>
            </a:r>
            <a:r>
              <a:rPr lang="en-US" altLang="fi-FI" dirty="0"/>
              <a:t> ja PCA </a:t>
            </a:r>
            <a:r>
              <a:rPr lang="en-US" altLang="fi-FI" dirty="0" err="1"/>
              <a:t>analysoi</a:t>
            </a:r>
            <a:r>
              <a:rPr lang="en-US" altLang="fi-FI" dirty="0"/>
              <a:t> </a:t>
            </a:r>
            <a:r>
              <a:rPr lang="en-US" altLang="fi-FI" dirty="0" err="1"/>
              <a:t>kaiken</a:t>
            </a:r>
            <a:r>
              <a:rPr lang="en-US" altLang="fi-FI" dirty="0"/>
              <a:t> </a:t>
            </a:r>
            <a:r>
              <a:rPr lang="en-US" altLang="fi-FI" dirty="0" err="1"/>
              <a:t>varianssin</a:t>
            </a:r>
            <a:endParaRPr lang="en-US" altLang="fi-FI" dirty="0"/>
          </a:p>
          <a:p>
            <a:endParaRPr lang="en-US" altLang="fi-FI" dirty="0"/>
          </a:p>
        </p:txBody>
      </p:sp>
    </p:spTree>
  </p:cSld>
  <p:clrMapOvr>
    <a:masterClrMapping/>
  </p:clrMapOvr>
  <p:transition>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A20A40AB-8605-431B-BFF4-8559CD56A10C}"/>
              </a:ext>
            </a:extLst>
          </p:cNvPr>
          <p:cNvSpPr>
            <a:spLocks noGrp="1"/>
          </p:cNvSpPr>
          <p:nvPr>
            <p:ph type="sldNum" sz="quarter" idx="12"/>
          </p:nvPr>
        </p:nvSpPr>
        <p:spPr/>
        <p:txBody>
          <a:bodyPr/>
          <a:lstStyle/>
          <a:p>
            <a:fld id="{DB7D4943-E72E-4777-9AC5-933F6325FB24}" type="slidenum">
              <a:rPr lang="en-US" altLang="fi-FI"/>
              <a:pPr/>
              <a:t>9</a:t>
            </a:fld>
            <a:endParaRPr lang="en-US" altLang="fi-FI"/>
          </a:p>
        </p:txBody>
      </p:sp>
      <p:sp>
        <p:nvSpPr>
          <p:cNvPr id="29699" name="Rectangle 3">
            <a:extLst>
              <a:ext uri="{FF2B5EF4-FFF2-40B4-BE49-F238E27FC236}">
                <a16:creationId xmlns:a16="http://schemas.microsoft.com/office/drawing/2014/main" id="{A947BC6F-F42F-4CC2-A95B-17A6E33439CE}"/>
              </a:ext>
            </a:extLst>
          </p:cNvPr>
          <p:cNvSpPr>
            <a:spLocks noChangeArrowheads="1"/>
          </p:cNvSpPr>
          <p:nvPr>
            <p:ph type="body" idx="1"/>
          </p:nvPr>
        </p:nvSpPr>
        <p:spPr>
          <a:xfrm>
            <a:off x="2819400" y="1341438"/>
            <a:ext cx="6096000" cy="4114800"/>
          </a:xfrm>
          <a:noFill/>
          <a:ln/>
        </p:spPr>
        <p:txBody>
          <a:bodyPr/>
          <a:lstStyle/>
          <a:p>
            <a:pPr>
              <a:lnSpc>
                <a:spcPct val="90000"/>
              </a:lnSpc>
              <a:buFont typeface="Wingdings" panose="05000000000000000000" pitchFamily="2" charset="2"/>
              <a:buChar char="v"/>
            </a:pPr>
            <a:r>
              <a:rPr lang="fi-FI" altLang="fi-FI" dirty="0"/>
              <a:t>EFA</a:t>
            </a:r>
          </a:p>
          <a:p>
            <a:pPr lvl="1">
              <a:lnSpc>
                <a:spcPct val="90000"/>
              </a:lnSpc>
              <a:buFont typeface="Wingdings" panose="05000000000000000000" pitchFamily="2" charset="2"/>
              <a:buChar char="v"/>
            </a:pPr>
            <a:r>
              <a:rPr lang="fi-FI" altLang="fi-FI" dirty="0"/>
              <a:t>Kokonaisratkaisu (kaikki mukana olevat faktorit) selittää mahdollisimman paljon vaihtelusta </a:t>
            </a:r>
          </a:p>
          <a:p>
            <a:pPr>
              <a:lnSpc>
                <a:spcPct val="90000"/>
              </a:lnSpc>
              <a:buFont typeface="Wingdings" panose="05000000000000000000" pitchFamily="2" charset="2"/>
              <a:buChar char="v"/>
            </a:pPr>
            <a:r>
              <a:rPr lang="fi-FI" altLang="fi-FI" dirty="0"/>
              <a:t>PCA</a:t>
            </a:r>
          </a:p>
          <a:p>
            <a:pPr lvl="1">
              <a:lnSpc>
                <a:spcPct val="90000"/>
              </a:lnSpc>
              <a:buFont typeface="Wingdings" panose="05000000000000000000" pitchFamily="2" charset="2"/>
              <a:buChar char="v"/>
            </a:pPr>
            <a:r>
              <a:rPr lang="fi-FI" altLang="fi-FI" dirty="0"/>
              <a:t>Ensimmäinen pääkomponentti selittää mahdollisimman paljon</a:t>
            </a:r>
          </a:p>
          <a:p>
            <a:pPr lvl="1">
              <a:lnSpc>
                <a:spcPct val="90000"/>
              </a:lnSpc>
              <a:buFont typeface="Wingdings" panose="05000000000000000000" pitchFamily="2" charset="2"/>
              <a:buChar char="v"/>
            </a:pPr>
            <a:r>
              <a:rPr lang="fi-FI" altLang="fi-FI" dirty="0"/>
              <a:t>Toinen pääkomponentti selittää jäljellä olevasta vaihtelusta mahdollisimman paljon, jne.</a:t>
            </a:r>
          </a:p>
          <a:p>
            <a:pPr lvl="1">
              <a:lnSpc>
                <a:spcPct val="90000"/>
              </a:lnSpc>
              <a:buFont typeface="Wingdings" panose="05000000000000000000" pitchFamily="2" charset="2"/>
              <a:buChar char="v"/>
            </a:pPr>
            <a:r>
              <a:rPr lang="fi-FI" altLang="fi-FI" dirty="0"/>
              <a:t>Pääkomponentit eivät korreloi keskenään</a:t>
            </a:r>
          </a:p>
          <a:p>
            <a:pPr>
              <a:lnSpc>
                <a:spcPct val="90000"/>
              </a:lnSpc>
            </a:pPr>
            <a:endParaRPr lang="fi-FI" altLang="fi-FI" dirty="0"/>
          </a:p>
        </p:txBody>
      </p:sp>
      <p:sp>
        <p:nvSpPr>
          <p:cNvPr id="29700" name="Rectangle 4">
            <a:extLst>
              <a:ext uri="{FF2B5EF4-FFF2-40B4-BE49-F238E27FC236}">
                <a16:creationId xmlns:a16="http://schemas.microsoft.com/office/drawing/2014/main" id="{883BD87C-9C11-4C0F-BCFF-2CBDF0036295}"/>
              </a:ext>
            </a:extLst>
          </p:cNvPr>
          <p:cNvSpPr>
            <a:spLocks noChangeArrowheads="1"/>
          </p:cNvSpPr>
          <p:nvPr/>
        </p:nvSpPr>
        <p:spPr bwMode="auto">
          <a:xfrm>
            <a:off x="3563938" y="188913"/>
            <a:ext cx="360045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nchor="ctr"/>
          <a:lstStyle>
            <a:lvl1pPr>
              <a:lnSpc>
                <a:spcPct val="70000"/>
              </a:lnSpc>
              <a:defRPr kumimoji="1" sz="4800" b="1">
                <a:solidFill>
                  <a:schemeClr val="bg1"/>
                </a:solidFill>
                <a:latin typeface="Arial Narrow" panose="020B0606020202030204" pitchFamily="34" charset="0"/>
              </a:defRPr>
            </a:lvl1pPr>
            <a:lvl2pPr>
              <a:lnSpc>
                <a:spcPct val="70000"/>
              </a:lnSpc>
              <a:defRPr kumimoji="1" sz="4800" b="1">
                <a:solidFill>
                  <a:schemeClr val="bg1"/>
                </a:solidFill>
                <a:latin typeface="Arial Narrow" panose="020B0606020202030204" pitchFamily="34" charset="0"/>
              </a:defRPr>
            </a:lvl2pPr>
            <a:lvl3pPr>
              <a:lnSpc>
                <a:spcPct val="70000"/>
              </a:lnSpc>
              <a:defRPr kumimoji="1" sz="4800" b="1">
                <a:solidFill>
                  <a:schemeClr val="bg1"/>
                </a:solidFill>
                <a:latin typeface="Arial Narrow" panose="020B0606020202030204" pitchFamily="34" charset="0"/>
              </a:defRPr>
            </a:lvl3pPr>
            <a:lvl4pPr>
              <a:lnSpc>
                <a:spcPct val="70000"/>
              </a:lnSpc>
              <a:defRPr kumimoji="1" sz="4800" b="1">
                <a:solidFill>
                  <a:schemeClr val="bg1"/>
                </a:solidFill>
                <a:latin typeface="Arial Narrow" panose="020B0606020202030204" pitchFamily="34" charset="0"/>
              </a:defRPr>
            </a:lvl4pPr>
            <a:lvl5pPr>
              <a:lnSpc>
                <a:spcPct val="70000"/>
              </a:lnSpc>
              <a:defRPr kumimoji="1" sz="4800" b="1">
                <a:solidFill>
                  <a:schemeClr val="bg1"/>
                </a:solidFill>
                <a:latin typeface="Arial Narrow" panose="020B0606020202030204" pitchFamily="34" charset="0"/>
              </a:defRPr>
            </a:lvl5pPr>
            <a:lvl6pPr marL="457200" eaLnBrk="0" fontAlgn="base" hangingPunct="0">
              <a:lnSpc>
                <a:spcPct val="70000"/>
              </a:lnSpc>
              <a:spcBef>
                <a:spcPct val="0"/>
              </a:spcBef>
              <a:spcAft>
                <a:spcPct val="0"/>
              </a:spcAft>
              <a:defRPr kumimoji="1" sz="4800" b="1">
                <a:solidFill>
                  <a:schemeClr val="bg1"/>
                </a:solidFill>
                <a:latin typeface="Arial Narrow" panose="020B0606020202030204" pitchFamily="34" charset="0"/>
              </a:defRPr>
            </a:lvl6pPr>
            <a:lvl7pPr marL="914400" eaLnBrk="0" fontAlgn="base" hangingPunct="0">
              <a:lnSpc>
                <a:spcPct val="70000"/>
              </a:lnSpc>
              <a:spcBef>
                <a:spcPct val="0"/>
              </a:spcBef>
              <a:spcAft>
                <a:spcPct val="0"/>
              </a:spcAft>
              <a:defRPr kumimoji="1" sz="4800" b="1">
                <a:solidFill>
                  <a:schemeClr val="bg1"/>
                </a:solidFill>
                <a:latin typeface="Arial Narrow" panose="020B0606020202030204" pitchFamily="34" charset="0"/>
              </a:defRPr>
            </a:lvl7pPr>
            <a:lvl8pPr marL="1371600" eaLnBrk="0" fontAlgn="base" hangingPunct="0">
              <a:lnSpc>
                <a:spcPct val="70000"/>
              </a:lnSpc>
              <a:spcBef>
                <a:spcPct val="0"/>
              </a:spcBef>
              <a:spcAft>
                <a:spcPct val="0"/>
              </a:spcAft>
              <a:defRPr kumimoji="1" sz="4800" b="1">
                <a:solidFill>
                  <a:schemeClr val="bg1"/>
                </a:solidFill>
                <a:latin typeface="Arial Narrow" panose="020B0606020202030204" pitchFamily="34" charset="0"/>
              </a:defRPr>
            </a:lvl8pPr>
            <a:lvl9pPr marL="1828800" eaLnBrk="0" fontAlgn="base" hangingPunct="0">
              <a:lnSpc>
                <a:spcPct val="70000"/>
              </a:lnSpc>
              <a:spcBef>
                <a:spcPct val="0"/>
              </a:spcBef>
              <a:spcAft>
                <a:spcPct val="0"/>
              </a:spcAft>
              <a:defRPr kumimoji="1" sz="4800" b="1">
                <a:solidFill>
                  <a:schemeClr val="bg1"/>
                </a:solidFill>
                <a:latin typeface="Arial Narrow" panose="020B0606020202030204" pitchFamily="34" charset="0"/>
              </a:defRPr>
            </a:lvl9pPr>
          </a:lstStyle>
          <a:p>
            <a:r>
              <a:rPr lang="en-US" altLang="fi-FI"/>
              <a:t>EFA vs. PCA</a:t>
            </a:r>
          </a:p>
        </p:txBody>
      </p:sp>
    </p:spTree>
  </p:cSld>
  <p:clrMapOvr>
    <a:masterClrMapping/>
  </p:clrMapOvr>
  <p:transition>
    <p:cut/>
  </p:transition>
</p:sld>
</file>

<file path=ppt/theme/theme1.xml><?xml version="1.0" encoding="utf-8"?>
<a:theme xmlns:a="http://schemas.openxmlformats.org/drawingml/2006/main" name="Oletusrakenne">
  <a:themeElements>
    <a:clrScheme name="Oletusrakenne 2">
      <a:dk1>
        <a:srgbClr val="800000"/>
      </a:dk1>
      <a:lt1>
        <a:srgbClr val="FFFFFF"/>
      </a:lt1>
      <a:dk2>
        <a:srgbClr val="000000"/>
      </a:dk2>
      <a:lt2>
        <a:srgbClr val="FFFFCC"/>
      </a:lt2>
      <a:accent1>
        <a:srgbClr val="000000"/>
      </a:accent1>
      <a:accent2>
        <a:srgbClr val="000099"/>
      </a:accent2>
      <a:accent3>
        <a:srgbClr val="AAAAAA"/>
      </a:accent3>
      <a:accent4>
        <a:srgbClr val="DADADA"/>
      </a:accent4>
      <a:accent5>
        <a:srgbClr val="AAAAAA"/>
      </a:accent5>
      <a:accent6>
        <a:srgbClr val="00008A"/>
      </a:accent6>
      <a:hlink>
        <a:srgbClr val="800000"/>
      </a:hlink>
      <a:folHlink>
        <a:srgbClr val="000000"/>
      </a:folHlink>
    </a:clrScheme>
    <a:fontScheme name="Oletusrakenne">
      <a:majorFont>
        <a:latin typeface="Arial Narrow"/>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1" lang="en-US" altLang="fi-FI" sz="2800" b="0" i="0" u="none" strike="noStrike" cap="none" normalizeH="0" baseline="0" smtClean="0">
            <a:ln>
              <a:noFill/>
            </a:ln>
            <a:solidFill>
              <a:schemeClr val="bg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1" lang="en-US" altLang="fi-FI" sz="2800" b="0" i="0" u="none" strike="noStrike" cap="none" normalizeH="0" baseline="0" smtClean="0">
            <a:ln>
              <a:noFill/>
            </a:ln>
            <a:solidFill>
              <a:schemeClr val="bg1"/>
            </a:solidFill>
            <a:effectLst/>
            <a:latin typeface="Times New Roman" panose="02020603050405020304" pitchFamily="18" charset="0"/>
          </a:defRPr>
        </a:defPPr>
      </a:lstStyle>
    </a:lnDef>
  </a:objectDefaults>
  <a:extraClrSchemeLst>
    <a:extraClrScheme>
      <a:clrScheme name="Oletusrakenne 1">
        <a:dk1>
          <a:srgbClr val="009999"/>
        </a:dk1>
        <a:lt1>
          <a:srgbClr val="FFFFFF"/>
        </a:lt1>
        <a:dk2>
          <a:srgbClr val="336699"/>
        </a:dk2>
        <a:lt2>
          <a:srgbClr val="010000"/>
        </a:lt2>
        <a:accent1>
          <a:srgbClr val="CCECFF"/>
        </a:accent1>
        <a:accent2>
          <a:srgbClr val="FFFFCC"/>
        </a:accent2>
        <a:accent3>
          <a:srgbClr val="FFFFFF"/>
        </a:accent3>
        <a:accent4>
          <a:srgbClr val="008282"/>
        </a:accent4>
        <a:accent5>
          <a:srgbClr val="E2F4FF"/>
        </a:accent5>
        <a:accent6>
          <a:srgbClr val="E7E7B9"/>
        </a:accent6>
        <a:hlink>
          <a:srgbClr val="FF9966"/>
        </a:hlink>
        <a:folHlink>
          <a:srgbClr val="FFFFCC"/>
        </a:folHlink>
      </a:clrScheme>
      <a:clrMap bg1="lt1" tx1="dk1" bg2="lt2" tx2="dk2" accent1="accent1" accent2="accent2" accent3="accent3" accent4="accent4" accent5="accent5" accent6="accent6" hlink="hlink" folHlink="folHlink"/>
    </a:extraClrScheme>
    <a:extraClrScheme>
      <a:clrScheme name="Oletusrakenne 2">
        <a:dk1>
          <a:srgbClr val="800000"/>
        </a:dk1>
        <a:lt1>
          <a:srgbClr val="FFFFFF"/>
        </a:lt1>
        <a:dk2>
          <a:srgbClr val="000000"/>
        </a:dk2>
        <a:lt2>
          <a:srgbClr val="FFFFCC"/>
        </a:lt2>
        <a:accent1>
          <a:srgbClr val="000000"/>
        </a:accent1>
        <a:accent2>
          <a:srgbClr val="000099"/>
        </a:accent2>
        <a:accent3>
          <a:srgbClr val="AAAAAA"/>
        </a:accent3>
        <a:accent4>
          <a:srgbClr val="DADADA"/>
        </a:accent4>
        <a:accent5>
          <a:srgbClr val="AAAAAA"/>
        </a:accent5>
        <a:accent6>
          <a:srgbClr val="00008A"/>
        </a:accent6>
        <a:hlink>
          <a:srgbClr val="800000"/>
        </a:hlink>
        <a:folHlink>
          <a:srgbClr val="000000"/>
        </a:folHlink>
      </a:clrScheme>
      <a:clrMap bg1="dk2" tx1="lt1" bg2="dk1" tx2="lt2" accent1="accent1" accent2="accent2" accent3="accent3" accent4="accent4" accent5="accent5" accent6="accent6" hlink="hlink" folHlink="folHlink"/>
    </a:extraClrScheme>
    <a:extraClrScheme>
      <a:clrScheme name="Oletusrakenne 3">
        <a:dk1>
          <a:srgbClr val="000000"/>
        </a:dk1>
        <a:lt1>
          <a:srgbClr val="FFFFFF"/>
        </a:lt1>
        <a:dk2>
          <a:srgbClr val="000000"/>
        </a:dk2>
        <a:lt2>
          <a:srgbClr val="CBCBCB"/>
        </a:lt2>
        <a:accent1>
          <a:srgbClr val="C0C0C0"/>
        </a:accent1>
        <a:accent2>
          <a:srgbClr val="DDDDDD"/>
        </a:accent2>
        <a:accent3>
          <a:srgbClr val="FFFFFF"/>
        </a:accent3>
        <a:accent4>
          <a:srgbClr val="000000"/>
        </a:accent4>
        <a:accent5>
          <a:srgbClr val="DCDCDC"/>
        </a:accent5>
        <a:accent6>
          <a:srgbClr val="C8C8C8"/>
        </a:accent6>
        <a:hlink>
          <a:srgbClr val="5F5F5F"/>
        </a:hlink>
        <a:folHlink>
          <a:srgbClr val="DDDDDD"/>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2511</TotalTime>
  <Words>1574</Words>
  <Application>Microsoft Office PowerPoint</Application>
  <PresentationFormat>Overhead</PresentationFormat>
  <Paragraphs>330</Paragraphs>
  <Slides>60</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60</vt:i4>
      </vt:variant>
    </vt:vector>
  </HeadingPairs>
  <TitlesOfParts>
    <vt:vector size="67" baseType="lpstr">
      <vt:lpstr>Times New Roman</vt:lpstr>
      <vt:lpstr>Arial Narrow</vt:lpstr>
      <vt:lpstr>Arial</vt:lpstr>
      <vt:lpstr>Monotype Sorts</vt:lpstr>
      <vt:lpstr>Wingdings</vt:lpstr>
      <vt:lpstr>Oletusrakenne</vt:lpstr>
      <vt:lpstr>Adobe Photoshop Image</vt:lpstr>
      <vt:lpstr>Eksploratiivinen faktorianalyysi</vt:lpstr>
      <vt:lpstr>Luennon sisältö</vt:lpstr>
      <vt:lpstr>Kyselylomakkeen kehittäminen </vt:lpstr>
      <vt:lpstr>Piilevät muuttujat</vt:lpstr>
      <vt:lpstr>Faktorianalyysit</vt:lpstr>
      <vt:lpstr>PowerPoint Presentation</vt:lpstr>
      <vt:lpstr>PowerPoint Presentation</vt:lpstr>
      <vt:lpstr>EFA vs. PCA</vt:lpstr>
      <vt:lpstr>PowerPoint Presentation</vt:lpstr>
      <vt:lpstr>PowerPoint Presentation</vt:lpstr>
      <vt:lpstr>Aineiston ominaisuudet</vt:lpstr>
      <vt:lpstr>Aineiston ominaisuudet</vt:lpstr>
      <vt:lpstr>Puuttuvan tiedon huomioiminen</vt:lpstr>
      <vt:lpstr>Muuttujien ominaisuudet</vt:lpstr>
      <vt:lpstr>PowerPoint Presentation</vt:lpstr>
      <vt:lpstr>Estimointimenetelmät</vt:lpstr>
      <vt:lpstr>Eksploratiivinen faktorianalyysi</vt:lpstr>
      <vt:lpstr>Korrelaatiot vai kovarianssit?</vt:lpstr>
      <vt:lpstr>Muuttujien kommunaliteetit</vt:lpstr>
      <vt:lpstr>PowerPoint Presentation</vt:lpstr>
      <vt:lpstr>Faktorien lukumäärän valinta</vt:lpstr>
      <vt:lpstr>PowerPoint Presentation</vt:lpstr>
      <vt:lpstr>PowerPoint Presentation</vt:lpstr>
      <vt:lpstr>PowerPoint Presentation</vt:lpstr>
      <vt:lpstr>Faktorilataukset</vt:lpstr>
      <vt:lpstr>Rotaatiomenetelmät</vt:lpstr>
      <vt:lpstr>Rotaatiomenetelmät</vt:lpstr>
      <vt:lpstr>PowerPoint Presentation</vt:lpstr>
      <vt:lpstr>PowerPoint Presentation</vt:lpstr>
      <vt:lpstr>Faktoripisteet</vt:lpstr>
      <vt:lpstr>Faktoripisteet</vt:lpstr>
      <vt:lpstr>PowerPoint Presentation</vt:lpstr>
      <vt:lpstr>PowerPoint Presentation</vt:lpstr>
      <vt:lpstr>Tilasto-ohjelmat</vt:lpstr>
      <vt:lpstr>PowerPoint Presentation</vt:lpstr>
      <vt:lpstr>PowerPoint Presentation</vt:lpstr>
      <vt:lpstr>PowerPoint Presentation</vt:lpstr>
      <vt:lpstr>PowerPoint Presentation</vt:lpstr>
      <vt:lpstr>PowerPoint Presentation</vt:lpstr>
      <vt:lpstr>PowerPoint Presentation</vt:lpstr>
      <vt:lpstr>Esimerkki</vt:lpstr>
      <vt:lpstr>PowerPoint Presentation</vt:lpstr>
      <vt:lpstr>PowerPoint Presentation</vt:lpstr>
      <vt:lpstr>PowerPoint Presentation</vt:lpstr>
      <vt:lpstr>PowerPoint Presentation</vt:lpstr>
      <vt:lpstr>PowerPoint Presentation</vt:lpstr>
      <vt:lpstr>Tulostuksen komponenttimatriisit</vt:lpstr>
      <vt:lpstr>PowerPoint Presentation</vt:lpstr>
      <vt:lpstr>PowerPoint Presentation</vt:lpstr>
      <vt:lpstr>PowerPoint Presentation</vt:lpstr>
      <vt:lpstr>PowerPoint Presentation</vt:lpstr>
      <vt:lpstr>Esimerkki</vt:lpstr>
      <vt:lpstr>PowerPoint Presentation</vt:lpstr>
      <vt:lpstr>PowerPoint Presentation</vt:lpstr>
      <vt:lpstr>PowerPoint Presentation</vt:lpstr>
      <vt:lpstr>PowerPoint Presentation</vt:lpstr>
      <vt:lpstr>Kritiikkiä menetelmälle</vt:lpstr>
      <vt:lpstr>Yhteenveto</vt:lpstr>
      <vt:lpstr>Lähteitä suomeksi</vt:lpstr>
      <vt:lpstr>Muita lähteitä</vt:lpstr>
    </vt:vector>
  </TitlesOfParts>
  <Company>Oulun yliopisto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Eksploratiivinen faktorianalyysi</dc:title>
  <dc:creator>Jouko Miettunen</dc:creator>
  <cp:lastModifiedBy>Jouko Miettunen</cp:lastModifiedBy>
  <cp:revision>130</cp:revision>
  <cp:lastPrinted>2001-05-03T13:27:13Z</cp:lastPrinted>
  <dcterms:created xsi:type="dcterms:W3CDTF">2001-04-23T06:57:17Z</dcterms:created>
  <dcterms:modified xsi:type="dcterms:W3CDTF">2019-04-27T06:10:26Z</dcterms:modified>
</cp:coreProperties>
</file>