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2"/>
  </p:notesMasterIdLst>
  <p:handoutMasterIdLst>
    <p:handoutMasterId r:id="rId63"/>
  </p:handoutMasterIdLst>
  <p:sldIdLst>
    <p:sldId id="256" r:id="rId2"/>
    <p:sldId id="266" r:id="rId3"/>
    <p:sldId id="267" r:id="rId4"/>
    <p:sldId id="257" r:id="rId5"/>
    <p:sldId id="259" r:id="rId6"/>
    <p:sldId id="283" r:id="rId7"/>
    <p:sldId id="274" r:id="rId8"/>
    <p:sldId id="275" r:id="rId9"/>
    <p:sldId id="308" r:id="rId10"/>
    <p:sldId id="310" r:id="rId11"/>
    <p:sldId id="318" r:id="rId12"/>
    <p:sldId id="269" r:id="rId13"/>
    <p:sldId id="270" r:id="rId14"/>
    <p:sldId id="271" r:id="rId15"/>
    <p:sldId id="309" r:id="rId16"/>
    <p:sldId id="276" r:id="rId17"/>
    <p:sldId id="264" r:id="rId18"/>
    <p:sldId id="300" r:id="rId19"/>
    <p:sldId id="295" r:id="rId20"/>
    <p:sldId id="296" r:id="rId21"/>
    <p:sldId id="297" r:id="rId22"/>
    <p:sldId id="298" r:id="rId23"/>
    <p:sldId id="305" r:id="rId24"/>
    <p:sldId id="326" r:id="rId25"/>
    <p:sldId id="299" r:id="rId26"/>
    <p:sldId id="307" r:id="rId27"/>
    <p:sldId id="314" r:id="rId28"/>
    <p:sldId id="315" r:id="rId29"/>
    <p:sldId id="291" r:id="rId30"/>
    <p:sldId id="278" r:id="rId31"/>
    <p:sldId id="279" r:id="rId32"/>
    <p:sldId id="312" r:id="rId33"/>
    <p:sldId id="319" r:id="rId34"/>
    <p:sldId id="320" r:id="rId35"/>
    <p:sldId id="322" r:id="rId36"/>
    <p:sldId id="321" r:id="rId37"/>
    <p:sldId id="313" r:id="rId38"/>
    <p:sldId id="323" r:id="rId39"/>
    <p:sldId id="281" r:id="rId40"/>
    <p:sldId id="282" r:id="rId41"/>
    <p:sldId id="280" r:id="rId42"/>
    <p:sldId id="325" r:id="rId43"/>
    <p:sldId id="327" r:id="rId44"/>
    <p:sldId id="301" r:id="rId45"/>
    <p:sldId id="303" r:id="rId46"/>
    <p:sldId id="324" r:id="rId47"/>
    <p:sldId id="265" r:id="rId48"/>
    <p:sldId id="268" r:id="rId49"/>
    <p:sldId id="289" r:id="rId50"/>
    <p:sldId id="290" r:id="rId51"/>
    <p:sldId id="328" r:id="rId52"/>
    <p:sldId id="316" r:id="rId53"/>
    <p:sldId id="317" r:id="rId54"/>
    <p:sldId id="329" r:id="rId55"/>
    <p:sldId id="311" r:id="rId56"/>
    <p:sldId id="261" r:id="rId57"/>
    <p:sldId id="262" r:id="rId58"/>
    <p:sldId id="285" r:id="rId59"/>
    <p:sldId id="306" r:id="rId60"/>
    <p:sldId id="284" r:id="rId61"/>
  </p:sldIdLst>
  <p:sldSz cx="9144000" cy="6858000" type="overhead"/>
  <p:notesSz cx="6873875" cy="10018713"/>
  <p:defaultTextStyle>
    <a:defPPr>
      <a:defRPr lang="en-US"/>
    </a:defPPr>
    <a:lvl1pPr algn="l" rtl="0" eaLnBrk="0" fontAlgn="base" hangingPunct="0">
      <a:spcBef>
        <a:spcPct val="0"/>
      </a:spcBef>
      <a:spcAft>
        <a:spcPct val="0"/>
      </a:spcAft>
      <a:defRPr kumimoji="1"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kumimoji="1"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kumimoji="1"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kumimoji="1"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kumimoji="1" sz="2400" kern="1200">
        <a:solidFill>
          <a:schemeClr val="tx1"/>
        </a:solidFill>
        <a:latin typeface="Times New Roman" panose="02020603050405020304" pitchFamily="18" charset="0"/>
        <a:ea typeface="+mn-ea"/>
        <a:cs typeface="+mn-cs"/>
      </a:defRPr>
    </a:lvl5pPr>
    <a:lvl6pPr marL="2286000" algn="l" defTabSz="914400" rtl="0" eaLnBrk="1" latinLnBrk="0" hangingPunct="1">
      <a:defRPr kumimoji="1" sz="2400" kern="1200">
        <a:solidFill>
          <a:schemeClr val="tx1"/>
        </a:solidFill>
        <a:latin typeface="Times New Roman" panose="02020603050405020304" pitchFamily="18" charset="0"/>
        <a:ea typeface="+mn-ea"/>
        <a:cs typeface="+mn-cs"/>
      </a:defRPr>
    </a:lvl6pPr>
    <a:lvl7pPr marL="2743200" algn="l" defTabSz="914400" rtl="0" eaLnBrk="1" latinLnBrk="0" hangingPunct="1">
      <a:defRPr kumimoji="1" sz="2400" kern="1200">
        <a:solidFill>
          <a:schemeClr val="tx1"/>
        </a:solidFill>
        <a:latin typeface="Times New Roman" panose="02020603050405020304" pitchFamily="18" charset="0"/>
        <a:ea typeface="+mn-ea"/>
        <a:cs typeface="+mn-cs"/>
      </a:defRPr>
    </a:lvl7pPr>
    <a:lvl8pPr marL="3200400" algn="l" defTabSz="914400" rtl="0" eaLnBrk="1" latinLnBrk="0" hangingPunct="1">
      <a:defRPr kumimoji="1" sz="2400" kern="1200">
        <a:solidFill>
          <a:schemeClr val="tx1"/>
        </a:solidFill>
        <a:latin typeface="Times New Roman" panose="02020603050405020304" pitchFamily="18" charset="0"/>
        <a:ea typeface="+mn-ea"/>
        <a:cs typeface="+mn-cs"/>
      </a:defRPr>
    </a:lvl8pPr>
    <a:lvl9pPr marL="3657600" algn="l" defTabSz="914400" rtl="0" eaLnBrk="1" latinLnBrk="0" hangingPunct="1">
      <a:defRPr kumimoji="1"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3300"/>
    <a:srgbClr val="003399"/>
    <a:srgbClr val="336699"/>
    <a:srgbClr val="008080"/>
    <a:srgbClr val="009999"/>
    <a:srgbClr val="FF99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25" autoAdjust="0"/>
    <p:restoredTop sz="94660"/>
  </p:normalViewPr>
  <p:slideViewPr>
    <p:cSldViewPr>
      <p:cViewPr varScale="1">
        <p:scale>
          <a:sx n="63" d="100"/>
          <a:sy n="63" d="100"/>
        </p:scale>
        <p:origin x="1400" y="6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handoutMaster" Target="handoutMasters/handout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7.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2">
            <a:extLst>
              <a:ext uri="{FF2B5EF4-FFF2-40B4-BE49-F238E27FC236}">
                <a16:creationId xmlns:a16="http://schemas.microsoft.com/office/drawing/2014/main" id="{D1AF4B3F-4EB6-4287-A070-E2C6E7E92B62}"/>
              </a:ext>
            </a:extLst>
          </p:cNvPr>
          <p:cNvSpPr>
            <a:spLocks noGrp="1" noChangeArrowheads="1"/>
          </p:cNvSpPr>
          <p:nvPr>
            <p:ph type="hdr" sz="quarter"/>
          </p:nvPr>
        </p:nvSpPr>
        <p:spPr bwMode="auto">
          <a:xfrm>
            <a:off x="0" y="0"/>
            <a:ext cx="2978150" cy="5016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2866" tIns="46433" rIns="92866" bIns="46433" numCol="1" anchor="t" anchorCtr="0" compatLnSpc="1">
            <a:prstTxWarp prst="textNoShape">
              <a:avLst/>
            </a:prstTxWarp>
          </a:bodyPr>
          <a:lstStyle>
            <a:lvl1pPr defTabSz="928688">
              <a:defRPr kumimoji="0" sz="1200"/>
            </a:lvl1pPr>
          </a:lstStyle>
          <a:p>
            <a:r>
              <a:rPr lang="en-US" altLang="fi-FI"/>
              <a:t>Jouko Miettunen</a:t>
            </a:r>
          </a:p>
        </p:txBody>
      </p:sp>
      <p:sp>
        <p:nvSpPr>
          <p:cNvPr id="14339" name="Rectangle 3">
            <a:extLst>
              <a:ext uri="{FF2B5EF4-FFF2-40B4-BE49-F238E27FC236}">
                <a16:creationId xmlns:a16="http://schemas.microsoft.com/office/drawing/2014/main" id="{C95202F0-AF27-475B-BDD1-B684D9C2707B}"/>
              </a:ext>
            </a:extLst>
          </p:cNvPr>
          <p:cNvSpPr>
            <a:spLocks noGrp="1" noChangeArrowheads="1"/>
          </p:cNvSpPr>
          <p:nvPr>
            <p:ph type="dt" sz="quarter" idx="1"/>
          </p:nvPr>
        </p:nvSpPr>
        <p:spPr bwMode="auto">
          <a:xfrm>
            <a:off x="3895725" y="0"/>
            <a:ext cx="2978150" cy="5016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2866" tIns="46433" rIns="92866" bIns="46433" numCol="1" anchor="t" anchorCtr="0" compatLnSpc="1">
            <a:prstTxWarp prst="textNoShape">
              <a:avLst/>
            </a:prstTxWarp>
          </a:bodyPr>
          <a:lstStyle>
            <a:lvl1pPr algn="r" defTabSz="928688">
              <a:defRPr kumimoji="0" sz="1200"/>
            </a:lvl1pPr>
          </a:lstStyle>
          <a:p>
            <a:fld id="{1C151BFD-2536-4030-A244-B2D163C7CA47}" type="datetime1">
              <a:rPr lang="en-US" altLang="fi-FI"/>
              <a:pPr/>
              <a:t>4/27/2019</a:t>
            </a:fld>
            <a:endParaRPr lang="en-US" altLang="fi-FI"/>
          </a:p>
        </p:txBody>
      </p:sp>
      <p:sp>
        <p:nvSpPr>
          <p:cNvPr id="14340" name="Rectangle 4">
            <a:extLst>
              <a:ext uri="{FF2B5EF4-FFF2-40B4-BE49-F238E27FC236}">
                <a16:creationId xmlns:a16="http://schemas.microsoft.com/office/drawing/2014/main" id="{FE698E0B-FFB5-4AE8-BD70-86DEF0B389EE}"/>
              </a:ext>
            </a:extLst>
          </p:cNvPr>
          <p:cNvSpPr>
            <a:spLocks noGrp="1" noChangeArrowheads="1"/>
          </p:cNvSpPr>
          <p:nvPr>
            <p:ph type="ftr" sz="quarter" idx="2"/>
          </p:nvPr>
        </p:nvSpPr>
        <p:spPr bwMode="auto">
          <a:xfrm>
            <a:off x="0" y="9517063"/>
            <a:ext cx="2978150" cy="5016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2866" tIns="46433" rIns="92866" bIns="46433" numCol="1" anchor="b" anchorCtr="0" compatLnSpc="1">
            <a:prstTxWarp prst="textNoShape">
              <a:avLst/>
            </a:prstTxWarp>
          </a:bodyPr>
          <a:lstStyle>
            <a:lvl1pPr defTabSz="928688">
              <a:defRPr kumimoji="0" sz="1200"/>
            </a:lvl1pPr>
          </a:lstStyle>
          <a:p>
            <a:r>
              <a:rPr lang="en-US" altLang="fi-FI"/>
              <a:t>Psykologisen mittarin tilastollinen analysointi</a:t>
            </a:r>
          </a:p>
        </p:txBody>
      </p:sp>
      <p:sp>
        <p:nvSpPr>
          <p:cNvPr id="14341" name="Rectangle 5">
            <a:extLst>
              <a:ext uri="{FF2B5EF4-FFF2-40B4-BE49-F238E27FC236}">
                <a16:creationId xmlns:a16="http://schemas.microsoft.com/office/drawing/2014/main" id="{CEF080F0-9344-4CD9-A008-E9E786FAB9F5}"/>
              </a:ext>
            </a:extLst>
          </p:cNvPr>
          <p:cNvSpPr>
            <a:spLocks noGrp="1" noChangeArrowheads="1"/>
          </p:cNvSpPr>
          <p:nvPr>
            <p:ph type="sldNum" sz="quarter" idx="3"/>
          </p:nvPr>
        </p:nvSpPr>
        <p:spPr bwMode="auto">
          <a:xfrm>
            <a:off x="3895725" y="9517063"/>
            <a:ext cx="2978150" cy="5016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2866" tIns="46433" rIns="92866" bIns="46433" numCol="1" anchor="b" anchorCtr="0" compatLnSpc="1">
            <a:prstTxWarp prst="textNoShape">
              <a:avLst/>
            </a:prstTxWarp>
          </a:bodyPr>
          <a:lstStyle>
            <a:lvl1pPr algn="r" defTabSz="928688">
              <a:defRPr kumimoji="0" sz="1200"/>
            </a:lvl1pPr>
          </a:lstStyle>
          <a:p>
            <a:fld id="{34AC99CD-3FDF-4132-B7F8-B1FE3EE30AB0}" type="slidenum">
              <a:rPr lang="en-US" altLang="fi-FI"/>
              <a:pPr/>
              <a:t>‹#›</a:t>
            </a:fld>
            <a:endParaRPr lang="en-US" altLang="fi-FI"/>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6" name="Rectangle 8">
            <a:extLst>
              <a:ext uri="{FF2B5EF4-FFF2-40B4-BE49-F238E27FC236}">
                <a16:creationId xmlns:a16="http://schemas.microsoft.com/office/drawing/2014/main" id="{EA9CC881-99CC-4B24-BC41-6AF3019AA069}"/>
              </a:ext>
            </a:extLst>
          </p:cNvPr>
          <p:cNvSpPr>
            <a:spLocks noGrp="1" noChangeArrowheads="1"/>
          </p:cNvSpPr>
          <p:nvPr>
            <p:ph type="hdr" sz="quarter"/>
          </p:nvPr>
        </p:nvSpPr>
        <p:spPr bwMode="auto">
          <a:xfrm>
            <a:off x="0" y="0"/>
            <a:ext cx="2978150" cy="5016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2866" tIns="46433" rIns="92866" bIns="46433" numCol="1" anchor="t" anchorCtr="0" compatLnSpc="1">
            <a:prstTxWarp prst="textNoShape">
              <a:avLst/>
            </a:prstTxWarp>
          </a:bodyPr>
          <a:lstStyle>
            <a:lvl1pPr defTabSz="928688">
              <a:defRPr kumimoji="0" sz="1200"/>
            </a:lvl1pPr>
          </a:lstStyle>
          <a:p>
            <a:endParaRPr lang="en-US" altLang="fi-FI"/>
          </a:p>
        </p:txBody>
      </p:sp>
      <p:sp>
        <p:nvSpPr>
          <p:cNvPr id="2057" name="Rectangle 9">
            <a:extLst>
              <a:ext uri="{FF2B5EF4-FFF2-40B4-BE49-F238E27FC236}">
                <a16:creationId xmlns:a16="http://schemas.microsoft.com/office/drawing/2014/main" id="{933D499B-1A58-4CDB-9AA7-CC2A3BCA8B29}"/>
              </a:ext>
            </a:extLst>
          </p:cNvPr>
          <p:cNvSpPr>
            <a:spLocks noChangeArrowheads="1"/>
          </p:cNvSpPr>
          <p:nvPr>
            <p:ph type="sldImg" idx="2"/>
          </p:nvPr>
        </p:nvSpPr>
        <p:spPr bwMode="auto">
          <a:xfrm>
            <a:off x="931863" y="752475"/>
            <a:ext cx="5010150" cy="3756025"/>
          </a:xfrm>
          <a:prstGeom prst="rect">
            <a:avLst/>
          </a:prstGeom>
          <a:noFill/>
          <a:ln w="9525">
            <a:solidFill>
              <a:srgbClr val="000000"/>
            </a:solidFill>
            <a:miter lim="800000"/>
            <a:headEnd/>
            <a:tailEnd/>
          </a:ln>
        </p:spPr>
      </p:sp>
      <p:sp>
        <p:nvSpPr>
          <p:cNvPr id="2058" name="Rectangle 10">
            <a:extLst>
              <a:ext uri="{FF2B5EF4-FFF2-40B4-BE49-F238E27FC236}">
                <a16:creationId xmlns:a16="http://schemas.microsoft.com/office/drawing/2014/main" id="{D3DE52DE-F744-43FE-8C7E-36659D7006E7}"/>
              </a:ext>
            </a:extLst>
          </p:cNvPr>
          <p:cNvSpPr>
            <a:spLocks noGrp="1" noChangeArrowheads="1"/>
          </p:cNvSpPr>
          <p:nvPr>
            <p:ph type="body" sz="quarter" idx="3"/>
          </p:nvPr>
        </p:nvSpPr>
        <p:spPr bwMode="auto">
          <a:xfrm>
            <a:off x="915988" y="4759325"/>
            <a:ext cx="5041900" cy="45069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2866" tIns="46433" rIns="92866" bIns="46433" numCol="1" anchor="t" anchorCtr="0" compatLnSpc="1">
            <a:prstTxWarp prst="textNoShape">
              <a:avLst/>
            </a:prstTxWarp>
          </a:bodyPr>
          <a:lstStyle/>
          <a:p>
            <a:pPr lvl="0"/>
            <a:r>
              <a:rPr lang="en-US" altLang="fi-FI"/>
              <a:t>Click to edit Master text styles</a:t>
            </a:r>
          </a:p>
          <a:p>
            <a:pPr lvl="1"/>
            <a:r>
              <a:rPr lang="en-US" altLang="fi-FI"/>
              <a:t>Second level</a:t>
            </a:r>
          </a:p>
          <a:p>
            <a:pPr lvl="2"/>
            <a:r>
              <a:rPr lang="en-US" altLang="fi-FI"/>
              <a:t>Third level</a:t>
            </a:r>
          </a:p>
          <a:p>
            <a:pPr lvl="3"/>
            <a:r>
              <a:rPr lang="en-US" altLang="fi-FI"/>
              <a:t>Fourth level</a:t>
            </a:r>
          </a:p>
          <a:p>
            <a:pPr lvl="4"/>
            <a:r>
              <a:rPr lang="en-US" altLang="fi-FI"/>
              <a:t>Fifth level</a:t>
            </a:r>
          </a:p>
        </p:txBody>
      </p:sp>
      <p:sp>
        <p:nvSpPr>
          <p:cNvPr id="2059" name="Rectangle 11">
            <a:extLst>
              <a:ext uri="{FF2B5EF4-FFF2-40B4-BE49-F238E27FC236}">
                <a16:creationId xmlns:a16="http://schemas.microsoft.com/office/drawing/2014/main" id="{351C8F38-73B3-4D44-BDD8-B4EE1C20756B}"/>
              </a:ext>
            </a:extLst>
          </p:cNvPr>
          <p:cNvSpPr>
            <a:spLocks noGrp="1" noChangeArrowheads="1"/>
          </p:cNvSpPr>
          <p:nvPr>
            <p:ph type="dt" idx="1"/>
          </p:nvPr>
        </p:nvSpPr>
        <p:spPr bwMode="auto">
          <a:xfrm>
            <a:off x="3895725" y="0"/>
            <a:ext cx="2978150" cy="5016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2866" tIns="46433" rIns="92866" bIns="46433" numCol="1" anchor="t" anchorCtr="0" compatLnSpc="1">
            <a:prstTxWarp prst="textNoShape">
              <a:avLst/>
            </a:prstTxWarp>
          </a:bodyPr>
          <a:lstStyle>
            <a:lvl1pPr algn="r" defTabSz="928688">
              <a:defRPr kumimoji="0" sz="1200"/>
            </a:lvl1pPr>
          </a:lstStyle>
          <a:p>
            <a:fld id="{7915454F-BEC1-46FE-BFBB-F0CFE02A8F3C}" type="datetime1">
              <a:rPr lang="en-US" altLang="fi-FI"/>
              <a:pPr/>
              <a:t>4/27/2019</a:t>
            </a:fld>
            <a:endParaRPr lang="en-US" altLang="fi-FI"/>
          </a:p>
        </p:txBody>
      </p:sp>
      <p:sp>
        <p:nvSpPr>
          <p:cNvPr id="2060" name="Rectangle 12">
            <a:extLst>
              <a:ext uri="{FF2B5EF4-FFF2-40B4-BE49-F238E27FC236}">
                <a16:creationId xmlns:a16="http://schemas.microsoft.com/office/drawing/2014/main" id="{A63B7F27-FDB5-42C2-AE13-78BD952965DE}"/>
              </a:ext>
            </a:extLst>
          </p:cNvPr>
          <p:cNvSpPr>
            <a:spLocks noGrp="1" noChangeArrowheads="1"/>
          </p:cNvSpPr>
          <p:nvPr>
            <p:ph type="ftr" sz="quarter" idx="4"/>
          </p:nvPr>
        </p:nvSpPr>
        <p:spPr bwMode="auto">
          <a:xfrm>
            <a:off x="0" y="9517063"/>
            <a:ext cx="2978150" cy="5016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2866" tIns="46433" rIns="92866" bIns="46433" numCol="1" anchor="b" anchorCtr="0" compatLnSpc="1">
            <a:prstTxWarp prst="textNoShape">
              <a:avLst/>
            </a:prstTxWarp>
          </a:bodyPr>
          <a:lstStyle>
            <a:lvl1pPr defTabSz="928688">
              <a:defRPr kumimoji="0" sz="1200"/>
            </a:lvl1pPr>
          </a:lstStyle>
          <a:p>
            <a:endParaRPr lang="en-US" altLang="fi-FI"/>
          </a:p>
        </p:txBody>
      </p:sp>
      <p:sp>
        <p:nvSpPr>
          <p:cNvPr id="2061" name="Rectangle 13">
            <a:extLst>
              <a:ext uri="{FF2B5EF4-FFF2-40B4-BE49-F238E27FC236}">
                <a16:creationId xmlns:a16="http://schemas.microsoft.com/office/drawing/2014/main" id="{96C25871-6FA4-4E72-99FA-3C1AB6C41C13}"/>
              </a:ext>
            </a:extLst>
          </p:cNvPr>
          <p:cNvSpPr>
            <a:spLocks noGrp="1" noChangeArrowheads="1"/>
          </p:cNvSpPr>
          <p:nvPr>
            <p:ph type="sldNum" sz="quarter" idx="5"/>
          </p:nvPr>
        </p:nvSpPr>
        <p:spPr bwMode="auto">
          <a:xfrm>
            <a:off x="3895725" y="9517063"/>
            <a:ext cx="2978150" cy="5016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2866" tIns="46433" rIns="92866" bIns="46433" numCol="1" anchor="b" anchorCtr="0" compatLnSpc="1">
            <a:prstTxWarp prst="textNoShape">
              <a:avLst/>
            </a:prstTxWarp>
          </a:bodyPr>
          <a:lstStyle>
            <a:lvl1pPr algn="r" defTabSz="928688">
              <a:defRPr kumimoji="0" sz="1200"/>
            </a:lvl1pPr>
          </a:lstStyle>
          <a:p>
            <a:fld id="{F3EB1362-8630-4835-B682-B9AE231C853D}" type="slidenum">
              <a:rPr lang="en-US" altLang="fi-FI"/>
              <a:pPr/>
              <a:t>‹#›</a:t>
            </a:fld>
            <a:endParaRPr lang="en-US" altLang="fi-FI"/>
          </a:p>
        </p:txBody>
      </p:sp>
    </p:spTree>
  </p:cSld>
  <p:clrMap bg1="lt1" tx1="dk1" bg2="lt2" tx2="dk2" accent1="accent1" accent2="accent2" accent3="accent3" accent4="accent4" accent5="accent5" accent6="accent6" hlink="hlink" folHlink="folHlink"/>
  <p:hf hdr="0" ftr="0"/>
  <p:notesStyle>
    <a:lvl1pPr algn="l" rtl="0" eaLnBrk="0" fontAlgn="base" hangingPunct="0">
      <a:spcBef>
        <a:spcPct val="30000"/>
      </a:spcBef>
      <a:spcAft>
        <a:spcPct val="0"/>
      </a:spcAft>
      <a:defRPr kumimoji="1"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kumimoji="1"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kumimoji="1"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075" name="Arc 3">
            <a:extLst>
              <a:ext uri="{FF2B5EF4-FFF2-40B4-BE49-F238E27FC236}">
                <a16:creationId xmlns:a16="http://schemas.microsoft.com/office/drawing/2014/main" id="{66B3ECA9-457B-4AE4-B34A-E4422283E937}"/>
              </a:ext>
            </a:extLst>
          </p:cNvPr>
          <p:cNvSpPr>
            <a:spLocks/>
          </p:cNvSpPr>
          <p:nvPr/>
        </p:nvSpPr>
        <p:spPr bwMode="auto">
          <a:xfrm>
            <a:off x="0" y="842963"/>
            <a:ext cx="2895600" cy="601821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gradFill rotWithShape="0">
            <a:gsLst>
              <a:gs pos="0">
                <a:schemeClr val="accent1"/>
              </a:gs>
              <a:gs pos="100000">
                <a:schemeClr val="accent2"/>
              </a:gs>
            </a:gsLst>
            <a:lin ang="5400000" scaled="1"/>
          </a:gradFill>
          <a:ln>
            <a:noFill/>
          </a:ln>
          <a:effectLst/>
          <a:extLst>
            <a:ext uri="{91240B29-F687-4F45-9708-019B960494DF}">
              <a14:hiddenLine xmlns:a14="http://schemas.microsoft.com/office/drawing/2010/main" w="9525">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fi-FI"/>
          </a:p>
        </p:txBody>
      </p:sp>
      <p:sp>
        <p:nvSpPr>
          <p:cNvPr id="3076" name="Rectangle 4">
            <a:extLst>
              <a:ext uri="{FF2B5EF4-FFF2-40B4-BE49-F238E27FC236}">
                <a16:creationId xmlns:a16="http://schemas.microsoft.com/office/drawing/2014/main" id="{C159CA29-DB0F-488F-BF34-7F5A8B9A5B70}"/>
              </a:ext>
            </a:extLst>
          </p:cNvPr>
          <p:cNvSpPr>
            <a:spLocks noGrp="1" noChangeArrowheads="1"/>
          </p:cNvSpPr>
          <p:nvPr>
            <p:ph type="ctrTitle" sz="quarter"/>
          </p:nvPr>
        </p:nvSpPr>
        <p:spPr>
          <a:xfrm>
            <a:off x="2743200" y="427038"/>
            <a:ext cx="6399213" cy="1524000"/>
          </a:xfrm>
        </p:spPr>
        <p:txBody>
          <a:bodyPr anchor="b"/>
          <a:lstStyle>
            <a:lvl1pPr>
              <a:lnSpc>
                <a:spcPct val="80000"/>
              </a:lnSpc>
              <a:defRPr sz="6600"/>
            </a:lvl1pPr>
          </a:lstStyle>
          <a:p>
            <a:pPr lvl="0"/>
            <a:r>
              <a:rPr lang="en-US" altLang="fi-FI" noProof="0"/>
              <a:t>Click to edit Master title style</a:t>
            </a:r>
          </a:p>
        </p:txBody>
      </p:sp>
      <p:sp>
        <p:nvSpPr>
          <p:cNvPr id="3077" name="Rectangle 5">
            <a:extLst>
              <a:ext uri="{FF2B5EF4-FFF2-40B4-BE49-F238E27FC236}">
                <a16:creationId xmlns:a16="http://schemas.microsoft.com/office/drawing/2014/main" id="{5A09F567-A0E6-4073-996F-D857ED68AE1C}"/>
              </a:ext>
            </a:extLst>
          </p:cNvPr>
          <p:cNvSpPr>
            <a:spLocks noGrp="1" noChangeArrowheads="1"/>
          </p:cNvSpPr>
          <p:nvPr>
            <p:ph type="subTitle" sz="quarter" idx="1"/>
          </p:nvPr>
        </p:nvSpPr>
        <p:spPr>
          <a:xfrm>
            <a:off x="3492500" y="2420938"/>
            <a:ext cx="4572000" cy="3024187"/>
          </a:xfrm>
        </p:spPr>
        <p:txBody>
          <a:bodyPr/>
          <a:lstStyle>
            <a:lvl1pPr marL="0" indent="0">
              <a:buFont typeface="Monotype Sorts" pitchFamily="2" charset="2"/>
              <a:buNone/>
              <a:defRPr sz="2400"/>
            </a:lvl1pPr>
          </a:lstStyle>
          <a:p>
            <a:pPr lvl="0"/>
            <a:r>
              <a:rPr lang="en-US" altLang="fi-FI" noProof="0"/>
              <a:t>Click to edit Master subtitle style</a:t>
            </a:r>
          </a:p>
        </p:txBody>
      </p:sp>
      <p:sp>
        <p:nvSpPr>
          <p:cNvPr id="3078" name="Rectangle 6">
            <a:extLst>
              <a:ext uri="{FF2B5EF4-FFF2-40B4-BE49-F238E27FC236}">
                <a16:creationId xmlns:a16="http://schemas.microsoft.com/office/drawing/2014/main" id="{A27E6E7A-AE00-4503-8619-24C73BD8393C}"/>
              </a:ext>
            </a:extLst>
          </p:cNvPr>
          <p:cNvSpPr>
            <a:spLocks noGrp="1" noChangeArrowheads="1"/>
          </p:cNvSpPr>
          <p:nvPr>
            <p:ph type="dt" sz="quarter" idx="2"/>
          </p:nvPr>
        </p:nvSpPr>
        <p:spPr/>
        <p:txBody>
          <a:bodyPr/>
          <a:lstStyle>
            <a:lvl1pPr>
              <a:defRPr/>
            </a:lvl1pPr>
          </a:lstStyle>
          <a:p>
            <a:endParaRPr lang="en-US" altLang="fi-FI"/>
          </a:p>
        </p:txBody>
      </p:sp>
      <p:sp>
        <p:nvSpPr>
          <p:cNvPr id="3079" name="Rectangle 7">
            <a:extLst>
              <a:ext uri="{FF2B5EF4-FFF2-40B4-BE49-F238E27FC236}">
                <a16:creationId xmlns:a16="http://schemas.microsoft.com/office/drawing/2014/main" id="{8BB40B2A-C6C0-46F2-BD3D-E60D30A50104}"/>
              </a:ext>
            </a:extLst>
          </p:cNvPr>
          <p:cNvSpPr>
            <a:spLocks noGrp="1" noChangeArrowheads="1"/>
          </p:cNvSpPr>
          <p:nvPr>
            <p:ph type="ftr" sz="quarter" idx="3"/>
          </p:nvPr>
        </p:nvSpPr>
        <p:spPr/>
        <p:txBody>
          <a:bodyPr/>
          <a:lstStyle>
            <a:lvl1pPr>
              <a:defRPr/>
            </a:lvl1pPr>
          </a:lstStyle>
          <a:p>
            <a:endParaRPr lang="en-US" altLang="fi-FI"/>
          </a:p>
        </p:txBody>
      </p:sp>
      <p:sp>
        <p:nvSpPr>
          <p:cNvPr id="3080" name="Rectangle 8">
            <a:extLst>
              <a:ext uri="{FF2B5EF4-FFF2-40B4-BE49-F238E27FC236}">
                <a16:creationId xmlns:a16="http://schemas.microsoft.com/office/drawing/2014/main" id="{4A3DB03F-3985-4848-9A05-5F15333E2FC2}"/>
              </a:ext>
            </a:extLst>
          </p:cNvPr>
          <p:cNvSpPr>
            <a:spLocks noGrp="1" noChangeArrowheads="1"/>
          </p:cNvSpPr>
          <p:nvPr>
            <p:ph type="sldNum" sz="quarter" idx="4"/>
          </p:nvPr>
        </p:nvSpPr>
        <p:spPr/>
        <p:txBody>
          <a:bodyPr/>
          <a:lstStyle>
            <a:lvl1pPr>
              <a:defRPr/>
            </a:lvl1pPr>
          </a:lstStyle>
          <a:p>
            <a:fld id="{69AF42E4-BA44-4C5D-B950-2F9243251B2C}" type="slidenum">
              <a:rPr lang="en-US" altLang="fi-FI"/>
              <a:pPr/>
              <a:t>‹#›</a:t>
            </a:fld>
            <a:endParaRPr lang="en-US" altLang="fi-FI"/>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8D5572-C38D-4DE0-9356-76A4E4CFCB39}"/>
              </a:ext>
            </a:extLst>
          </p:cNvPr>
          <p:cNvSpPr>
            <a:spLocks noGrp="1"/>
          </p:cNvSpPr>
          <p:nvPr>
            <p:ph type="title"/>
          </p:nvPr>
        </p:nvSpPr>
        <p:spPr/>
        <p:txBody>
          <a:bodyPr/>
          <a:lstStyle/>
          <a:p>
            <a:r>
              <a:rPr lang="en-US"/>
              <a:t>Click to edit Master title style</a:t>
            </a:r>
            <a:endParaRPr lang="fi-FI"/>
          </a:p>
        </p:txBody>
      </p:sp>
      <p:sp>
        <p:nvSpPr>
          <p:cNvPr id="3" name="Vertical Text Placeholder 2">
            <a:extLst>
              <a:ext uri="{FF2B5EF4-FFF2-40B4-BE49-F238E27FC236}">
                <a16:creationId xmlns:a16="http://schemas.microsoft.com/office/drawing/2014/main" id="{91DFCEF5-6CAA-4F47-B981-9AB981A3C9D5}"/>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4" name="Date Placeholder 3">
            <a:extLst>
              <a:ext uri="{FF2B5EF4-FFF2-40B4-BE49-F238E27FC236}">
                <a16:creationId xmlns:a16="http://schemas.microsoft.com/office/drawing/2014/main" id="{1873F4C4-0596-4602-ADA5-504283A46DDF}"/>
              </a:ext>
            </a:extLst>
          </p:cNvPr>
          <p:cNvSpPr>
            <a:spLocks noGrp="1"/>
          </p:cNvSpPr>
          <p:nvPr>
            <p:ph type="dt" sz="half" idx="10"/>
          </p:nvPr>
        </p:nvSpPr>
        <p:spPr/>
        <p:txBody>
          <a:bodyPr/>
          <a:lstStyle>
            <a:lvl1pPr>
              <a:defRPr/>
            </a:lvl1pPr>
          </a:lstStyle>
          <a:p>
            <a:endParaRPr lang="en-US" altLang="fi-FI"/>
          </a:p>
        </p:txBody>
      </p:sp>
      <p:sp>
        <p:nvSpPr>
          <p:cNvPr id="5" name="Footer Placeholder 4">
            <a:extLst>
              <a:ext uri="{FF2B5EF4-FFF2-40B4-BE49-F238E27FC236}">
                <a16:creationId xmlns:a16="http://schemas.microsoft.com/office/drawing/2014/main" id="{E548493C-47B5-411B-80D8-30E2A57AD84E}"/>
              </a:ext>
            </a:extLst>
          </p:cNvPr>
          <p:cNvSpPr>
            <a:spLocks noGrp="1"/>
          </p:cNvSpPr>
          <p:nvPr>
            <p:ph type="ftr" sz="quarter" idx="11"/>
          </p:nvPr>
        </p:nvSpPr>
        <p:spPr/>
        <p:txBody>
          <a:bodyPr/>
          <a:lstStyle>
            <a:lvl1pPr>
              <a:defRPr/>
            </a:lvl1pPr>
          </a:lstStyle>
          <a:p>
            <a:endParaRPr lang="en-US" altLang="fi-FI"/>
          </a:p>
        </p:txBody>
      </p:sp>
      <p:sp>
        <p:nvSpPr>
          <p:cNvPr id="6" name="Slide Number Placeholder 5">
            <a:extLst>
              <a:ext uri="{FF2B5EF4-FFF2-40B4-BE49-F238E27FC236}">
                <a16:creationId xmlns:a16="http://schemas.microsoft.com/office/drawing/2014/main" id="{64F61549-B3A3-4A48-9F54-611C292628AB}"/>
              </a:ext>
            </a:extLst>
          </p:cNvPr>
          <p:cNvSpPr>
            <a:spLocks noGrp="1"/>
          </p:cNvSpPr>
          <p:nvPr>
            <p:ph type="sldNum" sz="quarter" idx="12"/>
          </p:nvPr>
        </p:nvSpPr>
        <p:spPr/>
        <p:txBody>
          <a:bodyPr/>
          <a:lstStyle>
            <a:lvl1pPr>
              <a:defRPr/>
            </a:lvl1pPr>
          </a:lstStyle>
          <a:p>
            <a:fld id="{98D0BA29-4457-4409-B4FB-E7B308398060}" type="slidenum">
              <a:rPr lang="en-US" altLang="fi-FI"/>
              <a:pPr/>
              <a:t>‹#›</a:t>
            </a:fld>
            <a:endParaRPr lang="en-US" altLang="fi-FI"/>
          </a:p>
        </p:txBody>
      </p:sp>
    </p:spTree>
    <p:extLst>
      <p:ext uri="{BB962C8B-B14F-4D97-AF65-F5344CB8AC3E}">
        <p14:creationId xmlns:p14="http://schemas.microsoft.com/office/powerpoint/2010/main" val="11668933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389FBC8-6CE0-454F-BE8E-6CA8D4FBC36F}"/>
              </a:ext>
            </a:extLst>
          </p:cNvPr>
          <p:cNvSpPr>
            <a:spLocks noGrp="1"/>
          </p:cNvSpPr>
          <p:nvPr>
            <p:ph type="title" orient="vert"/>
          </p:nvPr>
        </p:nvSpPr>
        <p:spPr>
          <a:xfrm>
            <a:off x="7391400" y="609600"/>
            <a:ext cx="1524000" cy="5486400"/>
          </a:xfrm>
        </p:spPr>
        <p:txBody>
          <a:bodyPr vert="eaVert"/>
          <a:lstStyle/>
          <a:p>
            <a:r>
              <a:rPr lang="en-US"/>
              <a:t>Click to edit Master title style</a:t>
            </a:r>
            <a:endParaRPr lang="fi-FI"/>
          </a:p>
        </p:txBody>
      </p:sp>
      <p:sp>
        <p:nvSpPr>
          <p:cNvPr id="3" name="Vertical Text Placeholder 2">
            <a:extLst>
              <a:ext uri="{FF2B5EF4-FFF2-40B4-BE49-F238E27FC236}">
                <a16:creationId xmlns:a16="http://schemas.microsoft.com/office/drawing/2014/main" id="{8F2D9391-FAFD-448D-A843-5746C38C5637}"/>
              </a:ext>
            </a:extLst>
          </p:cNvPr>
          <p:cNvSpPr>
            <a:spLocks noGrp="1"/>
          </p:cNvSpPr>
          <p:nvPr>
            <p:ph type="body" orient="vert" idx="1"/>
          </p:nvPr>
        </p:nvSpPr>
        <p:spPr>
          <a:xfrm>
            <a:off x="2819400" y="609600"/>
            <a:ext cx="4419600" cy="54864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4" name="Date Placeholder 3">
            <a:extLst>
              <a:ext uri="{FF2B5EF4-FFF2-40B4-BE49-F238E27FC236}">
                <a16:creationId xmlns:a16="http://schemas.microsoft.com/office/drawing/2014/main" id="{29772BCC-8A43-4C21-9F56-6285099392C1}"/>
              </a:ext>
            </a:extLst>
          </p:cNvPr>
          <p:cNvSpPr>
            <a:spLocks noGrp="1"/>
          </p:cNvSpPr>
          <p:nvPr>
            <p:ph type="dt" sz="half" idx="10"/>
          </p:nvPr>
        </p:nvSpPr>
        <p:spPr/>
        <p:txBody>
          <a:bodyPr/>
          <a:lstStyle>
            <a:lvl1pPr>
              <a:defRPr/>
            </a:lvl1pPr>
          </a:lstStyle>
          <a:p>
            <a:endParaRPr lang="en-US" altLang="fi-FI"/>
          </a:p>
        </p:txBody>
      </p:sp>
      <p:sp>
        <p:nvSpPr>
          <p:cNvPr id="5" name="Footer Placeholder 4">
            <a:extLst>
              <a:ext uri="{FF2B5EF4-FFF2-40B4-BE49-F238E27FC236}">
                <a16:creationId xmlns:a16="http://schemas.microsoft.com/office/drawing/2014/main" id="{92C4A02A-31C5-4970-ABBA-321432313FF2}"/>
              </a:ext>
            </a:extLst>
          </p:cNvPr>
          <p:cNvSpPr>
            <a:spLocks noGrp="1"/>
          </p:cNvSpPr>
          <p:nvPr>
            <p:ph type="ftr" sz="quarter" idx="11"/>
          </p:nvPr>
        </p:nvSpPr>
        <p:spPr/>
        <p:txBody>
          <a:bodyPr/>
          <a:lstStyle>
            <a:lvl1pPr>
              <a:defRPr/>
            </a:lvl1pPr>
          </a:lstStyle>
          <a:p>
            <a:endParaRPr lang="en-US" altLang="fi-FI"/>
          </a:p>
        </p:txBody>
      </p:sp>
      <p:sp>
        <p:nvSpPr>
          <p:cNvPr id="6" name="Slide Number Placeholder 5">
            <a:extLst>
              <a:ext uri="{FF2B5EF4-FFF2-40B4-BE49-F238E27FC236}">
                <a16:creationId xmlns:a16="http://schemas.microsoft.com/office/drawing/2014/main" id="{D27B9E51-3ECA-4232-B8FC-89E5203EB7DA}"/>
              </a:ext>
            </a:extLst>
          </p:cNvPr>
          <p:cNvSpPr>
            <a:spLocks noGrp="1"/>
          </p:cNvSpPr>
          <p:nvPr>
            <p:ph type="sldNum" sz="quarter" idx="12"/>
          </p:nvPr>
        </p:nvSpPr>
        <p:spPr/>
        <p:txBody>
          <a:bodyPr/>
          <a:lstStyle>
            <a:lvl1pPr>
              <a:defRPr/>
            </a:lvl1pPr>
          </a:lstStyle>
          <a:p>
            <a:fld id="{FA226DF8-0DB8-41EB-8D22-EAAA6E93A912}" type="slidenum">
              <a:rPr lang="en-US" altLang="fi-FI"/>
              <a:pPr/>
              <a:t>‹#›</a:t>
            </a:fld>
            <a:endParaRPr lang="en-US" altLang="fi-FI"/>
          </a:p>
        </p:txBody>
      </p:sp>
    </p:spTree>
    <p:extLst>
      <p:ext uri="{BB962C8B-B14F-4D97-AF65-F5344CB8AC3E}">
        <p14:creationId xmlns:p14="http://schemas.microsoft.com/office/powerpoint/2010/main" val="8501008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556EA3-6391-4E07-97BD-58C9BCE0C770}"/>
              </a:ext>
            </a:extLst>
          </p:cNvPr>
          <p:cNvSpPr>
            <a:spLocks noGrp="1"/>
          </p:cNvSpPr>
          <p:nvPr>
            <p:ph type="title"/>
          </p:nvPr>
        </p:nvSpPr>
        <p:spPr/>
        <p:txBody>
          <a:bodyPr/>
          <a:lstStyle/>
          <a:p>
            <a:r>
              <a:rPr lang="en-US"/>
              <a:t>Click to edit Master title style</a:t>
            </a:r>
            <a:endParaRPr lang="fi-FI"/>
          </a:p>
        </p:txBody>
      </p:sp>
      <p:sp>
        <p:nvSpPr>
          <p:cNvPr id="3" name="Content Placeholder 2">
            <a:extLst>
              <a:ext uri="{FF2B5EF4-FFF2-40B4-BE49-F238E27FC236}">
                <a16:creationId xmlns:a16="http://schemas.microsoft.com/office/drawing/2014/main" id="{912F9874-4C6C-4513-86B7-457B23DBB718}"/>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4" name="Date Placeholder 3">
            <a:extLst>
              <a:ext uri="{FF2B5EF4-FFF2-40B4-BE49-F238E27FC236}">
                <a16:creationId xmlns:a16="http://schemas.microsoft.com/office/drawing/2014/main" id="{3CB0B397-77EB-496C-AD45-A47E4DBC4FED}"/>
              </a:ext>
            </a:extLst>
          </p:cNvPr>
          <p:cNvSpPr>
            <a:spLocks noGrp="1"/>
          </p:cNvSpPr>
          <p:nvPr>
            <p:ph type="dt" sz="half" idx="10"/>
          </p:nvPr>
        </p:nvSpPr>
        <p:spPr/>
        <p:txBody>
          <a:bodyPr/>
          <a:lstStyle>
            <a:lvl1pPr>
              <a:defRPr/>
            </a:lvl1pPr>
          </a:lstStyle>
          <a:p>
            <a:endParaRPr lang="en-US" altLang="fi-FI"/>
          </a:p>
        </p:txBody>
      </p:sp>
      <p:sp>
        <p:nvSpPr>
          <p:cNvPr id="5" name="Footer Placeholder 4">
            <a:extLst>
              <a:ext uri="{FF2B5EF4-FFF2-40B4-BE49-F238E27FC236}">
                <a16:creationId xmlns:a16="http://schemas.microsoft.com/office/drawing/2014/main" id="{6C1409B5-490A-472B-A4C1-2D05E538F2B3}"/>
              </a:ext>
            </a:extLst>
          </p:cNvPr>
          <p:cNvSpPr>
            <a:spLocks noGrp="1"/>
          </p:cNvSpPr>
          <p:nvPr>
            <p:ph type="ftr" sz="quarter" idx="11"/>
          </p:nvPr>
        </p:nvSpPr>
        <p:spPr/>
        <p:txBody>
          <a:bodyPr/>
          <a:lstStyle>
            <a:lvl1pPr>
              <a:defRPr/>
            </a:lvl1pPr>
          </a:lstStyle>
          <a:p>
            <a:endParaRPr lang="en-US" altLang="fi-FI"/>
          </a:p>
        </p:txBody>
      </p:sp>
      <p:sp>
        <p:nvSpPr>
          <p:cNvPr id="6" name="Slide Number Placeholder 5">
            <a:extLst>
              <a:ext uri="{FF2B5EF4-FFF2-40B4-BE49-F238E27FC236}">
                <a16:creationId xmlns:a16="http://schemas.microsoft.com/office/drawing/2014/main" id="{A8BE80FC-A9A5-4633-B7B2-713221062C70}"/>
              </a:ext>
            </a:extLst>
          </p:cNvPr>
          <p:cNvSpPr>
            <a:spLocks noGrp="1"/>
          </p:cNvSpPr>
          <p:nvPr>
            <p:ph type="sldNum" sz="quarter" idx="12"/>
          </p:nvPr>
        </p:nvSpPr>
        <p:spPr/>
        <p:txBody>
          <a:bodyPr/>
          <a:lstStyle>
            <a:lvl1pPr>
              <a:defRPr/>
            </a:lvl1pPr>
          </a:lstStyle>
          <a:p>
            <a:fld id="{364CAA59-E2FF-4343-9587-61BC23C4B448}" type="slidenum">
              <a:rPr lang="en-US" altLang="fi-FI"/>
              <a:pPr/>
              <a:t>‹#›</a:t>
            </a:fld>
            <a:endParaRPr lang="en-US" altLang="fi-FI"/>
          </a:p>
        </p:txBody>
      </p:sp>
    </p:spTree>
    <p:extLst>
      <p:ext uri="{BB962C8B-B14F-4D97-AF65-F5344CB8AC3E}">
        <p14:creationId xmlns:p14="http://schemas.microsoft.com/office/powerpoint/2010/main" val="30587075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C5A95D-E780-4276-91A0-6ABB05B8EAD4}"/>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endParaRPr lang="fi-FI"/>
          </a:p>
        </p:txBody>
      </p:sp>
      <p:sp>
        <p:nvSpPr>
          <p:cNvPr id="3" name="Text Placeholder 2">
            <a:extLst>
              <a:ext uri="{FF2B5EF4-FFF2-40B4-BE49-F238E27FC236}">
                <a16:creationId xmlns:a16="http://schemas.microsoft.com/office/drawing/2014/main" id="{98942FC9-61C0-4A59-A856-54B3CF507C53}"/>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
        <p:nvSpPr>
          <p:cNvPr id="4" name="Date Placeholder 3">
            <a:extLst>
              <a:ext uri="{FF2B5EF4-FFF2-40B4-BE49-F238E27FC236}">
                <a16:creationId xmlns:a16="http://schemas.microsoft.com/office/drawing/2014/main" id="{BD2729E5-030E-4E2D-9BDF-ECAB65C5EA94}"/>
              </a:ext>
            </a:extLst>
          </p:cNvPr>
          <p:cNvSpPr>
            <a:spLocks noGrp="1"/>
          </p:cNvSpPr>
          <p:nvPr>
            <p:ph type="dt" sz="half" idx="10"/>
          </p:nvPr>
        </p:nvSpPr>
        <p:spPr/>
        <p:txBody>
          <a:bodyPr/>
          <a:lstStyle>
            <a:lvl1pPr>
              <a:defRPr/>
            </a:lvl1pPr>
          </a:lstStyle>
          <a:p>
            <a:endParaRPr lang="en-US" altLang="fi-FI"/>
          </a:p>
        </p:txBody>
      </p:sp>
      <p:sp>
        <p:nvSpPr>
          <p:cNvPr id="5" name="Footer Placeholder 4">
            <a:extLst>
              <a:ext uri="{FF2B5EF4-FFF2-40B4-BE49-F238E27FC236}">
                <a16:creationId xmlns:a16="http://schemas.microsoft.com/office/drawing/2014/main" id="{2E939EB9-06A1-4F86-85DE-CFB468E1D523}"/>
              </a:ext>
            </a:extLst>
          </p:cNvPr>
          <p:cNvSpPr>
            <a:spLocks noGrp="1"/>
          </p:cNvSpPr>
          <p:nvPr>
            <p:ph type="ftr" sz="quarter" idx="11"/>
          </p:nvPr>
        </p:nvSpPr>
        <p:spPr/>
        <p:txBody>
          <a:bodyPr/>
          <a:lstStyle>
            <a:lvl1pPr>
              <a:defRPr/>
            </a:lvl1pPr>
          </a:lstStyle>
          <a:p>
            <a:endParaRPr lang="en-US" altLang="fi-FI"/>
          </a:p>
        </p:txBody>
      </p:sp>
      <p:sp>
        <p:nvSpPr>
          <p:cNvPr id="6" name="Slide Number Placeholder 5">
            <a:extLst>
              <a:ext uri="{FF2B5EF4-FFF2-40B4-BE49-F238E27FC236}">
                <a16:creationId xmlns:a16="http://schemas.microsoft.com/office/drawing/2014/main" id="{6838A619-A280-4426-B476-3EAF8A34C843}"/>
              </a:ext>
            </a:extLst>
          </p:cNvPr>
          <p:cNvSpPr>
            <a:spLocks noGrp="1"/>
          </p:cNvSpPr>
          <p:nvPr>
            <p:ph type="sldNum" sz="quarter" idx="12"/>
          </p:nvPr>
        </p:nvSpPr>
        <p:spPr/>
        <p:txBody>
          <a:bodyPr/>
          <a:lstStyle>
            <a:lvl1pPr>
              <a:defRPr/>
            </a:lvl1pPr>
          </a:lstStyle>
          <a:p>
            <a:fld id="{A1CC97A5-00A8-475D-8795-BF70C19EC906}" type="slidenum">
              <a:rPr lang="en-US" altLang="fi-FI"/>
              <a:pPr/>
              <a:t>‹#›</a:t>
            </a:fld>
            <a:endParaRPr lang="en-US" altLang="fi-FI"/>
          </a:p>
        </p:txBody>
      </p:sp>
    </p:spTree>
    <p:extLst>
      <p:ext uri="{BB962C8B-B14F-4D97-AF65-F5344CB8AC3E}">
        <p14:creationId xmlns:p14="http://schemas.microsoft.com/office/powerpoint/2010/main" val="24915993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3CC45E-253C-4AE3-B491-9336B843D194}"/>
              </a:ext>
            </a:extLst>
          </p:cNvPr>
          <p:cNvSpPr>
            <a:spLocks noGrp="1"/>
          </p:cNvSpPr>
          <p:nvPr>
            <p:ph type="title"/>
          </p:nvPr>
        </p:nvSpPr>
        <p:spPr/>
        <p:txBody>
          <a:bodyPr/>
          <a:lstStyle/>
          <a:p>
            <a:r>
              <a:rPr lang="en-US"/>
              <a:t>Click to edit Master title style</a:t>
            </a:r>
            <a:endParaRPr lang="fi-FI"/>
          </a:p>
        </p:txBody>
      </p:sp>
      <p:sp>
        <p:nvSpPr>
          <p:cNvPr id="3" name="Content Placeholder 2">
            <a:extLst>
              <a:ext uri="{FF2B5EF4-FFF2-40B4-BE49-F238E27FC236}">
                <a16:creationId xmlns:a16="http://schemas.microsoft.com/office/drawing/2014/main" id="{8107915C-5146-4AAD-8538-2AE8EE2656B4}"/>
              </a:ext>
            </a:extLst>
          </p:cNvPr>
          <p:cNvSpPr>
            <a:spLocks noGrp="1"/>
          </p:cNvSpPr>
          <p:nvPr>
            <p:ph sz="half" idx="1"/>
          </p:nvPr>
        </p:nvSpPr>
        <p:spPr>
          <a:xfrm>
            <a:off x="2819400" y="1981200"/>
            <a:ext cx="29718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4" name="Content Placeholder 3">
            <a:extLst>
              <a:ext uri="{FF2B5EF4-FFF2-40B4-BE49-F238E27FC236}">
                <a16:creationId xmlns:a16="http://schemas.microsoft.com/office/drawing/2014/main" id="{1D0E48A5-531A-433A-8905-4DD33458BE05}"/>
              </a:ext>
            </a:extLst>
          </p:cNvPr>
          <p:cNvSpPr>
            <a:spLocks noGrp="1"/>
          </p:cNvSpPr>
          <p:nvPr>
            <p:ph sz="half" idx="2"/>
          </p:nvPr>
        </p:nvSpPr>
        <p:spPr>
          <a:xfrm>
            <a:off x="5943600" y="1981200"/>
            <a:ext cx="29718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5" name="Date Placeholder 4">
            <a:extLst>
              <a:ext uri="{FF2B5EF4-FFF2-40B4-BE49-F238E27FC236}">
                <a16:creationId xmlns:a16="http://schemas.microsoft.com/office/drawing/2014/main" id="{8343D87B-6F14-43B7-92E6-2BAF774BDF0E}"/>
              </a:ext>
            </a:extLst>
          </p:cNvPr>
          <p:cNvSpPr>
            <a:spLocks noGrp="1"/>
          </p:cNvSpPr>
          <p:nvPr>
            <p:ph type="dt" sz="half" idx="10"/>
          </p:nvPr>
        </p:nvSpPr>
        <p:spPr/>
        <p:txBody>
          <a:bodyPr/>
          <a:lstStyle>
            <a:lvl1pPr>
              <a:defRPr/>
            </a:lvl1pPr>
          </a:lstStyle>
          <a:p>
            <a:endParaRPr lang="en-US" altLang="fi-FI"/>
          </a:p>
        </p:txBody>
      </p:sp>
      <p:sp>
        <p:nvSpPr>
          <p:cNvPr id="6" name="Footer Placeholder 5">
            <a:extLst>
              <a:ext uri="{FF2B5EF4-FFF2-40B4-BE49-F238E27FC236}">
                <a16:creationId xmlns:a16="http://schemas.microsoft.com/office/drawing/2014/main" id="{6F3DE876-7DC5-4CD2-ACB1-BB704935BF32}"/>
              </a:ext>
            </a:extLst>
          </p:cNvPr>
          <p:cNvSpPr>
            <a:spLocks noGrp="1"/>
          </p:cNvSpPr>
          <p:nvPr>
            <p:ph type="ftr" sz="quarter" idx="11"/>
          </p:nvPr>
        </p:nvSpPr>
        <p:spPr/>
        <p:txBody>
          <a:bodyPr/>
          <a:lstStyle>
            <a:lvl1pPr>
              <a:defRPr/>
            </a:lvl1pPr>
          </a:lstStyle>
          <a:p>
            <a:endParaRPr lang="en-US" altLang="fi-FI"/>
          </a:p>
        </p:txBody>
      </p:sp>
      <p:sp>
        <p:nvSpPr>
          <p:cNvPr id="7" name="Slide Number Placeholder 6">
            <a:extLst>
              <a:ext uri="{FF2B5EF4-FFF2-40B4-BE49-F238E27FC236}">
                <a16:creationId xmlns:a16="http://schemas.microsoft.com/office/drawing/2014/main" id="{CF45040B-65A0-4A38-9C43-2821DEE2DA92}"/>
              </a:ext>
            </a:extLst>
          </p:cNvPr>
          <p:cNvSpPr>
            <a:spLocks noGrp="1"/>
          </p:cNvSpPr>
          <p:nvPr>
            <p:ph type="sldNum" sz="quarter" idx="12"/>
          </p:nvPr>
        </p:nvSpPr>
        <p:spPr/>
        <p:txBody>
          <a:bodyPr/>
          <a:lstStyle>
            <a:lvl1pPr>
              <a:defRPr/>
            </a:lvl1pPr>
          </a:lstStyle>
          <a:p>
            <a:fld id="{F46A5F7C-B935-451E-B0E6-0C368DF45D57}" type="slidenum">
              <a:rPr lang="en-US" altLang="fi-FI"/>
              <a:pPr/>
              <a:t>‹#›</a:t>
            </a:fld>
            <a:endParaRPr lang="en-US" altLang="fi-FI"/>
          </a:p>
        </p:txBody>
      </p:sp>
    </p:spTree>
    <p:extLst>
      <p:ext uri="{BB962C8B-B14F-4D97-AF65-F5344CB8AC3E}">
        <p14:creationId xmlns:p14="http://schemas.microsoft.com/office/powerpoint/2010/main" val="19820719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9BCCC6-7D79-4BC3-A109-D009A5763CAD}"/>
              </a:ext>
            </a:extLst>
          </p:cNvPr>
          <p:cNvSpPr>
            <a:spLocks noGrp="1"/>
          </p:cNvSpPr>
          <p:nvPr>
            <p:ph type="title"/>
          </p:nvPr>
        </p:nvSpPr>
        <p:spPr>
          <a:xfrm>
            <a:off x="630238" y="365125"/>
            <a:ext cx="7886700" cy="1325563"/>
          </a:xfrm>
        </p:spPr>
        <p:txBody>
          <a:bodyPr/>
          <a:lstStyle/>
          <a:p>
            <a:r>
              <a:rPr lang="en-US"/>
              <a:t>Click to edit Master title style</a:t>
            </a:r>
            <a:endParaRPr lang="fi-FI"/>
          </a:p>
        </p:txBody>
      </p:sp>
      <p:sp>
        <p:nvSpPr>
          <p:cNvPr id="3" name="Text Placeholder 2">
            <a:extLst>
              <a:ext uri="{FF2B5EF4-FFF2-40B4-BE49-F238E27FC236}">
                <a16:creationId xmlns:a16="http://schemas.microsoft.com/office/drawing/2014/main" id="{86E3666F-9259-4105-AF39-6244EF2AB62D}"/>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CF89D412-0293-4E4C-9A4B-1CF25A03F7A5}"/>
              </a:ext>
            </a:extLst>
          </p:cNvPr>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5" name="Text Placeholder 4">
            <a:extLst>
              <a:ext uri="{FF2B5EF4-FFF2-40B4-BE49-F238E27FC236}">
                <a16:creationId xmlns:a16="http://schemas.microsoft.com/office/drawing/2014/main" id="{2135EA0B-9313-440F-90EB-03A25A91435B}"/>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9A577345-C7CE-47FC-B60A-CFE3FD39914C}"/>
              </a:ext>
            </a:extLst>
          </p:cNvPr>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7" name="Date Placeholder 6">
            <a:extLst>
              <a:ext uri="{FF2B5EF4-FFF2-40B4-BE49-F238E27FC236}">
                <a16:creationId xmlns:a16="http://schemas.microsoft.com/office/drawing/2014/main" id="{42B06C94-8187-4CDB-B1BC-E9B98F5B47C1}"/>
              </a:ext>
            </a:extLst>
          </p:cNvPr>
          <p:cNvSpPr>
            <a:spLocks noGrp="1"/>
          </p:cNvSpPr>
          <p:nvPr>
            <p:ph type="dt" sz="half" idx="10"/>
          </p:nvPr>
        </p:nvSpPr>
        <p:spPr/>
        <p:txBody>
          <a:bodyPr/>
          <a:lstStyle>
            <a:lvl1pPr>
              <a:defRPr/>
            </a:lvl1pPr>
          </a:lstStyle>
          <a:p>
            <a:endParaRPr lang="en-US" altLang="fi-FI"/>
          </a:p>
        </p:txBody>
      </p:sp>
      <p:sp>
        <p:nvSpPr>
          <p:cNvPr id="8" name="Footer Placeholder 7">
            <a:extLst>
              <a:ext uri="{FF2B5EF4-FFF2-40B4-BE49-F238E27FC236}">
                <a16:creationId xmlns:a16="http://schemas.microsoft.com/office/drawing/2014/main" id="{159E7E23-5E32-4B55-BD63-B22A8B6EB59F}"/>
              </a:ext>
            </a:extLst>
          </p:cNvPr>
          <p:cNvSpPr>
            <a:spLocks noGrp="1"/>
          </p:cNvSpPr>
          <p:nvPr>
            <p:ph type="ftr" sz="quarter" idx="11"/>
          </p:nvPr>
        </p:nvSpPr>
        <p:spPr/>
        <p:txBody>
          <a:bodyPr/>
          <a:lstStyle>
            <a:lvl1pPr>
              <a:defRPr/>
            </a:lvl1pPr>
          </a:lstStyle>
          <a:p>
            <a:endParaRPr lang="en-US" altLang="fi-FI"/>
          </a:p>
        </p:txBody>
      </p:sp>
      <p:sp>
        <p:nvSpPr>
          <p:cNvPr id="9" name="Slide Number Placeholder 8">
            <a:extLst>
              <a:ext uri="{FF2B5EF4-FFF2-40B4-BE49-F238E27FC236}">
                <a16:creationId xmlns:a16="http://schemas.microsoft.com/office/drawing/2014/main" id="{354D21EC-CBAF-48F3-9023-C634DDD77331}"/>
              </a:ext>
            </a:extLst>
          </p:cNvPr>
          <p:cNvSpPr>
            <a:spLocks noGrp="1"/>
          </p:cNvSpPr>
          <p:nvPr>
            <p:ph type="sldNum" sz="quarter" idx="12"/>
          </p:nvPr>
        </p:nvSpPr>
        <p:spPr/>
        <p:txBody>
          <a:bodyPr/>
          <a:lstStyle>
            <a:lvl1pPr>
              <a:defRPr/>
            </a:lvl1pPr>
          </a:lstStyle>
          <a:p>
            <a:fld id="{B125E0FC-9068-470A-A095-3416D1030A1B}" type="slidenum">
              <a:rPr lang="en-US" altLang="fi-FI"/>
              <a:pPr/>
              <a:t>‹#›</a:t>
            </a:fld>
            <a:endParaRPr lang="en-US" altLang="fi-FI"/>
          </a:p>
        </p:txBody>
      </p:sp>
    </p:spTree>
    <p:extLst>
      <p:ext uri="{BB962C8B-B14F-4D97-AF65-F5344CB8AC3E}">
        <p14:creationId xmlns:p14="http://schemas.microsoft.com/office/powerpoint/2010/main" val="3418920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919790-FBF9-4C57-A383-B3916C997E74}"/>
              </a:ext>
            </a:extLst>
          </p:cNvPr>
          <p:cNvSpPr>
            <a:spLocks noGrp="1"/>
          </p:cNvSpPr>
          <p:nvPr>
            <p:ph type="title"/>
          </p:nvPr>
        </p:nvSpPr>
        <p:spPr/>
        <p:txBody>
          <a:bodyPr/>
          <a:lstStyle/>
          <a:p>
            <a:r>
              <a:rPr lang="en-US"/>
              <a:t>Click to edit Master title style</a:t>
            </a:r>
            <a:endParaRPr lang="fi-FI"/>
          </a:p>
        </p:txBody>
      </p:sp>
      <p:sp>
        <p:nvSpPr>
          <p:cNvPr id="3" name="Date Placeholder 2">
            <a:extLst>
              <a:ext uri="{FF2B5EF4-FFF2-40B4-BE49-F238E27FC236}">
                <a16:creationId xmlns:a16="http://schemas.microsoft.com/office/drawing/2014/main" id="{FD59E47A-3268-48AF-AEAA-617ABF2163E3}"/>
              </a:ext>
            </a:extLst>
          </p:cNvPr>
          <p:cNvSpPr>
            <a:spLocks noGrp="1"/>
          </p:cNvSpPr>
          <p:nvPr>
            <p:ph type="dt" sz="half" idx="10"/>
          </p:nvPr>
        </p:nvSpPr>
        <p:spPr/>
        <p:txBody>
          <a:bodyPr/>
          <a:lstStyle>
            <a:lvl1pPr>
              <a:defRPr/>
            </a:lvl1pPr>
          </a:lstStyle>
          <a:p>
            <a:endParaRPr lang="en-US" altLang="fi-FI"/>
          </a:p>
        </p:txBody>
      </p:sp>
      <p:sp>
        <p:nvSpPr>
          <p:cNvPr id="4" name="Footer Placeholder 3">
            <a:extLst>
              <a:ext uri="{FF2B5EF4-FFF2-40B4-BE49-F238E27FC236}">
                <a16:creationId xmlns:a16="http://schemas.microsoft.com/office/drawing/2014/main" id="{9E734A89-8612-4498-B407-F4C51436A184}"/>
              </a:ext>
            </a:extLst>
          </p:cNvPr>
          <p:cNvSpPr>
            <a:spLocks noGrp="1"/>
          </p:cNvSpPr>
          <p:nvPr>
            <p:ph type="ftr" sz="quarter" idx="11"/>
          </p:nvPr>
        </p:nvSpPr>
        <p:spPr/>
        <p:txBody>
          <a:bodyPr/>
          <a:lstStyle>
            <a:lvl1pPr>
              <a:defRPr/>
            </a:lvl1pPr>
          </a:lstStyle>
          <a:p>
            <a:endParaRPr lang="en-US" altLang="fi-FI"/>
          </a:p>
        </p:txBody>
      </p:sp>
      <p:sp>
        <p:nvSpPr>
          <p:cNvPr id="5" name="Slide Number Placeholder 4">
            <a:extLst>
              <a:ext uri="{FF2B5EF4-FFF2-40B4-BE49-F238E27FC236}">
                <a16:creationId xmlns:a16="http://schemas.microsoft.com/office/drawing/2014/main" id="{60721E18-EB3E-4089-9A26-ED6E9824B94D}"/>
              </a:ext>
            </a:extLst>
          </p:cNvPr>
          <p:cNvSpPr>
            <a:spLocks noGrp="1"/>
          </p:cNvSpPr>
          <p:nvPr>
            <p:ph type="sldNum" sz="quarter" idx="12"/>
          </p:nvPr>
        </p:nvSpPr>
        <p:spPr/>
        <p:txBody>
          <a:bodyPr/>
          <a:lstStyle>
            <a:lvl1pPr>
              <a:defRPr/>
            </a:lvl1pPr>
          </a:lstStyle>
          <a:p>
            <a:fld id="{12A9128B-2918-4CCE-87AE-9A4232BA1F03}" type="slidenum">
              <a:rPr lang="en-US" altLang="fi-FI"/>
              <a:pPr/>
              <a:t>‹#›</a:t>
            </a:fld>
            <a:endParaRPr lang="en-US" altLang="fi-FI"/>
          </a:p>
        </p:txBody>
      </p:sp>
    </p:spTree>
    <p:extLst>
      <p:ext uri="{BB962C8B-B14F-4D97-AF65-F5344CB8AC3E}">
        <p14:creationId xmlns:p14="http://schemas.microsoft.com/office/powerpoint/2010/main" val="12338857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3848845-F760-47DC-A45D-EAA02285D709}"/>
              </a:ext>
            </a:extLst>
          </p:cNvPr>
          <p:cNvSpPr>
            <a:spLocks noGrp="1"/>
          </p:cNvSpPr>
          <p:nvPr>
            <p:ph type="dt" sz="half" idx="10"/>
          </p:nvPr>
        </p:nvSpPr>
        <p:spPr/>
        <p:txBody>
          <a:bodyPr/>
          <a:lstStyle>
            <a:lvl1pPr>
              <a:defRPr/>
            </a:lvl1pPr>
          </a:lstStyle>
          <a:p>
            <a:endParaRPr lang="en-US" altLang="fi-FI"/>
          </a:p>
        </p:txBody>
      </p:sp>
      <p:sp>
        <p:nvSpPr>
          <p:cNvPr id="3" name="Footer Placeholder 2">
            <a:extLst>
              <a:ext uri="{FF2B5EF4-FFF2-40B4-BE49-F238E27FC236}">
                <a16:creationId xmlns:a16="http://schemas.microsoft.com/office/drawing/2014/main" id="{9E73FFDD-B9BC-4E06-BB87-716CF1E5121C}"/>
              </a:ext>
            </a:extLst>
          </p:cNvPr>
          <p:cNvSpPr>
            <a:spLocks noGrp="1"/>
          </p:cNvSpPr>
          <p:nvPr>
            <p:ph type="ftr" sz="quarter" idx="11"/>
          </p:nvPr>
        </p:nvSpPr>
        <p:spPr/>
        <p:txBody>
          <a:bodyPr/>
          <a:lstStyle>
            <a:lvl1pPr>
              <a:defRPr/>
            </a:lvl1pPr>
          </a:lstStyle>
          <a:p>
            <a:endParaRPr lang="en-US" altLang="fi-FI"/>
          </a:p>
        </p:txBody>
      </p:sp>
      <p:sp>
        <p:nvSpPr>
          <p:cNvPr id="4" name="Slide Number Placeholder 3">
            <a:extLst>
              <a:ext uri="{FF2B5EF4-FFF2-40B4-BE49-F238E27FC236}">
                <a16:creationId xmlns:a16="http://schemas.microsoft.com/office/drawing/2014/main" id="{ED814170-15AF-495D-86BB-233E66DD18D8}"/>
              </a:ext>
            </a:extLst>
          </p:cNvPr>
          <p:cNvSpPr>
            <a:spLocks noGrp="1"/>
          </p:cNvSpPr>
          <p:nvPr>
            <p:ph type="sldNum" sz="quarter" idx="12"/>
          </p:nvPr>
        </p:nvSpPr>
        <p:spPr/>
        <p:txBody>
          <a:bodyPr/>
          <a:lstStyle>
            <a:lvl1pPr>
              <a:defRPr/>
            </a:lvl1pPr>
          </a:lstStyle>
          <a:p>
            <a:fld id="{9B871393-A27F-4C33-8D1F-3379FBD9AEEF}" type="slidenum">
              <a:rPr lang="en-US" altLang="fi-FI"/>
              <a:pPr/>
              <a:t>‹#›</a:t>
            </a:fld>
            <a:endParaRPr lang="en-US" altLang="fi-FI"/>
          </a:p>
        </p:txBody>
      </p:sp>
    </p:spTree>
    <p:extLst>
      <p:ext uri="{BB962C8B-B14F-4D97-AF65-F5344CB8AC3E}">
        <p14:creationId xmlns:p14="http://schemas.microsoft.com/office/powerpoint/2010/main" val="9665886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949777-1244-4F0D-AE4C-8C252BAB3FC8}"/>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fi-FI"/>
          </a:p>
        </p:txBody>
      </p:sp>
      <p:sp>
        <p:nvSpPr>
          <p:cNvPr id="3" name="Content Placeholder 2">
            <a:extLst>
              <a:ext uri="{FF2B5EF4-FFF2-40B4-BE49-F238E27FC236}">
                <a16:creationId xmlns:a16="http://schemas.microsoft.com/office/drawing/2014/main" id="{BDBDAC3A-8B3F-4C10-B757-EABAF9E227F4}"/>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4" name="Text Placeholder 3">
            <a:extLst>
              <a:ext uri="{FF2B5EF4-FFF2-40B4-BE49-F238E27FC236}">
                <a16:creationId xmlns:a16="http://schemas.microsoft.com/office/drawing/2014/main" id="{A80D7E6B-FFD2-470F-BCAE-6A13D6DDD792}"/>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E5CFBB58-1370-4907-BC42-88B0D39AF53B}"/>
              </a:ext>
            </a:extLst>
          </p:cNvPr>
          <p:cNvSpPr>
            <a:spLocks noGrp="1"/>
          </p:cNvSpPr>
          <p:nvPr>
            <p:ph type="dt" sz="half" idx="10"/>
          </p:nvPr>
        </p:nvSpPr>
        <p:spPr/>
        <p:txBody>
          <a:bodyPr/>
          <a:lstStyle>
            <a:lvl1pPr>
              <a:defRPr/>
            </a:lvl1pPr>
          </a:lstStyle>
          <a:p>
            <a:endParaRPr lang="en-US" altLang="fi-FI"/>
          </a:p>
        </p:txBody>
      </p:sp>
      <p:sp>
        <p:nvSpPr>
          <p:cNvPr id="6" name="Footer Placeholder 5">
            <a:extLst>
              <a:ext uri="{FF2B5EF4-FFF2-40B4-BE49-F238E27FC236}">
                <a16:creationId xmlns:a16="http://schemas.microsoft.com/office/drawing/2014/main" id="{63A830BA-5554-4A78-AD54-F904BB1306B2}"/>
              </a:ext>
            </a:extLst>
          </p:cNvPr>
          <p:cNvSpPr>
            <a:spLocks noGrp="1"/>
          </p:cNvSpPr>
          <p:nvPr>
            <p:ph type="ftr" sz="quarter" idx="11"/>
          </p:nvPr>
        </p:nvSpPr>
        <p:spPr/>
        <p:txBody>
          <a:bodyPr/>
          <a:lstStyle>
            <a:lvl1pPr>
              <a:defRPr/>
            </a:lvl1pPr>
          </a:lstStyle>
          <a:p>
            <a:endParaRPr lang="en-US" altLang="fi-FI"/>
          </a:p>
        </p:txBody>
      </p:sp>
      <p:sp>
        <p:nvSpPr>
          <p:cNvPr id="7" name="Slide Number Placeholder 6">
            <a:extLst>
              <a:ext uri="{FF2B5EF4-FFF2-40B4-BE49-F238E27FC236}">
                <a16:creationId xmlns:a16="http://schemas.microsoft.com/office/drawing/2014/main" id="{2E4E3966-F48B-46B7-890E-FD6B291C9CA7}"/>
              </a:ext>
            </a:extLst>
          </p:cNvPr>
          <p:cNvSpPr>
            <a:spLocks noGrp="1"/>
          </p:cNvSpPr>
          <p:nvPr>
            <p:ph type="sldNum" sz="quarter" idx="12"/>
          </p:nvPr>
        </p:nvSpPr>
        <p:spPr/>
        <p:txBody>
          <a:bodyPr/>
          <a:lstStyle>
            <a:lvl1pPr>
              <a:defRPr/>
            </a:lvl1pPr>
          </a:lstStyle>
          <a:p>
            <a:fld id="{DBB6D905-3E7E-4DE2-A05F-4DB73288605F}" type="slidenum">
              <a:rPr lang="en-US" altLang="fi-FI"/>
              <a:pPr/>
              <a:t>‹#›</a:t>
            </a:fld>
            <a:endParaRPr lang="en-US" altLang="fi-FI"/>
          </a:p>
        </p:txBody>
      </p:sp>
    </p:spTree>
    <p:extLst>
      <p:ext uri="{BB962C8B-B14F-4D97-AF65-F5344CB8AC3E}">
        <p14:creationId xmlns:p14="http://schemas.microsoft.com/office/powerpoint/2010/main" val="33920041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5C6412-74F0-454D-B292-2BDCEEEEFED6}"/>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fi-FI"/>
          </a:p>
        </p:txBody>
      </p:sp>
      <p:sp>
        <p:nvSpPr>
          <p:cNvPr id="3" name="Picture Placeholder 2">
            <a:extLst>
              <a:ext uri="{FF2B5EF4-FFF2-40B4-BE49-F238E27FC236}">
                <a16:creationId xmlns:a16="http://schemas.microsoft.com/office/drawing/2014/main" id="{5A72D95D-C858-4BDB-BA8C-C2B79C2141CA}"/>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i-FI"/>
          </a:p>
        </p:txBody>
      </p:sp>
      <p:sp>
        <p:nvSpPr>
          <p:cNvPr id="4" name="Text Placeholder 3">
            <a:extLst>
              <a:ext uri="{FF2B5EF4-FFF2-40B4-BE49-F238E27FC236}">
                <a16:creationId xmlns:a16="http://schemas.microsoft.com/office/drawing/2014/main" id="{A5B76728-143A-4578-BD0A-AADE5C16BEA0}"/>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EA1C3FA8-FAD5-45A2-B458-26900CD1971D}"/>
              </a:ext>
            </a:extLst>
          </p:cNvPr>
          <p:cNvSpPr>
            <a:spLocks noGrp="1"/>
          </p:cNvSpPr>
          <p:nvPr>
            <p:ph type="dt" sz="half" idx="10"/>
          </p:nvPr>
        </p:nvSpPr>
        <p:spPr/>
        <p:txBody>
          <a:bodyPr/>
          <a:lstStyle>
            <a:lvl1pPr>
              <a:defRPr/>
            </a:lvl1pPr>
          </a:lstStyle>
          <a:p>
            <a:endParaRPr lang="en-US" altLang="fi-FI"/>
          </a:p>
        </p:txBody>
      </p:sp>
      <p:sp>
        <p:nvSpPr>
          <p:cNvPr id="6" name="Footer Placeholder 5">
            <a:extLst>
              <a:ext uri="{FF2B5EF4-FFF2-40B4-BE49-F238E27FC236}">
                <a16:creationId xmlns:a16="http://schemas.microsoft.com/office/drawing/2014/main" id="{B6AA0912-B816-47B8-A5B7-1E85CB2092A3}"/>
              </a:ext>
            </a:extLst>
          </p:cNvPr>
          <p:cNvSpPr>
            <a:spLocks noGrp="1"/>
          </p:cNvSpPr>
          <p:nvPr>
            <p:ph type="ftr" sz="quarter" idx="11"/>
          </p:nvPr>
        </p:nvSpPr>
        <p:spPr/>
        <p:txBody>
          <a:bodyPr/>
          <a:lstStyle>
            <a:lvl1pPr>
              <a:defRPr/>
            </a:lvl1pPr>
          </a:lstStyle>
          <a:p>
            <a:endParaRPr lang="en-US" altLang="fi-FI"/>
          </a:p>
        </p:txBody>
      </p:sp>
      <p:sp>
        <p:nvSpPr>
          <p:cNvPr id="7" name="Slide Number Placeholder 6">
            <a:extLst>
              <a:ext uri="{FF2B5EF4-FFF2-40B4-BE49-F238E27FC236}">
                <a16:creationId xmlns:a16="http://schemas.microsoft.com/office/drawing/2014/main" id="{16035DEC-BF8B-44E3-BB85-BBD760B0E6A4}"/>
              </a:ext>
            </a:extLst>
          </p:cNvPr>
          <p:cNvSpPr>
            <a:spLocks noGrp="1"/>
          </p:cNvSpPr>
          <p:nvPr>
            <p:ph type="sldNum" sz="quarter" idx="12"/>
          </p:nvPr>
        </p:nvSpPr>
        <p:spPr/>
        <p:txBody>
          <a:bodyPr/>
          <a:lstStyle>
            <a:lvl1pPr>
              <a:defRPr/>
            </a:lvl1pPr>
          </a:lstStyle>
          <a:p>
            <a:fld id="{D998AC1D-12E9-446F-A579-57468AA59113}" type="slidenum">
              <a:rPr lang="en-US" altLang="fi-FI"/>
              <a:pPr/>
              <a:t>‹#›</a:t>
            </a:fld>
            <a:endParaRPr lang="en-US" altLang="fi-FI"/>
          </a:p>
        </p:txBody>
      </p:sp>
    </p:spTree>
    <p:extLst>
      <p:ext uri="{BB962C8B-B14F-4D97-AF65-F5344CB8AC3E}">
        <p14:creationId xmlns:p14="http://schemas.microsoft.com/office/powerpoint/2010/main" val="21423574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26" name="Arc 2">
            <a:extLst>
              <a:ext uri="{FF2B5EF4-FFF2-40B4-BE49-F238E27FC236}">
                <a16:creationId xmlns:a16="http://schemas.microsoft.com/office/drawing/2014/main" id="{524095C2-90D2-4F54-8213-3979378D57EA}"/>
              </a:ext>
            </a:extLst>
          </p:cNvPr>
          <p:cNvSpPr>
            <a:spLocks/>
          </p:cNvSpPr>
          <p:nvPr/>
        </p:nvSpPr>
        <p:spPr bwMode="auto">
          <a:xfrm>
            <a:off x="0" y="842963"/>
            <a:ext cx="2895600" cy="601821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gradFill rotWithShape="0">
            <a:gsLst>
              <a:gs pos="0">
                <a:schemeClr val="accent1"/>
              </a:gs>
              <a:gs pos="100000">
                <a:schemeClr val="accent2"/>
              </a:gs>
            </a:gsLst>
            <a:lin ang="5400000" scaled="1"/>
          </a:gradFill>
          <a:ln>
            <a:noFill/>
          </a:ln>
          <a:effectLst/>
          <a:extLst>
            <a:ext uri="{91240B29-F687-4F45-9708-019B960494DF}">
              <a14:hiddenLine xmlns:a14="http://schemas.microsoft.com/office/drawing/2010/main" w="9525">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fi-FI"/>
          </a:p>
        </p:txBody>
      </p:sp>
      <p:sp>
        <p:nvSpPr>
          <p:cNvPr id="1027" name="Rectangle 3">
            <a:extLst>
              <a:ext uri="{FF2B5EF4-FFF2-40B4-BE49-F238E27FC236}">
                <a16:creationId xmlns:a16="http://schemas.microsoft.com/office/drawing/2014/main" id="{64989223-CA0A-47A5-9838-D54B26993DE2}"/>
              </a:ext>
            </a:extLst>
          </p:cNvPr>
          <p:cNvSpPr>
            <a:spLocks noGrp="1" noChangeArrowheads="1"/>
          </p:cNvSpPr>
          <p:nvPr>
            <p:ph type="title"/>
          </p:nvPr>
        </p:nvSpPr>
        <p:spPr bwMode="auto">
          <a:xfrm>
            <a:off x="2819400" y="609600"/>
            <a:ext cx="60960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2075" tIns="46038" rIns="92075" bIns="46038" numCol="1" anchor="ctr" anchorCtr="0" compatLnSpc="1">
            <a:prstTxWarp prst="textNoShape">
              <a:avLst/>
            </a:prstTxWarp>
          </a:bodyPr>
          <a:lstStyle/>
          <a:p>
            <a:pPr lvl="0"/>
            <a:r>
              <a:rPr lang="en-US" altLang="fi-FI"/>
              <a:t>Click to edit Master title style</a:t>
            </a:r>
          </a:p>
        </p:txBody>
      </p:sp>
      <p:sp>
        <p:nvSpPr>
          <p:cNvPr id="1028" name="Rectangle 4">
            <a:extLst>
              <a:ext uri="{FF2B5EF4-FFF2-40B4-BE49-F238E27FC236}">
                <a16:creationId xmlns:a16="http://schemas.microsoft.com/office/drawing/2014/main" id="{F60EEAC8-5D66-46DF-B141-4DB476837DFD}"/>
              </a:ext>
            </a:extLst>
          </p:cNvPr>
          <p:cNvSpPr>
            <a:spLocks noGrp="1" noChangeArrowheads="1"/>
          </p:cNvSpPr>
          <p:nvPr>
            <p:ph type="body" idx="1"/>
          </p:nvPr>
        </p:nvSpPr>
        <p:spPr bwMode="auto">
          <a:xfrm>
            <a:off x="2819400" y="1981200"/>
            <a:ext cx="60960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2075" tIns="46038" rIns="92075" bIns="46038" numCol="1" anchor="t" anchorCtr="0" compatLnSpc="1">
            <a:prstTxWarp prst="textNoShape">
              <a:avLst/>
            </a:prstTxWarp>
          </a:bodyPr>
          <a:lstStyle/>
          <a:p>
            <a:pPr lvl="0"/>
            <a:r>
              <a:rPr lang="en-US" altLang="fi-FI"/>
              <a:t>Click to edit Master text styles</a:t>
            </a:r>
          </a:p>
          <a:p>
            <a:pPr lvl="1"/>
            <a:r>
              <a:rPr lang="en-US" altLang="fi-FI"/>
              <a:t>Second Level</a:t>
            </a:r>
          </a:p>
          <a:p>
            <a:pPr lvl="2"/>
            <a:r>
              <a:rPr lang="en-US" altLang="fi-FI"/>
              <a:t>Third Level</a:t>
            </a:r>
          </a:p>
          <a:p>
            <a:pPr lvl="3"/>
            <a:r>
              <a:rPr lang="en-US" altLang="fi-FI"/>
              <a:t>Fourth Level</a:t>
            </a:r>
          </a:p>
          <a:p>
            <a:pPr lvl="4"/>
            <a:r>
              <a:rPr lang="en-US" altLang="fi-FI"/>
              <a:t>Fifth Level</a:t>
            </a:r>
          </a:p>
        </p:txBody>
      </p:sp>
      <p:sp>
        <p:nvSpPr>
          <p:cNvPr id="1029" name="Rectangle 5">
            <a:extLst>
              <a:ext uri="{FF2B5EF4-FFF2-40B4-BE49-F238E27FC236}">
                <a16:creationId xmlns:a16="http://schemas.microsoft.com/office/drawing/2014/main" id="{A55153F1-C64A-4E5B-B038-D016EC49ED6A}"/>
              </a:ext>
            </a:extLst>
          </p:cNvPr>
          <p:cNvSpPr>
            <a:spLocks noGrp="1" noChangeArrowheads="1"/>
          </p:cNvSpPr>
          <p:nvPr>
            <p:ph type="dt" sz="half" idx="2"/>
          </p:nvPr>
        </p:nvSpPr>
        <p:spPr bwMode="auto">
          <a:xfrm>
            <a:off x="304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92075" tIns="46038" rIns="92075" bIns="46038" numCol="1" anchor="ctr" anchorCtr="0" compatLnSpc="1">
            <a:prstTxWarp prst="textNoShape">
              <a:avLst/>
            </a:prstTxWarp>
          </a:bodyPr>
          <a:lstStyle>
            <a:lvl1pPr>
              <a:defRPr sz="1400">
                <a:solidFill>
                  <a:schemeClr val="hlink"/>
                </a:solidFill>
                <a:latin typeface="+mn-lt"/>
              </a:defRPr>
            </a:lvl1pPr>
          </a:lstStyle>
          <a:p>
            <a:endParaRPr lang="en-US" altLang="fi-FI"/>
          </a:p>
        </p:txBody>
      </p:sp>
      <p:sp>
        <p:nvSpPr>
          <p:cNvPr id="1030" name="Rectangle 6">
            <a:extLst>
              <a:ext uri="{FF2B5EF4-FFF2-40B4-BE49-F238E27FC236}">
                <a16:creationId xmlns:a16="http://schemas.microsoft.com/office/drawing/2014/main" id="{90850525-DF14-4082-BC20-E1571EB25A4C}"/>
              </a:ext>
            </a:extLst>
          </p:cNvPr>
          <p:cNvSpPr>
            <a:spLocks noGrp="1" noChangeArrowheads="1"/>
          </p:cNvSpPr>
          <p:nvPr>
            <p:ph type="ftr" sz="quarter" idx="3"/>
          </p:nvPr>
        </p:nvSpPr>
        <p:spPr bwMode="auto">
          <a:xfrm>
            <a:off x="35814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92075" tIns="46038" rIns="92075" bIns="46038" numCol="1" anchor="ctr" anchorCtr="0" compatLnSpc="1">
            <a:prstTxWarp prst="textNoShape">
              <a:avLst/>
            </a:prstTxWarp>
          </a:bodyPr>
          <a:lstStyle>
            <a:lvl1pPr algn="ctr">
              <a:defRPr sz="1400">
                <a:solidFill>
                  <a:schemeClr val="hlink"/>
                </a:solidFill>
                <a:latin typeface="+mn-lt"/>
              </a:defRPr>
            </a:lvl1pPr>
          </a:lstStyle>
          <a:p>
            <a:endParaRPr lang="en-US" altLang="fi-FI"/>
          </a:p>
        </p:txBody>
      </p:sp>
      <p:sp>
        <p:nvSpPr>
          <p:cNvPr id="1031" name="Rectangle 7">
            <a:extLst>
              <a:ext uri="{FF2B5EF4-FFF2-40B4-BE49-F238E27FC236}">
                <a16:creationId xmlns:a16="http://schemas.microsoft.com/office/drawing/2014/main" id="{0F1A3331-540D-452C-AEDF-E7F762018418}"/>
              </a:ext>
            </a:extLst>
          </p:cNvPr>
          <p:cNvSpPr>
            <a:spLocks noGrp="1" noChangeArrowheads="1"/>
          </p:cNvSpPr>
          <p:nvPr>
            <p:ph type="sldNum" sz="quarter" idx="4"/>
          </p:nvPr>
        </p:nvSpPr>
        <p:spPr bwMode="auto">
          <a:xfrm>
            <a:off x="70104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92075" tIns="46038" rIns="92075" bIns="46038" numCol="1" anchor="ctr" anchorCtr="0" compatLnSpc="1">
            <a:prstTxWarp prst="textNoShape">
              <a:avLst/>
            </a:prstTxWarp>
          </a:bodyPr>
          <a:lstStyle>
            <a:lvl1pPr algn="r">
              <a:defRPr sz="1400">
                <a:solidFill>
                  <a:schemeClr val="hlink"/>
                </a:solidFill>
                <a:latin typeface="+mn-lt"/>
              </a:defRPr>
            </a:lvl1pPr>
          </a:lstStyle>
          <a:p>
            <a:fld id="{556F1586-ECB3-40BC-9FBE-5D30FDD1F4E7}" type="slidenum">
              <a:rPr lang="en-US" altLang="fi-FI"/>
              <a:pPr/>
              <a:t>‹#›</a:t>
            </a:fld>
            <a:endParaRPr lang="en-US" altLang="fi-FI"/>
          </a:p>
        </p:txBody>
      </p:sp>
    </p:spTree>
  </p:cSld>
  <p:clrMap bg1="dk2" tx1="lt1" bg2="dk1"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rtl="0" eaLnBrk="0" fontAlgn="base" hangingPunct="0">
        <a:lnSpc>
          <a:spcPct val="70000"/>
        </a:lnSpc>
        <a:spcBef>
          <a:spcPct val="0"/>
        </a:spcBef>
        <a:spcAft>
          <a:spcPct val="0"/>
        </a:spcAft>
        <a:defRPr kumimoji="1" sz="4800" b="1" kern="1200">
          <a:solidFill>
            <a:schemeClr val="bg1"/>
          </a:solidFill>
          <a:latin typeface="+mj-lt"/>
          <a:ea typeface="+mj-ea"/>
          <a:cs typeface="+mj-cs"/>
        </a:defRPr>
      </a:lvl1pPr>
      <a:lvl2pPr algn="l" rtl="0" eaLnBrk="0" fontAlgn="base" hangingPunct="0">
        <a:lnSpc>
          <a:spcPct val="70000"/>
        </a:lnSpc>
        <a:spcBef>
          <a:spcPct val="0"/>
        </a:spcBef>
        <a:spcAft>
          <a:spcPct val="0"/>
        </a:spcAft>
        <a:defRPr kumimoji="1" sz="4800" b="1">
          <a:solidFill>
            <a:schemeClr val="bg1"/>
          </a:solidFill>
          <a:latin typeface="Arial Narrow" panose="020B0606020202030204" pitchFamily="34" charset="0"/>
        </a:defRPr>
      </a:lvl2pPr>
      <a:lvl3pPr algn="l" rtl="0" eaLnBrk="0" fontAlgn="base" hangingPunct="0">
        <a:lnSpc>
          <a:spcPct val="70000"/>
        </a:lnSpc>
        <a:spcBef>
          <a:spcPct val="0"/>
        </a:spcBef>
        <a:spcAft>
          <a:spcPct val="0"/>
        </a:spcAft>
        <a:defRPr kumimoji="1" sz="4800" b="1">
          <a:solidFill>
            <a:schemeClr val="bg1"/>
          </a:solidFill>
          <a:latin typeface="Arial Narrow" panose="020B0606020202030204" pitchFamily="34" charset="0"/>
        </a:defRPr>
      </a:lvl3pPr>
      <a:lvl4pPr algn="l" rtl="0" eaLnBrk="0" fontAlgn="base" hangingPunct="0">
        <a:lnSpc>
          <a:spcPct val="70000"/>
        </a:lnSpc>
        <a:spcBef>
          <a:spcPct val="0"/>
        </a:spcBef>
        <a:spcAft>
          <a:spcPct val="0"/>
        </a:spcAft>
        <a:defRPr kumimoji="1" sz="4800" b="1">
          <a:solidFill>
            <a:schemeClr val="bg1"/>
          </a:solidFill>
          <a:latin typeface="Arial Narrow" panose="020B0606020202030204" pitchFamily="34" charset="0"/>
        </a:defRPr>
      </a:lvl4pPr>
      <a:lvl5pPr algn="l" rtl="0" eaLnBrk="0" fontAlgn="base" hangingPunct="0">
        <a:lnSpc>
          <a:spcPct val="70000"/>
        </a:lnSpc>
        <a:spcBef>
          <a:spcPct val="0"/>
        </a:spcBef>
        <a:spcAft>
          <a:spcPct val="0"/>
        </a:spcAft>
        <a:defRPr kumimoji="1" sz="4800" b="1">
          <a:solidFill>
            <a:schemeClr val="bg1"/>
          </a:solidFill>
          <a:latin typeface="Arial Narrow" panose="020B0606020202030204" pitchFamily="34" charset="0"/>
        </a:defRPr>
      </a:lvl5pPr>
      <a:lvl6pPr marL="457200" algn="l" rtl="0" eaLnBrk="0" fontAlgn="base" hangingPunct="0">
        <a:lnSpc>
          <a:spcPct val="70000"/>
        </a:lnSpc>
        <a:spcBef>
          <a:spcPct val="0"/>
        </a:spcBef>
        <a:spcAft>
          <a:spcPct val="0"/>
        </a:spcAft>
        <a:defRPr kumimoji="1" sz="4800" b="1">
          <a:solidFill>
            <a:schemeClr val="bg1"/>
          </a:solidFill>
          <a:latin typeface="Arial Narrow" panose="020B0606020202030204" pitchFamily="34" charset="0"/>
        </a:defRPr>
      </a:lvl6pPr>
      <a:lvl7pPr marL="914400" algn="l" rtl="0" eaLnBrk="0" fontAlgn="base" hangingPunct="0">
        <a:lnSpc>
          <a:spcPct val="70000"/>
        </a:lnSpc>
        <a:spcBef>
          <a:spcPct val="0"/>
        </a:spcBef>
        <a:spcAft>
          <a:spcPct val="0"/>
        </a:spcAft>
        <a:defRPr kumimoji="1" sz="4800" b="1">
          <a:solidFill>
            <a:schemeClr val="bg1"/>
          </a:solidFill>
          <a:latin typeface="Arial Narrow" panose="020B0606020202030204" pitchFamily="34" charset="0"/>
        </a:defRPr>
      </a:lvl7pPr>
      <a:lvl8pPr marL="1371600" algn="l" rtl="0" eaLnBrk="0" fontAlgn="base" hangingPunct="0">
        <a:lnSpc>
          <a:spcPct val="70000"/>
        </a:lnSpc>
        <a:spcBef>
          <a:spcPct val="0"/>
        </a:spcBef>
        <a:spcAft>
          <a:spcPct val="0"/>
        </a:spcAft>
        <a:defRPr kumimoji="1" sz="4800" b="1">
          <a:solidFill>
            <a:schemeClr val="bg1"/>
          </a:solidFill>
          <a:latin typeface="Arial Narrow" panose="020B0606020202030204" pitchFamily="34" charset="0"/>
        </a:defRPr>
      </a:lvl8pPr>
      <a:lvl9pPr marL="1828800" algn="l" rtl="0" eaLnBrk="0" fontAlgn="base" hangingPunct="0">
        <a:lnSpc>
          <a:spcPct val="70000"/>
        </a:lnSpc>
        <a:spcBef>
          <a:spcPct val="0"/>
        </a:spcBef>
        <a:spcAft>
          <a:spcPct val="0"/>
        </a:spcAft>
        <a:defRPr kumimoji="1" sz="4800" b="1">
          <a:solidFill>
            <a:schemeClr val="bg1"/>
          </a:solidFill>
          <a:latin typeface="Arial Narrow" panose="020B0606020202030204" pitchFamily="34" charset="0"/>
        </a:defRPr>
      </a:lvl9pPr>
    </p:titleStyle>
    <p:bodyStyle>
      <a:lvl1pPr marL="342900" indent="-342900" algn="l" rtl="0" eaLnBrk="0" fontAlgn="base" hangingPunct="0">
        <a:spcBef>
          <a:spcPct val="20000"/>
        </a:spcBef>
        <a:spcAft>
          <a:spcPct val="0"/>
        </a:spcAft>
        <a:buClr>
          <a:schemeClr val="hlink"/>
        </a:buClr>
        <a:buSzPct val="50000"/>
        <a:buFont typeface="Monotype Sorts" pitchFamily="2" charset="2"/>
        <a:buChar char="n"/>
        <a:defRPr kumimoji="1" sz="2800" kern="1200">
          <a:solidFill>
            <a:schemeClr val="bg1"/>
          </a:solidFill>
          <a:latin typeface="+mn-lt"/>
          <a:ea typeface="+mn-ea"/>
          <a:cs typeface="+mn-cs"/>
        </a:defRPr>
      </a:lvl1pPr>
      <a:lvl2pPr marL="742950" indent="-285750" algn="l" rtl="0" eaLnBrk="0" fontAlgn="base" hangingPunct="0">
        <a:spcBef>
          <a:spcPct val="20000"/>
        </a:spcBef>
        <a:spcAft>
          <a:spcPct val="0"/>
        </a:spcAft>
        <a:buClr>
          <a:schemeClr val="accent2"/>
        </a:buClr>
        <a:buSzPct val="75000"/>
        <a:buFont typeface="Monotype Sorts" pitchFamily="2" charset="2"/>
        <a:buChar char="u"/>
        <a:defRPr kumimoji="1" sz="2600" kern="1200">
          <a:solidFill>
            <a:schemeClr val="bg1"/>
          </a:solidFill>
          <a:latin typeface="+mn-lt"/>
          <a:ea typeface="+mn-ea"/>
          <a:cs typeface="+mn-cs"/>
        </a:defRPr>
      </a:lvl2pPr>
      <a:lvl3pPr marL="1143000" indent="-228600" algn="l" rtl="0" eaLnBrk="0" fontAlgn="base" hangingPunct="0">
        <a:spcBef>
          <a:spcPct val="20000"/>
        </a:spcBef>
        <a:spcAft>
          <a:spcPct val="0"/>
        </a:spcAft>
        <a:buClr>
          <a:schemeClr val="hlink"/>
        </a:buClr>
        <a:buSzPct val="65000"/>
        <a:buFont typeface="Monotype Sorts" pitchFamily="2" charset="2"/>
        <a:buChar char="F"/>
        <a:defRPr kumimoji="1" sz="2400" kern="1200">
          <a:solidFill>
            <a:schemeClr val="bg1"/>
          </a:solidFill>
          <a:latin typeface="+mn-lt"/>
          <a:ea typeface="+mn-ea"/>
          <a:cs typeface="+mn-cs"/>
        </a:defRPr>
      </a:lvl3pPr>
      <a:lvl4pPr marL="1600200" indent="-228600" algn="l" rtl="0" eaLnBrk="0" fontAlgn="base" hangingPunct="0">
        <a:spcBef>
          <a:spcPct val="20000"/>
        </a:spcBef>
        <a:spcAft>
          <a:spcPct val="0"/>
        </a:spcAft>
        <a:buClr>
          <a:srgbClr val="008080"/>
        </a:buClr>
        <a:buSzPct val="100000"/>
        <a:buChar char="•"/>
        <a:defRPr kumimoji="1" sz="2000" kern="1200">
          <a:solidFill>
            <a:schemeClr val="bg1"/>
          </a:solidFill>
          <a:latin typeface="+mn-lt"/>
          <a:ea typeface="+mn-ea"/>
          <a:cs typeface="+mn-cs"/>
        </a:defRPr>
      </a:lvl4pPr>
      <a:lvl5pPr marL="2057400" indent="-228600" algn="l" rtl="0" eaLnBrk="0" fontAlgn="base" hangingPunct="0">
        <a:spcBef>
          <a:spcPct val="20000"/>
        </a:spcBef>
        <a:spcAft>
          <a:spcPct val="0"/>
        </a:spcAft>
        <a:buClr>
          <a:schemeClr val="hlink"/>
        </a:buClr>
        <a:buSzPct val="100000"/>
        <a:buChar char="–"/>
        <a:defRPr kumimoji="1" sz="200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image" Target="../media/image7.png"/></Relationships>
</file>

<file path=ppt/slides/_rels/slide3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image" Target="../media/image11.wmf"/><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3" Type="http://schemas.openxmlformats.org/officeDocument/2006/relationships/image" Target="../media/image13.wmf"/><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2" Type="http://schemas.openxmlformats.org/officeDocument/2006/relationships/image" Target="../media/image14.wmf"/><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3" Type="http://schemas.openxmlformats.org/officeDocument/2006/relationships/image" Target="../media/image17.wmf"/><Relationship Id="rId2" Type="http://schemas.openxmlformats.org/officeDocument/2006/relationships/image" Target="../media/image16.wmf"/><Relationship Id="rId1" Type="http://schemas.openxmlformats.org/officeDocument/2006/relationships/slideLayout" Target="../slideLayouts/slideLayout7.xml"/><Relationship Id="rId4" Type="http://schemas.openxmlformats.org/officeDocument/2006/relationships/image" Target="../media/image18.wmf"/></Relationships>
</file>

<file path=ppt/slides/_rels/slide49.xml.rels><?xml version="1.0" encoding="UTF-8" standalone="yes"?>
<Relationships xmlns="http://schemas.openxmlformats.org/package/2006/relationships"><Relationship Id="rId3" Type="http://schemas.openxmlformats.org/officeDocument/2006/relationships/image" Target="../media/image20.wmf"/><Relationship Id="rId2" Type="http://schemas.openxmlformats.org/officeDocument/2006/relationships/image" Target="../media/image19.wmf"/><Relationship Id="rId1" Type="http://schemas.openxmlformats.org/officeDocument/2006/relationships/slideLayout" Target="../slideLayouts/slideLayout7.xml"/><Relationship Id="rId6" Type="http://schemas.openxmlformats.org/officeDocument/2006/relationships/image" Target="../media/image23.png"/><Relationship Id="rId5" Type="http://schemas.openxmlformats.org/officeDocument/2006/relationships/image" Target="../media/image22.png"/><Relationship Id="rId4" Type="http://schemas.openxmlformats.org/officeDocument/2006/relationships/image" Target="../media/image21.wm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2" Type="http://schemas.openxmlformats.org/officeDocument/2006/relationships/image" Target="../media/image24.wmf"/><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image" Target="../media/image25.wmf"/><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3" Type="http://schemas.openxmlformats.org/officeDocument/2006/relationships/image" Target="../media/image28.wmf"/><Relationship Id="rId2" Type="http://schemas.openxmlformats.org/officeDocument/2006/relationships/image" Target="../media/image27.wmf"/><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2" Type="http://schemas.openxmlformats.org/officeDocument/2006/relationships/image" Target="../media/image29.wmf"/><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2" Type="http://schemas.openxmlformats.org/officeDocument/2006/relationships/image" Target="../media/image30.wmf"/><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3" Type="http://schemas.openxmlformats.org/officeDocument/2006/relationships/hyperlink" Target="http://www.statmodel.com/" TargetMode="External"/><Relationship Id="rId2" Type="http://schemas.openxmlformats.org/officeDocument/2006/relationships/hyperlink" Target="http://www.spss.com/amos/" TargetMode="External"/><Relationship Id="rId1" Type="http://schemas.openxmlformats.org/officeDocument/2006/relationships/slideLayout" Target="../slideLayouts/slideLayout7.xml"/><Relationship Id="rId4" Type="http://schemas.openxmlformats.org/officeDocument/2006/relationships/hyperlink" Target="http://www2.chass.ncsu.edu/garson/pa765/structur.htm"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8">
            <a:extLst>
              <a:ext uri="{FF2B5EF4-FFF2-40B4-BE49-F238E27FC236}">
                <a16:creationId xmlns:a16="http://schemas.microsoft.com/office/drawing/2014/main" id="{89929EBA-A3DB-478E-AF13-A4114D2B3E22}"/>
              </a:ext>
            </a:extLst>
          </p:cNvPr>
          <p:cNvSpPr>
            <a:spLocks noGrp="1" noChangeArrowheads="1"/>
          </p:cNvSpPr>
          <p:nvPr>
            <p:ph type="sldNum" sz="quarter" idx="4"/>
          </p:nvPr>
        </p:nvSpPr>
        <p:spPr/>
        <p:txBody>
          <a:bodyPr/>
          <a:lstStyle/>
          <a:p>
            <a:fld id="{E770029D-4ACA-4087-A18D-D5E065A1CB56}" type="slidenum">
              <a:rPr lang="en-US" altLang="fi-FI"/>
              <a:pPr/>
              <a:t>1</a:t>
            </a:fld>
            <a:endParaRPr lang="en-US" altLang="fi-FI"/>
          </a:p>
        </p:txBody>
      </p:sp>
      <p:sp>
        <p:nvSpPr>
          <p:cNvPr id="4098" name="Rectangle 1026">
            <a:extLst>
              <a:ext uri="{FF2B5EF4-FFF2-40B4-BE49-F238E27FC236}">
                <a16:creationId xmlns:a16="http://schemas.microsoft.com/office/drawing/2014/main" id="{B45D87A1-4E7B-44E1-BB4E-1EFB36A2C85F}"/>
              </a:ext>
            </a:extLst>
          </p:cNvPr>
          <p:cNvSpPr>
            <a:spLocks noChangeArrowheads="1"/>
          </p:cNvSpPr>
          <p:nvPr>
            <p:ph type="ctrTitle"/>
          </p:nvPr>
        </p:nvSpPr>
        <p:spPr>
          <a:xfrm>
            <a:off x="1524000" y="304800"/>
            <a:ext cx="7010400" cy="1524000"/>
          </a:xfrm>
          <a:noFill/>
          <a:ln/>
        </p:spPr>
        <p:txBody>
          <a:bodyPr/>
          <a:lstStyle/>
          <a:p>
            <a:r>
              <a:rPr lang="en-US" altLang="fi-FI" sz="6000"/>
              <a:t>Konfirmatorinen faktorianalyysi</a:t>
            </a:r>
          </a:p>
        </p:txBody>
      </p:sp>
      <p:sp>
        <p:nvSpPr>
          <p:cNvPr id="4099" name="Rectangle 1027">
            <a:extLst>
              <a:ext uri="{FF2B5EF4-FFF2-40B4-BE49-F238E27FC236}">
                <a16:creationId xmlns:a16="http://schemas.microsoft.com/office/drawing/2014/main" id="{6EDD3DD4-7D28-4CB3-B241-42547DDBA2ED}"/>
              </a:ext>
            </a:extLst>
          </p:cNvPr>
          <p:cNvSpPr>
            <a:spLocks noChangeArrowheads="1"/>
          </p:cNvSpPr>
          <p:nvPr>
            <p:ph type="subTitle" idx="1"/>
          </p:nvPr>
        </p:nvSpPr>
        <p:spPr>
          <a:xfrm>
            <a:off x="3708400" y="2590800"/>
            <a:ext cx="4902200" cy="1752600"/>
          </a:xfrm>
          <a:noFill/>
          <a:ln/>
        </p:spPr>
        <p:txBody>
          <a:bodyPr/>
          <a:lstStyle/>
          <a:p>
            <a:r>
              <a:rPr lang="en-US" altLang="fi-FI" b="1">
                <a:latin typeface="Arial Narrow" panose="020B0606020202030204" pitchFamily="34" charset="0"/>
              </a:rPr>
              <a:t>Jouko Miettunen, tutkijatohtori, FT	</a:t>
            </a:r>
          </a:p>
          <a:p>
            <a:r>
              <a:rPr lang="en-US" altLang="fi-FI" b="1">
                <a:latin typeface="Arial Narrow" panose="020B0606020202030204" pitchFamily="34" charset="0"/>
              </a:rPr>
              <a:t>Psykiatrian klinikka </a:t>
            </a:r>
          </a:p>
          <a:p>
            <a:r>
              <a:rPr lang="en-US" altLang="fi-FI" b="1">
                <a:latin typeface="Arial Narrow" panose="020B0606020202030204" pitchFamily="34" charset="0"/>
              </a:rPr>
              <a:t>Oulun yliopisto</a:t>
            </a:r>
          </a:p>
          <a:p>
            <a:r>
              <a:rPr lang="en-US" altLang="fi-FI" b="1">
                <a:latin typeface="Arial Narrow" panose="020B0606020202030204" pitchFamily="34" charset="0"/>
              </a:rPr>
              <a:t>puhelin: 08-3156923</a:t>
            </a:r>
          </a:p>
          <a:p>
            <a:r>
              <a:rPr lang="en-US" altLang="fi-FI" b="1">
                <a:latin typeface="Arial Narrow" panose="020B0606020202030204" pitchFamily="34" charset="0"/>
              </a:rPr>
              <a:t>sähköposti: jouko.miettunen@oulu.fi</a:t>
            </a:r>
            <a:endParaRPr lang="en-US" altLang="fi-FI"/>
          </a:p>
        </p:txBody>
      </p:sp>
      <p:sp>
        <p:nvSpPr>
          <p:cNvPr id="4100" name="Rectangle 1028">
            <a:extLst>
              <a:ext uri="{FF2B5EF4-FFF2-40B4-BE49-F238E27FC236}">
                <a16:creationId xmlns:a16="http://schemas.microsoft.com/office/drawing/2014/main" id="{00516008-037D-420F-A59C-A5AC9D996F78}"/>
              </a:ext>
            </a:extLst>
          </p:cNvPr>
          <p:cNvSpPr>
            <a:spLocks noChangeArrowheads="1"/>
          </p:cNvSpPr>
          <p:nvPr/>
        </p:nvSpPr>
        <p:spPr bwMode="auto">
          <a:xfrm>
            <a:off x="3128963" y="6237288"/>
            <a:ext cx="5835650" cy="366712"/>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fi-FI" altLang="fi-FI" sz="1800" b="1">
                <a:solidFill>
                  <a:schemeClr val="bg1"/>
                </a:solidFill>
              </a:rPr>
              <a:t>Kvantitatiivinen tutkimus hoitotieteessä, Oulu 19.10.2006</a:t>
            </a:r>
            <a:r>
              <a:rPr lang="fi-FI" altLang="fi-FI" sz="1800">
                <a:solidFill>
                  <a:schemeClr val="bg1"/>
                </a:solidFill>
              </a:rPr>
              <a:t>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F8A7B69A-6152-4A05-A62A-0ECA5ADD86F6}"/>
              </a:ext>
            </a:extLst>
          </p:cNvPr>
          <p:cNvSpPr>
            <a:spLocks noGrp="1"/>
          </p:cNvSpPr>
          <p:nvPr>
            <p:ph type="sldNum" sz="quarter" idx="12"/>
          </p:nvPr>
        </p:nvSpPr>
        <p:spPr/>
        <p:txBody>
          <a:bodyPr/>
          <a:lstStyle/>
          <a:p>
            <a:fld id="{5C3213D6-17E1-4C1C-994A-99CE31F0AF09}" type="slidenum">
              <a:rPr lang="en-US" altLang="fi-FI"/>
              <a:pPr/>
              <a:t>10</a:t>
            </a:fld>
            <a:endParaRPr lang="en-US" altLang="fi-FI"/>
          </a:p>
        </p:txBody>
      </p:sp>
      <p:pic>
        <p:nvPicPr>
          <p:cNvPr id="93186" name="Picture 2" descr="TAS figure ilman kertoimia jouko161006">
            <a:extLst>
              <a:ext uri="{FF2B5EF4-FFF2-40B4-BE49-F238E27FC236}">
                <a16:creationId xmlns:a16="http://schemas.microsoft.com/office/drawing/2014/main" id="{CA560DC3-DA40-437E-A069-EDA8420DF20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16238" y="115888"/>
            <a:ext cx="5805487" cy="5008562"/>
          </a:xfrm>
          <a:prstGeom prst="rect">
            <a:avLst/>
          </a:prstGeom>
          <a:noFill/>
          <a:extLst>
            <a:ext uri="{909E8E84-426E-40DD-AFC4-6F175D3DCCD1}">
              <a14:hiddenFill xmlns:a14="http://schemas.microsoft.com/office/drawing/2010/main">
                <a:solidFill>
                  <a:srgbClr val="FFFFFF"/>
                </a:solidFill>
              </a14:hiddenFill>
            </a:ext>
          </a:extLst>
        </p:spPr>
      </p:pic>
      <p:sp>
        <p:nvSpPr>
          <p:cNvPr id="93187" name="Rectangle 3">
            <a:extLst>
              <a:ext uri="{FF2B5EF4-FFF2-40B4-BE49-F238E27FC236}">
                <a16:creationId xmlns:a16="http://schemas.microsoft.com/office/drawing/2014/main" id="{81267DEB-3877-4A6F-A036-A8E0501C90FA}"/>
              </a:ext>
            </a:extLst>
          </p:cNvPr>
          <p:cNvSpPr>
            <a:spLocks noChangeArrowheads="1"/>
          </p:cNvSpPr>
          <p:nvPr/>
        </p:nvSpPr>
        <p:spPr bwMode="auto">
          <a:xfrm>
            <a:off x="2916238" y="5300663"/>
            <a:ext cx="6227762" cy="1311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fi-FI" sz="2000" i="1">
                <a:solidFill>
                  <a:schemeClr val="bg1"/>
                </a:solidFill>
                <a:effectLst>
                  <a:outerShdw blurRad="38100" dist="38100" dir="2700000" algn="tl">
                    <a:srgbClr val="C0C0C0"/>
                  </a:outerShdw>
                </a:effectLst>
              </a:rPr>
              <a:t>Vapausasteet = [P*(P+1)]/2 - (estimoitavien parametrien lkm eli kertoimet+virhetermit+korrelaatiot)</a:t>
            </a:r>
          </a:p>
          <a:p>
            <a:r>
              <a:rPr lang="en-US" altLang="fi-FI" sz="2000" i="1">
                <a:solidFill>
                  <a:schemeClr val="bg1"/>
                </a:solidFill>
                <a:effectLst>
                  <a:outerShdw blurRad="38100" dist="38100" dir="2700000" algn="tl">
                    <a:srgbClr val="C0C0C0"/>
                  </a:outerShdw>
                </a:effectLst>
              </a:rPr>
              <a:t>      = [20*(20+1)]/2 – (20+20+3)</a:t>
            </a:r>
          </a:p>
          <a:p>
            <a:r>
              <a:rPr lang="en-US" altLang="fi-FI" sz="2000" i="1">
                <a:solidFill>
                  <a:schemeClr val="bg1"/>
                </a:solidFill>
                <a:effectLst>
                  <a:outerShdw blurRad="38100" dist="38100" dir="2700000" algn="tl">
                    <a:srgbClr val="C0C0C0"/>
                  </a:outerShdw>
                </a:effectLst>
              </a:rPr>
              <a:t>      = 210 – 43 = 167</a:t>
            </a:r>
            <a:endParaRPr lang="fi-FI" altLang="fi-FI" sz="2000" i="1">
              <a:solidFill>
                <a:schemeClr val="bg1"/>
              </a:solidFill>
              <a:effectLst>
                <a:outerShdw blurRad="38100" dist="38100" dir="2700000" algn="tl">
                  <a:srgbClr val="C0C0C0"/>
                </a:outerShdw>
              </a:effectLst>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a:extLst>
              <a:ext uri="{FF2B5EF4-FFF2-40B4-BE49-F238E27FC236}">
                <a16:creationId xmlns:a16="http://schemas.microsoft.com/office/drawing/2014/main" id="{40B29F00-B69D-427C-9A8B-4256D04FC62D}"/>
              </a:ext>
            </a:extLst>
          </p:cNvPr>
          <p:cNvSpPr>
            <a:spLocks noGrp="1"/>
          </p:cNvSpPr>
          <p:nvPr>
            <p:ph type="sldNum" sz="quarter" idx="12"/>
          </p:nvPr>
        </p:nvSpPr>
        <p:spPr/>
        <p:txBody>
          <a:bodyPr/>
          <a:lstStyle/>
          <a:p>
            <a:fld id="{D0F314A4-8D11-48D1-A39B-34A68EE8D449}" type="slidenum">
              <a:rPr lang="en-US" altLang="fi-FI"/>
              <a:pPr/>
              <a:t>11</a:t>
            </a:fld>
            <a:endParaRPr lang="en-US" altLang="fi-FI"/>
          </a:p>
        </p:txBody>
      </p:sp>
      <p:sp>
        <p:nvSpPr>
          <p:cNvPr id="100354" name="Rectangle 2">
            <a:extLst>
              <a:ext uri="{FF2B5EF4-FFF2-40B4-BE49-F238E27FC236}">
                <a16:creationId xmlns:a16="http://schemas.microsoft.com/office/drawing/2014/main" id="{5967E330-42E5-4FE6-9E89-A757EF579D74}"/>
              </a:ext>
            </a:extLst>
          </p:cNvPr>
          <p:cNvSpPr>
            <a:spLocks noGrp="1" noChangeArrowheads="1"/>
          </p:cNvSpPr>
          <p:nvPr>
            <p:ph type="title"/>
          </p:nvPr>
        </p:nvSpPr>
        <p:spPr/>
        <p:txBody>
          <a:bodyPr/>
          <a:lstStyle/>
          <a:p>
            <a:r>
              <a:rPr lang="fi-FI" altLang="fi-FI"/>
              <a:t>Mallin identifioituvuus</a:t>
            </a:r>
          </a:p>
        </p:txBody>
      </p:sp>
      <p:sp>
        <p:nvSpPr>
          <p:cNvPr id="100355" name="Rectangle 3">
            <a:extLst>
              <a:ext uri="{FF2B5EF4-FFF2-40B4-BE49-F238E27FC236}">
                <a16:creationId xmlns:a16="http://schemas.microsoft.com/office/drawing/2014/main" id="{C8BF9D30-6598-45BB-9E2C-9E887919FB92}"/>
              </a:ext>
            </a:extLst>
          </p:cNvPr>
          <p:cNvSpPr>
            <a:spLocks noGrp="1" noChangeArrowheads="1"/>
          </p:cNvSpPr>
          <p:nvPr>
            <p:ph type="body" idx="1"/>
          </p:nvPr>
        </p:nvSpPr>
        <p:spPr>
          <a:xfrm>
            <a:off x="2819400" y="1557338"/>
            <a:ext cx="6096000" cy="4114800"/>
          </a:xfrm>
        </p:spPr>
        <p:txBody>
          <a:bodyPr/>
          <a:lstStyle/>
          <a:p>
            <a:pPr>
              <a:buFont typeface="Monotype Sorts" pitchFamily="2" charset="2"/>
              <a:buNone/>
            </a:pPr>
            <a:r>
              <a:rPr lang="fi-FI" altLang="fi-FI" dirty="0"/>
              <a:t>= yksilöityvyys</a:t>
            </a:r>
          </a:p>
          <a:p>
            <a:pPr>
              <a:buFont typeface="Monotype Sorts" pitchFamily="2" charset="2"/>
              <a:buNone/>
            </a:pPr>
            <a:endParaRPr lang="fi-FI" altLang="fi-FI" dirty="0"/>
          </a:p>
          <a:p>
            <a:pPr>
              <a:buFont typeface="Wingdings" panose="05000000000000000000" pitchFamily="2" charset="2"/>
              <a:buChar char="v"/>
            </a:pPr>
            <a:r>
              <a:rPr lang="en-US" altLang="fi-FI" dirty="0" err="1"/>
              <a:t>Tavoitteena</a:t>
            </a:r>
            <a:r>
              <a:rPr lang="en-US" altLang="fi-FI" dirty="0"/>
              <a:t> </a:t>
            </a:r>
            <a:r>
              <a:rPr lang="en-US" altLang="fi-FI" dirty="0" err="1"/>
              <a:t>yli-identifioituvuus</a:t>
            </a:r>
            <a:endParaRPr lang="en-US" altLang="fi-FI" dirty="0"/>
          </a:p>
          <a:p>
            <a:pPr>
              <a:buFont typeface="Wingdings" panose="05000000000000000000" pitchFamily="2" charset="2"/>
              <a:buChar char="v"/>
            </a:pPr>
            <a:r>
              <a:rPr lang="en-US" altLang="fi-FI" dirty="0"/>
              <a:t>Jos </a:t>
            </a:r>
            <a:r>
              <a:rPr lang="en-US" altLang="fi-FI" i="1" dirty="0">
                <a:effectLst>
                  <a:outerShdw blurRad="38100" dist="38100" dir="2700000" algn="tl">
                    <a:srgbClr val="C0C0C0"/>
                  </a:outerShdw>
                </a:effectLst>
              </a:rPr>
              <a:t>DF&gt;0</a:t>
            </a:r>
            <a:r>
              <a:rPr lang="en-US" altLang="fi-FI" dirty="0"/>
              <a:t> </a:t>
            </a:r>
            <a:r>
              <a:rPr lang="en-US" altLang="fi-FI" dirty="0" err="1"/>
              <a:t>malli</a:t>
            </a:r>
            <a:r>
              <a:rPr lang="en-US" altLang="fi-FI" dirty="0"/>
              <a:t> on </a:t>
            </a:r>
            <a:r>
              <a:rPr lang="en-US" altLang="fi-FI" dirty="0" err="1"/>
              <a:t>yli-</a:t>
            </a:r>
            <a:r>
              <a:rPr lang="en-US" altLang="fi-FI" dirty="0" err="1">
                <a:effectLst>
                  <a:outerShdw blurRad="38100" dist="38100" dir="2700000" algn="tl">
                    <a:srgbClr val="C0C0C0"/>
                  </a:outerShdw>
                </a:effectLst>
              </a:rPr>
              <a:t>identifioituva</a:t>
            </a:r>
            <a:endParaRPr lang="en-US" altLang="fi-FI" dirty="0">
              <a:effectLst>
                <a:outerShdw blurRad="38100" dist="38100" dir="2700000" algn="tl">
                  <a:srgbClr val="C0C0C0"/>
                </a:outerShdw>
              </a:effectLst>
            </a:endParaRPr>
          </a:p>
          <a:p>
            <a:pPr>
              <a:buFont typeface="Wingdings" panose="05000000000000000000" pitchFamily="2" charset="2"/>
              <a:buChar char="v"/>
            </a:pPr>
            <a:r>
              <a:rPr lang="en-US" altLang="fi-FI" dirty="0"/>
              <a:t>Jos </a:t>
            </a:r>
            <a:r>
              <a:rPr lang="en-US" altLang="fi-FI" i="1" dirty="0">
                <a:effectLst>
                  <a:outerShdw blurRad="38100" dist="38100" dir="2700000" algn="tl">
                    <a:srgbClr val="C0C0C0"/>
                  </a:outerShdw>
                </a:effectLst>
              </a:rPr>
              <a:t>DF=0</a:t>
            </a:r>
            <a:r>
              <a:rPr lang="en-US" altLang="fi-FI" dirty="0"/>
              <a:t> </a:t>
            </a:r>
            <a:r>
              <a:rPr lang="en-US" altLang="fi-FI" dirty="0" err="1"/>
              <a:t>malli</a:t>
            </a:r>
            <a:r>
              <a:rPr lang="en-US" altLang="fi-FI" dirty="0"/>
              <a:t> on </a:t>
            </a:r>
            <a:r>
              <a:rPr lang="en-US" altLang="fi-FI" dirty="0" err="1">
                <a:effectLst>
                  <a:outerShdw blurRad="38100" dist="38100" dir="2700000" algn="tl">
                    <a:srgbClr val="C0C0C0"/>
                  </a:outerShdw>
                </a:effectLst>
              </a:rPr>
              <a:t>juuri</a:t>
            </a:r>
            <a:r>
              <a:rPr lang="en-US" altLang="fi-FI" dirty="0">
                <a:effectLst>
                  <a:outerShdw blurRad="38100" dist="38100" dir="2700000" algn="tl">
                    <a:srgbClr val="C0C0C0"/>
                  </a:outerShdw>
                </a:effectLst>
              </a:rPr>
              <a:t> </a:t>
            </a:r>
            <a:r>
              <a:rPr lang="en-US" altLang="fi-FI" dirty="0" err="1">
                <a:effectLst>
                  <a:outerShdw blurRad="38100" dist="38100" dir="2700000" algn="tl">
                    <a:srgbClr val="C0C0C0"/>
                  </a:outerShdw>
                </a:effectLst>
              </a:rPr>
              <a:t>identifioituva</a:t>
            </a:r>
            <a:endParaRPr lang="en-US" altLang="fi-FI" dirty="0">
              <a:effectLst>
                <a:outerShdw blurRad="38100" dist="38100" dir="2700000" algn="tl">
                  <a:srgbClr val="C0C0C0"/>
                </a:outerShdw>
              </a:effectLst>
            </a:endParaRPr>
          </a:p>
          <a:p>
            <a:pPr>
              <a:buFont typeface="Wingdings" panose="05000000000000000000" pitchFamily="2" charset="2"/>
              <a:buChar char="v"/>
            </a:pPr>
            <a:r>
              <a:rPr lang="en-US" altLang="fi-FI" dirty="0"/>
              <a:t>Jos </a:t>
            </a:r>
            <a:r>
              <a:rPr lang="en-US" altLang="fi-FI" i="1" dirty="0">
                <a:effectLst>
                  <a:outerShdw blurRad="38100" dist="38100" dir="2700000" algn="tl">
                    <a:srgbClr val="C0C0C0"/>
                  </a:outerShdw>
                </a:effectLst>
              </a:rPr>
              <a:t>DF&lt;0</a:t>
            </a:r>
            <a:r>
              <a:rPr lang="en-US" altLang="fi-FI" dirty="0"/>
              <a:t> </a:t>
            </a:r>
            <a:r>
              <a:rPr lang="en-US" altLang="fi-FI" dirty="0" err="1"/>
              <a:t>malli</a:t>
            </a:r>
            <a:r>
              <a:rPr lang="en-US" altLang="fi-FI" dirty="0"/>
              <a:t> on </a:t>
            </a:r>
            <a:r>
              <a:rPr lang="en-US" altLang="fi-FI" dirty="0" err="1">
                <a:effectLst>
                  <a:outerShdw blurRad="38100" dist="38100" dir="2700000" algn="tl">
                    <a:srgbClr val="C0C0C0"/>
                  </a:outerShdw>
                </a:effectLst>
              </a:rPr>
              <a:t>ali-identifioituva</a:t>
            </a:r>
            <a:endParaRPr lang="fi-FI" altLang="fi-FI" dirty="0">
              <a:effectLst>
                <a:outerShdw blurRad="38100" dist="38100" dir="2700000" algn="tl">
                  <a:srgbClr val="C0C0C0"/>
                </a:outerShdw>
              </a:effectLst>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84EEAFB3-B66F-4291-9F08-C2C9A07F3C92}"/>
              </a:ext>
            </a:extLst>
          </p:cNvPr>
          <p:cNvSpPr>
            <a:spLocks noGrp="1"/>
          </p:cNvSpPr>
          <p:nvPr>
            <p:ph type="sldNum" sz="quarter" idx="12"/>
          </p:nvPr>
        </p:nvSpPr>
        <p:spPr/>
        <p:txBody>
          <a:bodyPr/>
          <a:lstStyle/>
          <a:p>
            <a:fld id="{9908E660-B8F2-466E-9DBF-ED1CD12F6F7D}" type="slidenum">
              <a:rPr lang="en-US" altLang="fi-FI"/>
              <a:pPr/>
              <a:t>12</a:t>
            </a:fld>
            <a:endParaRPr lang="en-US" altLang="fi-FI"/>
          </a:p>
        </p:txBody>
      </p:sp>
      <p:sp>
        <p:nvSpPr>
          <p:cNvPr id="35844" name="Rectangle 4">
            <a:extLst>
              <a:ext uri="{FF2B5EF4-FFF2-40B4-BE49-F238E27FC236}">
                <a16:creationId xmlns:a16="http://schemas.microsoft.com/office/drawing/2014/main" id="{03085A29-26AF-4C63-BF18-DEFCF1E53177}"/>
              </a:ext>
            </a:extLst>
          </p:cNvPr>
          <p:cNvSpPr>
            <a:spLocks noChangeArrowheads="1"/>
          </p:cNvSpPr>
          <p:nvPr/>
        </p:nvSpPr>
        <p:spPr bwMode="auto">
          <a:xfrm>
            <a:off x="2819400" y="115888"/>
            <a:ext cx="60960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nchor="ctr"/>
          <a:lstStyle>
            <a:lvl1pPr>
              <a:lnSpc>
                <a:spcPct val="70000"/>
              </a:lnSpc>
              <a:defRPr kumimoji="1" sz="4800" b="1">
                <a:solidFill>
                  <a:schemeClr val="bg1"/>
                </a:solidFill>
                <a:latin typeface="Arial Narrow" panose="020B0606020202030204" pitchFamily="34" charset="0"/>
              </a:defRPr>
            </a:lvl1pPr>
            <a:lvl2pPr>
              <a:lnSpc>
                <a:spcPct val="70000"/>
              </a:lnSpc>
              <a:defRPr kumimoji="1" sz="4800" b="1">
                <a:solidFill>
                  <a:schemeClr val="bg1"/>
                </a:solidFill>
                <a:latin typeface="Arial Narrow" panose="020B0606020202030204" pitchFamily="34" charset="0"/>
              </a:defRPr>
            </a:lvl2pPr>
            <a:lvl3pPr>
              <a:lnSpc>
                <a:spcPct val="70000"/>
              </a:lnSpc>
              <a:defRPr kumimoji="1" sz="4800" b="1">
                <a:solidFill>
                  <a:schemeClr val="bg1"/>
                </a:solidFill>
                <a:latin typeface="Arial Narrow" panose="020B0606020202030204" pitchFamily="34" charset="0"/>
              </a:defRPr>
            </a:lvl3pPr>
            <a:lvl4pPr>
              <a:lnSpc>
                <a:spcPct val="70000"/>
              </a:lnSpc>
              <a:defRPr kumimoji="1" sz="4800" b="1">
                <a:solidFill>
                  <a:schemeClr val="bg1"/>
                </a:solidFill>
                <a:latin typeface="Arial Narrow" panose="020B0606020202030204" pitchFamily="34" charset="0"/>
              </a:defRPr>
            </a:lvl4pPr>
            <a:lvl5pPr>
              <a:lnSpc>
                <a:spcPct val="70000"/>
              </a:lnSpc>
              <a:defRPr kumimoji="1" sz="4800" b="1">
                <a:solidFill>
                  <a:schemeClr val="bg1"/>
                </a:solidFill>
                <a:latin typeface="Arial Narrow" panose="020B0606020202030204" pitchFamily="34" charset="0"/>
              </a:defRPr>
            </a:lvl5pPr>
            <a:lvl6pPr marL="457200" eaLnBrk="0" fontAlgn="base" hangingPunct="0">
              <a:lnSpc>
                <a:spcPct val="70000"/>
              </a:lnSpc>
              <a:spcBef>
                <a:spcPct val="0"/>
              </a:spcBef>
              <a:spcAft>
                <a:spcPct val="0"/>
              </a:spcAft>
              <a:defRPr kumimoji="1" sz="4800" b="1">
                <a:solidFill>
                  <a:schemeClr val="bg1"/>
                </a:solidFill>
                <a:latin typeface="Arial Narrow" panose="020B0606020202030204" pitchFamily="34" charset="0"/>
              </a:defRPr>
            </a:lvl6pPr>
            <a:lvl7pPr marL="914400" eaLnBrk="0" fontAlgn="base" hangingPunct="0">
              <a:lnSpc>
                <a:spcPct val="70000"/>
              </a:lnSpc>
              <a:spcBef>
                <a:spcPct val="0"/>
              </a:spcBef>
              <a:spcAft>
                <a:spcPct val="0"/>
              </a:spcAft>
              <a:defRPr kumimoji="1" sz="4800" b="1">
                <a:solidFill>
                  <a:schemeClr val="bg1"/>
                </a:solidFill>
                <a:latin typeface="Arial Narrow" panose="020B0606020202030204" pitchFamily="34" charset="0"/>
              </a:defRPr>
            </a:lvl7pPr>
            <a:lvl8pPr marL="1371600" eaLnBrk="0" fontAlgn="base" hangingPunct="0">
              <a:lnSpc>
                <a:spcPct val="70000"/>
              </a:lnSpc>
              <a:spcBef>
                <a:spcPct val="0"/>
              </a:spcBef>
              <a:spcAft>
                <a:spcPct val="0"/>
              </a:spcAft>
              <a:defRPr kumimoji="1" sz="4800" b="1">
                <a:solidFill>
                  <a:schemeClr val="bg1"/>
                </a:solidFill>
                <a:latin typeface="Arial Narrow" panose="020B0606020202030204" pitchFamily="34" charset="0"/>
              </a:defRPr>
            </a:lvl8pPr>
            <a:lvl9pPr marL="1828800" eaLnBrk="0" fontAlgn="base" hangingPunct="0">
              <a:lnSpc>
                <a:spcPct val="70000"/>
              </a:lnSpc>
              <a:spcBef>
                <a:spcPct val="0"/>
              </a:spcBef>
              <a:spcAft>
                <a:spcPct val="0"/>
              </a:spcAft>
              <a:defRPr kumimoji="1" sz="4800" b="1">
                <a:solidFill>
                  <a:schemeClr val="bg1"/>
                </a:solidFill>
                <a:latin typeface="Arial Narrow" panose="020B0606020202030204" pitchFamily="34" charset="0"/>
              </a:defRPr>
            </a:lvl9pPr>
          </a:lstStyle>
          <a:p>
            <a:r>
              <a:rPr lang="en-US" altLang="fi-FI"/>
              <a:t>Aineiston ominaisuudet</a:t>
            </a:r>
          </a:p>
        </p:txBody>
      </p:sp>
      <p:sp>
        <p:nvSpPr>
          <p:cNvPr id="35845" name="Rectangle 5">
            <a:extLst>
              <a:ext uri="{FF2B5EF4-FFF2-40B4-BE49-F238E27FC236}">
                <a16:creationId xmlns:a16="http://schemas.microsoft.com/office/drawing/2014/main" id="{426039B7-43D0-4AD8-9F5B-513EA94810BB}"/>
              </a:ext>
            </a:extLst>
          </p:cNvPr>
          <p:cNvSpPr>
            <a:spLocks noChangeArrowheads="1"/>
          </p:cNvSpPr>
          <p:nvPr/>
        </p:nvSpPr>
        <p:spPr bwMode="auto">
          <a:xfrm>
            <a:off x="2843213" y="1628775"/>
            <a:ext cx="6096000" cy="4752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lstStyle>
            <a:lvl1pPr marL="342900" indent="-342900">
              <a:spcBef>
                <a:spcPct val="20000"/>
              </a:spcBef>
              <a:buClr>
                <a:schemeClr val="hlink"/>
              </a:buClr>
              <a:buSzPct val="50000"/>
              <a:buFont typeface="Monotype Sorts" pitchFamily="2" charset="2"/>
              <a:buChar char="n"/>
              <a:defRPr kumimoji="1" sz="2800">
                <a:solidFill>
                  <a:schemeClr val="bg1"/>
                </a:solidFill>
                <a:latin typeface="Arial" panose="020B0604020202020204" pitchFamily="34" charset="0"/>
              </a:defRPr>
            </a:lvl1pPr>
            <a:lvl2pPr marL="742950" indent="-285750">
              <a:spcBef>
                <a:spcPct val="20000"/>
              </a:spcBef>
              <a:buClr>
                <a:schemeClr val="accent2"/>
              </a:buClr>
              <a:buSzPct val="75000"/>
              <a:buFont typeface="Monotype Sorts" pitchFamily="2" charset="2"/>
              <a:buChar char="u"/>
              <a:defRPr kumimoji="1" sz="2600">
                <a:solidFill>
                  <a:schemeClr val="bg1"/>
                </a:solidFill>
                <a:latin typeface="Arial" panose="020B0604020202020204" pitchFamily="34" charset="0"/>
              </a:defRPr>
            </a:lvl2pPr>
            <a:lvl3pPr marL="1143000" indent="-228600">
              <a:spcBef>
                <a:spcPct val="20000"/>
              </a:spcBef>
              <a:buClr>
                <a:schemeClr val="hlink"/>
              </a:buClr>
              <a:buSzPct val="65000"/>
              <a:buFont typeface="Monotype Sorts" pitchFamily="2" charset="2"/>
              <a:buChar char="F"/>
              <a:defRPr kumimoji="1" sz="2400">
                <a:solidFill>
                  <a:schemeClr val="bg1"/>
                </a:solidFill>
                <a:latin typeface="Arial" panose="020B0604020202020204" pitchFamily="34" charset="0"/>
              </a:defRPr>
            </a:lvl3pPr>
            <a:lvl4pPr marL="1600200" indent="-228600">
              <a:spcBef>
                <a:spcPct val="20000"/>
              </a:spcBef>
              <a:buClr>
                <a:srgbClr val="008080"/>
              </a:buClr>
              <a:buSzPct val="100000"/>
              <a:buChar char="•"/>
              <a:defRPr kumimoji="1" sz="2000">
                <a:solidFill>
                  <a:schemeClr val="bg1"/>
                </a:solidFill>
                <a:latin typeface="Arial" panose="020B0604020202020204" pitchFamily="34" charset="0"/>
              </a:defRPr>
            </a:lvl4pPr>
            <a:lvl5pPr marL="2057400" indent="-228600">
              <a:spcBef>
                <a:spcPct val="20000"/>
              </a:spcBef>
              <a:buClr>
                <a:schemeClr val="hlink"/>
              </a:buClr>
              <a:buSzPct val="100000"/>
              <a:buChar char="–"/>
              <a:defRPr kumimoji="1" sz="2000">
                <a:solidFill>
                  <a:schemeClr val="bg1"/>
                </a:solidFill>
                <a:latin typeface="Arial" panose="020B0604020202020204" pitchFamily="34" charset="0"/>
              </a:defRPr>
            </a:lvl5pPr>
            <a:lvl6pPr marL="2514600" indent="-228600" eaLnBrk="0" fontAlgn="base" hangingPunct="0">
              <a:spcBef>
                <a:spcPct val="20000"/>
              </a:spcBef>
              <a:spcAft>
                <a:spcPct val="0"/>
              </a:spcAft>
              <a:buClr>
                <a:schemeClr val="hlink"/>
              </a:buClr>
              <a:buSzPct val="100000"/>
              <a:buChar char="–"/>
              <a:defRPr kumimoji="1" sz="2000">
                <a:solidFill>
                  <a:schemeClr val="bg1"/>
                </a:solidFill>
                <a:latin typeface="Arial" panose="020B0604020202020204" pitchFamily="34" charset="0"/>
              </a:defRPr>
            </a:lvl6pPr>
            <a:lvl7pPr marL="2971800" indent="-228600" eaLnBrk="0" fontAlgn="base" hangingPunct="0">
              <a:spcBef>
                <a:spcPct val="20000"/>
              </a:spcBef>
              <a:spcAft>
                <a:spcPct val="0"/>
              </a:spcAft>
              <a:buClr>
                <a:schemeClr val="hlink"/>
              </a:buClr>
              <a:buSzPct val="100000"/>
              <a:buChar char="–"/>
              <a:defRPr kumimoji="1" sz="2000">
                <a:solidFill>
                  <a:schemeClr val="bg1"/>
                </a:solidFill>
                <a:latin typeface="Arial" panose="020B0604020202020204" pitchFamily="34" charset="0"/>
              </a:defRPr>
            </a:lvl7pPr>
            <a:lvl8pPr marL="3429000" indent="-228600" eaLnBrk="0" fontAlgn="base" hangingPunct="0">
              <a:spcBef>
                <a:spcPct val="20000"/>
              </a:spcBef>
              <a:spcAft>
                <a:spcPct val="0"/>
              </a:spcAft>
              <a:buClr>
                <a:schemeClr val="hlink"/>
              </a:buClr>
              <a:buSzPct val="100000"/>
              <a:buChar char="–"/>
              <a:defRPr kumimoji="1" sz="2000">
                <a:solidFill>
                  <a:schemeClr val="bg1"/>
                </a:solidFill>
                <a:latin typeface="Arial" panose="020B0604020202020204" pitchFamily="34" charset="0"/>
              </a:defRPr>
            </a:lvl8pPr>
            <a:lvl9pPr marL="3886200" indent="-228600" eaLnBrk="0" fontAlgn="base" hangingPunct="0">
              <a:spcBef>
                <a:spcPct val="20000"/>
              </a:spcBef>
              <a:spcAft>
                <a:spcPct val="0"/>
              </a:spcAft>
              <a:buClr>
                <a:schemeClr val="hlink"/>
              </a:buClr>
              <a:buSzPct val="100000"/>
              <a:buChar char="–"/>
              <a:defRPr kumimoji="1" sz="2000">
                <a:solidFill>
                  <a:schemeClr val="bg1"/>
                </a:solidFill>
                <a:latin typeface="Arial" panose="020B0604020202020204" pitchFamily="34" charset="0"/>
              </a:defRPr>
            </a:lvl9pPr>
          </a:lstStyle>
          <a:p>
            <a:pPr>
              <a:lnSpc>
                <a:spcPct val="80000"/>
              </a:lnSpc>
              <a:buFont typeface="Wingdings" panose="05000000000000000000" pitchFamily="2" charset="2"/>
              <a:buChar char="v"/>
            </a:pPr>
            <a:r>
              <a:rPr lang="en-US" altLang="fi-FI" dirty="0"/>
              <a:t>Moni </a:t>
            </a:r>
            <a:r>
              <a:rPr lang="en-US" altLang="fi-FI" dirty="0" err="1"/>
              <a:t>asia</a:t>
            </a:r>
            <a:r>
              <a:rPr lang="en-US" altLang="fi-FI" dirty="0"/>
              <a:t> </a:t>
            </a:r>
            <a:r>
              <a:rPr lang="en-US" altLang="fi-FI" dirty="0" err="1"/>
              <a:t>vaikuttaa</a:t>
            </a:r>
            <a:r>
              <a:rPr lang="en-US" altLang="fi-FI" dirty="0"/>
              <a:t> </a:t>
            </a:r>
            <a:r>
              <a:rPr lang="en-US" altLang="fi-FI" dirty="0" err="1"/>
              <a:t>siihen</a:t>
            </a:r>
            <a:r>
              <a:rPr lang="en-US" altLang="fi-FI" dirty="0"/>
              <a:t> </a:t>
            </a:r>
            <a:r>
              <a:rPr lang="en-US" altLang="fi-FI" dirty="0" err="1"/>
              <a:t>milloin</a:t>
            </a:r>
            <a:r>
              <a:rPr lang="en-US" altLang="fi-FI" dirty="0"/>
              <a:t> </a:t>
            </a:r>
            <a:r>
              <a:rPr lang="en-US" altLang="fi-FI" dirty="0" err="1"/>
              <a:t>aineisto</a:t>
            </a:r>
            <a:r>
              <a:rPr lang="en-US" altLang="fi-FI" dirty="0"/>
              <a:t> on </a:t>
            </a:r>
            <a:r>
              <a:rPr lang="en-US" altLang="fi-FI" dirty="0" err="1"/>
              <a:t>soveltuva</a:t>
            </a:r>
            <a:r>
              <a:rPr lang="en-US" altLang="fi-FI" dirty="0"/>
              <a:t> </a:t>
            </a:r>
            <a:r>
              <a:rPr lang="en-US" altLang="fi-FI" dirty="0" err="1"/>
              <a:t>konfirmatoriseen</a:t>
            </a:r>
            <a:r>
              <a:rPr lang="en-US" altLang="fi-FI" dirty="0"/>
              <a:t> </a:t>
            </a:r>
            <a:r>
              <a:rPr lang="en-US" altLang="fi-FI" dirty="0" err="1"/>
              <a:t>faktorianalyysiin</a:t>
            </a:r>
            <a:endParaRPr lang="en-US" altLang="fi-FI" dirty="0"/>
          </a:p>
          <a:p>
            <a:pPr>
              <a:lnSpc>
                <a:spcPct val="80000"/>
              </a:lnSpc>
              <a:buFont typeface="Wingdings" panose="05000000000000000000" pitchFamily="2" charset="2"/>
              <a:buChar char="v"/>
            </a:pPr>
            <a:r>
              <a:rPr lang="en-US" altLang="fi-FI" dirty="0" err="1"/>
              <a:t>Aineiston</a:t>
            </a:r>
            <a:r>
              <a:rPr lang="en-US" altLang="fi-FI" dirty="0"/>
              <a:t> </a:t>
            </a:r>
            <a:r>
              <a:rPr lang="en-US" altLang="fi-FI" dirty="0" err="1"/>
              <a:t>soveltuvuus</a:t>
            </a:r>
            <a:r>
              <a:rPr lang="en-US" altLang="fi-FI" dirty="0"/>
              <a:t> </a:t>
            </a:r>
            <a:r>
              <a:rPr lang="en-US" altLang="fi-FI" dirty="0" err="1"/>
              <a:t>CFA:han</a:t>
            </a:r>
            <a:r>
              <a:rPr lang="en-US" altLang="fi-FI" dirty="0"/>
              <a:t> </a:t>
            </a:r>
            <a:r>
              <a:rPr lang="en-US" altLang="fi-FI" dirty="0" err="1"/>
              <a:t>riippuu</a:t>
            </a:r>
            <a:r>
              <a:rPr lang="en-US" altLang="fi-FI" dirty="0"/>
              <a:t> </a:t>
            </a:r>
            <a:r>
              <a:rPr lang="en-US" altLang="fi-FI" dirty="0" err="1"/>
              <a:t>oleellisesti</a:t>
            </a:r>
            <a:r>
              <a:rPr lang="en-US" altLang="fi-FI" dirty="0"/>
              <a:t> </a:t>
            </a:r>
            <a:r>
              <a:rPr lang="en-US" altLang="fi-FI" dirty="0" err="1"/>
              <a:t>mallin</a:t>
            </a:r>
            <a:r>
              <a:rPr lang="en-US" altLang="fi-FI" dirty="0"/>
              <a:t> </a:t>
            </a:r>
            <a:r>
              <a:rPr lang="en-US" altLang="fi-FI" dirty="0" err="1"/>
              <a:t>sopivuudesta</a:t>
            </a:r>
            <a:r>
              <a:rPr lang="en-US" altLang="fi-FI" dirty="0"/>
              <a:t> ja </a:t>
            </a:r>
            <a:r>
              <a:rPr lang="en-US" altLang="fi-FI" dirty="0" err="1"/>
              <a:t>muuttujien</a:t>
            </a:r>
            <a:r>
              <a:rPr lang="en-US" altLang="fi-FI" dirty="0"/>
              <a:t> </a:t>
            </a:r>
            <a:r>
              <a:rPr lang="en-US" altLang="fi-FI" dirty="0" err="1"/>
              <a:t>ominaisuuksista</a:t>
            </a:r>
            <a:endParaRPr lang="en-US" altLang="fi-FI" dirty="0"/>
          </a:p>
          <a:p>
            <a:pPr>
              <a:lnSpc>
                <a:spcPct val="80000"/>
              </a:lnSpc>
              <a:buFont typeface="Wingdings" panose="05000000000000000000" pitchFamily="2" charset="2"/>
              <a:buChar char="v"/>
            </a:pPr>
            <a:r>
              <a:rPr lang="en-US" altLang="fi-FI" dirty="0"/>
              <a:t>On </a:t>
            </a:r>
            <a:r>
              <a:rPr lang="en-US" altLang="fi-FI" dirty="0" err="1"/>
              <a:t>esitetty</a:t>
            </a:r>
            <a:r>
              <a:rPr lang="en-US" altLang="fi-FI" dirty="0"/>
              <a:t> </a:t>
            </a:r>
            <a:r>
              <a:rPr lang="en-US" altLang="fi-FI" dirty="0" err="1"/>
              <a:t>erilaisia</a:t>
            </a:r>
            <a:r>
              <a:rPr lang="en-US" altLang="fi-FI" dirty="0"/>
              <a:t> </a:t>
            </a:r>
            <a:r>
              <a:rPr lang="en-US" altLang="fi-FI" dirty="0" err="1"/>
              <a:t>sääntöjä</a:t>
            </a:r>
            <a:endParaRPr lang="en-US" altLang="fi-FI" dirty="0"/>
          </a:p>
          <a:p>
            <a:pPr lvl="1">
              <a:lnSpc>
                <a:spcPct val="80000"/>
              </a:lnSpc>
              <a:buFont typeface="Wingdings" panose="05000000000000000000" pitchFamily="2" charset="2"/>
              <a:buChar char="v"/>
            </a:pPr>
            <a:r>
              <a:rPr lang="en-US" altLang="fi-FI" sz="2800" dirty="0" err="1"/>
              <a:t>otoskoko</a:t>
            </a:r>
            <a:r>
              <a:rPr lang="en-US" altLang="fi-FI" sz="2800" dirty="0"/>
              <a:t> &gt; (15 * </a:t>
            </a:r>
            <a:r>
              <a:rPr lang="en-US" altLang="fi-FI" sz="2800" dirty="0" err="1"/>
              <a:t>muuttujien</a:t>
            </a:r>
            <a:r>
              <a:rPr lang="en-US" altLang="fi-FI" sz="2800" dirty="0"/>
              <a:t> </a:t>
            </a:r>
            <a:r>
              <a:rPr lang="en-US" altLang="fi-FI" sz="2800" dirty="0" err="1"/>
              <a:t>lkm</a:t>
            </a:r>
            <a:r>
              <a:rPr lang="en-US" altLang="fi-FI" sz="2800" dirty="0"/>
              <a:t>)</a:t>
            </a:r>
          </a:p>
          <a:p>
            <a:pPr lvl="1">
              <a:lnSpc>
                <a:spcPct val="80000"/>
              </a:lnSpc>
              <a:buFont typeface="Wingdings" panose="05000000000000000000" pitchFamily="2" charset="2"/>
              <a:buChar char="v"/>
            </a:pPr>
            <a:r>
              <a:rPr lang="fi-FI" altLang="fi-FI" sz="2800" dirty="0"/>
              <a:t>   tai &gt; (5 * parametrien lkm)</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2FBF00B9-C179-4728-BE4D-B40612E411EF}"/>
              </a:ext>
            </a:extLst>
          </p:cNvPr>
          <p:cNvSpPr>
            <a:spLocks noGrp="1"/>
          </p:cNvSpPr>
          <p:nvPr>
            <p:ph type="sldNum" sz="quarter" idx="12"/>
          </p:nvPr>
        </p:nvSpPr>
        <p:spPr/>
        <p:txBody>
          <a:bodyPr/>
          <a:lstStyle/>
          <a:p>
            <a:fld id="{7A9099CA-7709-4B18-A173-01F9CCD837F9}" type="slidenum">
              <a:rPr lang="en-US" altLang="fi-FI"/>
              <a:pPr/>
              <a:t>13</a:t>
            </a:fld>
            <a:endParaRPr lang="en-US" altLang="fi-FI"/>
          </a:p>
        </p:txBody>
      </p:sp>
      <p:sp>
        <p:nvSpPr>
          <p:cNvPr id="36868" name="Rectangle 4">
            <a:extLst>
              <a:ext uri="{FF2B5EF4-FFF2-40B4-BE49-F238E27FC236}">
                <a16:creationId xmlns:a16="http://schemas.microsoft.com/office/drawing/2014/main" id="{BD69B260-C5A8-48FA-B45A-3BBEAE3595B0}"/>
              </a:ext>
            </a:extLst>
          </p:cNvPr>
          <p:cNvSpPr>
            <a:spLocks noChangeArrowheads="1"/>
          </p:cNvSpPr>
          <p:nvPr/>
        </p:nvSpPr>
        <p:spPr bwMode="auto">
          <a:xfrm>
            <a:off x="2819400" y="1412875"/>
            <a:ext cx="6096000" cy="3671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lstStyle>
            <a:lvl1pPr marL="342900" indent="-342900">
              <a:spcBef>
                <a:spcPct val="20000"/>
              </a:spcBef>
              <a:buClr>
                <a:schemeClr val="hlink"/>
              </a:buClr>
              <a:buSzPct val="50000"/>
              <a:buFont typeface="Monotype Sorts" pitchFamily="2" charset="2"/>
              <a:buChar char="n"/>
              <a:defRPr kumimoji="1" sz="2800">
                <a:solidFill>
                  <a:schemeClr val="bg1"/>
                </a:solidFill>
                <a:latin typeface="Arial" panose="020B0604020202020204" pitchFamily="34" charset="0"/>
              </a:defRPr>
            </a:lvl1pPr>
            <a:lvl2pPr marL="742950" indent="-285750">
              <a:spcBef>
                <a:spcPct val="20000"/>
              </a:spcBef>
              <a:buClr>
                <a:schemeClr val="accent2"/>
              </a:buClr>
              <a:buSzPct val="75000"/>
              <a:buFont typeface="Monotype Sorts" pitchFamily="2" charset="2"/>
              <a:buChar char="u"/>
              <a:defRPr kumimoji="1" sz="2600">
                <a:solidFill>
                  <a:schemeClr val="bg1"/>
                </a:solidFill>
                <a:latin typeface="Arial" panose="020B0604020202020204" pitchFamily="34" charset="0"/>
              </a:defRPr>
            </a:lvl2pPr>
            <a:lvl3pPr marL="1143000" indent="-228600">
              <a:spcBef>
                <a:spcPct val="20000"/>
              </a:spcBef>
              <a:buClr>
                <a:schemeClr val="hlink"/>
              </a:buClr>
              <a:buSzPct val="65000"/>
              <a:buFont typeface="Monotype Sorts" pitchFamily="2" charset="2"/>
              <a:buChar char="F"/>
              <a:defRPr kumimoji="1" sz="2400">
                <a:solidFill>
                  <a:schemeClr val="bg1"/>
                </a:solidFill>
                <a:latin typeface="Arial" panose="020B0604020202020204" pitchFamily="34" charset="0"/>
              </a:defRPr>
            </a:lvl3pPr>
            <a:lvl4pPr marL="1600200" indent="-228600">
              <a:spcBef>
                <a:spcPct val="20000"/>
              </a:spcBef>
              <a:buClr>
                <a:srgbClr val="008080"/>
              </a:buClr>
              <a:buSzPct val="100000"/>
              <a:buChar char="•"/>
              <a:defRPr kumimoji="1" sz="2000">
                <a:solidFill>
                  <a:schemeClr val="bg1"/>
                </a:solidFill>
                <a:latin typeface="Arial" panose="020B0604020202020204" pitchFamily="34" charset="0"/>
              </a:defRPr>
            </a:lvl4pPr>
            <a:lvl5pPr marL="2057400" indent="-228600">
              <a:spcBef>
                <a:spcPct val="20000"/>
              </a:spcBef>
              <a:buClr>
                <a:schemeClr val="hlink"/>
              </a:buClr>
              <a:buSzPct val="100000"/>
              <a:buChar char="–"/>
              <a:defRPr kumimoji="1" sz="2000">
                <a:solidFill>
                  <a:schemeClr val="bg1"/>
                </a:solidFill>
                <a:latin typeface="Arial" panose="020B0604020202020204" pitchFamily="34" charset="0"/>
              </a:defRPr>
            </a:lvl5pPr>
            <a:lvl6pPr marL="2514600" indent="-228600" eaLnBrk="0" fontAlgn="base" hangingPunct="0">
              <a:spcBef>
                <a:spcPct val="20000"/>
              </a:spcBef>
              <a:spcAft>
                <a:spcPct val="0"/>
              </a:spcAft>
              <a:buClr>
                <a:schemeClr val="hlink"/>
              </a:buClr>
              <a:buSzPct val="100000"/>
              <a:buChar char="–"/>
              <a:defRPr kumimoji="1" sz="2000">
                <a:solidFill>
                  <a:schemeClr val="bg1"/>
                </a:solidFill>
                <a:latin typeface="Arial" panose="020B0604020202020204" pitchFamily="34" charset="0"/>
              </a:defRPr>
            </a:lvl6pPr>
            <a:lvl7pPr marL="2971800" indent="-228600" eaLnBrk="0" fontAlgn="base" hangingPunct="0">
              <a:spcBef>
                <a:spcPct val="20000"/>
              </a:spcBef>
              <a:spcAft>
                <a:spcPct val="0"/>
              </a:spcAft>
              <a:buClr>
                <a:schemeClr val="hlink"/>
              </a:buClr>
              <a:buSzPct val="100000"/>
              <a:buChar char="–"/>
              <a:defRPr kumimoji="1" sz="2000">
                <a:solidFill>
                  <a:schemeClr val="bg1"/>
                </a:solidFill>
                <a:latin typeface="Arial" panose="020B0604020202020204" pitchFamily="34" charset="0"/>
              </a:defRPr>
            </a:lvl7pPr>
            <a:lvl8pPr marL="3429000" indent="-228600" eaLnBrk="0" fontAlgn="base" hangingPunct="0">
              <a:spcBef>
                <a:spcPct val="20000"/>
              </a:spcBef>
              <a:spcAft>
                <a:spcPct val="0"/>
              </a:spcAft>
              <a:buClr>
                <a:schemeClr val="hlink"/>
              </a:buClr>
              <a:buSzPct val="100000"/>
              <a:buChar char="–"/>
              <a:defRPr kumimoji="1" sz="2000">
                <a:solidFill>
                  <a:schemeClr val="bg1"/>
                </a:solidFill>
                <a:latin typeface="Arial" panose="020B0604020202020204" pitchFamily="34" charset="0"/>
              </a:defRPr>
            </a:lvl8pPr>
            <a:lvl9pPr marL="3886200" indent="-228600" eaLnBrk="0" fontAlgn="base" hangingPunct="0">
              <a:spcBef>
                <a:spcPct val="20000"/>
              </a:spcBef>
              <a:spcAft>
                <a:spcPct val="0"/>
              </a:spcAft>
              <a:buClr>
                <a:schemeClr val="hlink"/>
              </a:buClr>
              <a:buSzPct val="100000"/>
              <a:buChar char="–"/>
              <a:defRPr kumimoji="1" sz="2000">
                <a:solidFill>
                  <a:schemeClr val="bg1"/>
                </a:solidFill>
                <a:latin typeface="Arial" panose="020B0604020202020204" pitchFamily="34" charset="0"/>
              </a:defRPr>
            </a:lvl9pPr>
          </a:lstStyle>
          <a:p>
            <a:pPr>
              <a:buFont typeface="Wingdings" panose="05000000000000000000" pitchFamily="2" charset="2"/>
              <a:buChar char="v"/>
            </a:pPr>
            <a:r>
              <a:rPr lang="en-US" altLang="fi-FI" sz="2600" dirty="0" err="1"/>
              <a:t>riittävästi</a:t>
            </a:r>
            <a:r>
              <a:rPr lang="en-US" altLang="fi-FI" sz="2600" dirty="0"/>
              <a:t> </a:t>
            </a:r>
            <a:r>
              <a:rPr lang="en-US" altLang="fi-FI" sz="2600" dirty="0" err="1"/>
              <a:t>vaihtelua</a:t>
            </a:r>
            <a:endParaRPr lang="en-US" altLang="fi-FI" sz="2600" dirty="0"/>
          </a:p>
          <a:p>
            <a:pPr>
              <a:buClr>
                <a:schemeClr val="bg2"/>
              </a:buClr>
              <a:buFont typeface="Wingdings" panose="05000000000000000000" pitchFamily="2" charset="2"/>
              <a:buChar char="v"/>
            </a:pPr>
            <a:r>
              <a:rPr lang="en-US" altLang="fi-FI" sz="2600" dirty="0" err="1"/>
              <a:t>Kliininen</a:t>
            </a:r>
            <a:r>
              <a:rPr lang="en-US" altLang="fi-FI" sz="2600" dirty="0"/>
              <a:t> </a:t>
            </a:r>
            <a:r>
              <a:rPr lang="en-US" altLang="fi-FI" sz="2600" dirty="0" err="1"/>
              <a:t>vai</a:t>
            </a:r>
            <a:r>
              <a:rPr lang="en-US" altLang="fi-FI" sz="2600" dirty="0"/>
              <a:t> </a:t>
            </a:r>
            <a:r>
              <a:rPr lang="en-US" altLang="fi-FI" sz="2600" dirty="0" err="1"/>
              <a:t>väestöpohjainen</a:t>
            </a:r>
            <a:r>
              <a:rPr lang="en-US" altLang="fi-FI" sz="2600" dirty="0"/>
              <a:t> </a:t>
            </a:r>
            <a:r>
              <a:rPr lang="en-US" altLang="fi-FI" sz="2600" dirty="0" err="1"/>
              <a:t>aineisto</a:t>
            </a:r>
            <a:r>
              <a:rPr lang="en-US" altLang="fi-FI" sz="2600" dirty="0"/>
              <a:t>? </a:t>
            </a:r>
          </a:p>
          <a:p>
            <a:pPr>
              <a:buClr>
                <a:schemeClr val="bg2"/>
              </a:buClr>
              <a:buFont typeface="Wingdings" panose="05000000000000000000" pitchFamily="2" charset="2"/>
              <a:buChar char="v"/>
            </a:pPr>
            <a:r>
              <a:rPr lang="en-US" altLang="fi-FI" sz="2600" dirty="0" err="1"/>
              <a:t>Aineiston</a:t>
            </a:r>
            <a:r>
              <a:rPr lang="en-US" altLang="fi-FI" sz="2600" dirty="0"/>
              <a:t> </a:t>
            </a:r>
            <a:r>
              <a:rPr lang="en-US" altLang="fi-FI" sz="2600" dirty="0" err="1"/>
              <a:t>koko</a:t>
            </a:r>
            <a:r>
              <a:rPr lang="en-US" altLang="fi-FI" sz="2600" dirty="0"/>
              <a:t> </a:t>
            </a:r>
            <a:r>
              <a:rPr lang="en-US" altLang="fi-FI" sz="2600" dirty="0" err="1"/>
              <a:t>voi</a:t>
            </a:r>
            <a:r>
              <a:rPr lang="en-US" altLang="fi-FI" sz="2600" dirty="0"/>
              <a:t> </a:t>
            </a:r>
            <a:r>
              <a:rPr lang="en-US" altLang="fi-FI" sz="2600" dirty="0" err="1"/>
              <a:t>pienetä</a:t>
            </a:r>
            <a:r>
              <a:rPr lang="en-US" altLang="fi-FI" sz="2600" dirty="0"/>
              <a:t> </a:t>
            </a:r>
            <a:r>
              <a:rPr lang="en-US" altLang="fi-FI" sz="2600" dirty="0" err="1"/>
              <a:t>alkuperäisestä</a:t>
            </a:r>
            <a:r>
              <a:rPr lang="en-US" altLang="fi-FI" sz="2600" dirty="0"/>
              <a:t> </a:t>
            </a:r>
            <a:r>
              <a:rPr lang="en-US" altLang="fi-FI" sz="2600" dirty="0" err="1"/>
              <a:t>koosta</a:t>
            </a:r>
            <a:r>
              <a:rPr lang="en-US" altLang="fi-FI" sz="2600" dirty="0"/>
              <a:t> </a:t>
            </a:r>
            <a:r>
              <a:rPr lang="en-US" altLang="fi-FI" sz="2600" dirty="0" err="1"/>
              <a:t>puuttuvan</a:t>
            </a:r>
            <a:r>
              <a:rPr lang="en-US" altLang="fi-FI" sz="2600" dirty="0"/>
              <a:t> </a:t>
            </a:r>
            <a:r>
              <a:rPr lang="en-US" altLang="fi-FI" sz="2600" dirty="0" err="1"/>
              <a:t>tiedon</a:t>
            </a:r>
            <a:r>
              <a:rPr lang="en-US" altLang="fi-FI" sz="2600" dirty="0"/>
              <a:t> </a:t>
            </a:r>
            <a:r>
              <a:rPr lang="en-US" altLang="fi-FI" sz="2600" dirty="0" err="1"/>
              <a:t>takia</a:t>
            </a:r>
            <a:endParaRPr lang="en-US" altLang="fi-FI" sz="2600" dirty="0"/>
          </a:p>
          <a:p>
            <a:pPr>
              <a:buClr>
                <a:schemeClr val="bg2"/>
              </a:buClr>
              <a:buFont typeface="Wingdings" panose="05000000000000000000" pitchFamily="2" charset="2"/>
              <a:buChar char="v"/>
            </a:pPr>
            <a:r>
              <a:rPr lang="en-US" altLang="fi-FI" sz="2600" dirty="0" err="1"/>
              <a:t>Ääriarvot</a:t>
            </a:r>
            <a:r>
              <a:rPr lang="en-US" altLang="fi-FI" sz="2600" dirty="0"/>
              <a:t> (outliers) </a:t>
            </a:r>
            <a:r>
              <a:rPr lang="en-US" altLang="fi-FI" sz="2600" dirty="0" err="1"/>
              <a:t>kannattaa</a:t>
            </a:r>
            <a:r>
              <a:rPr lang="en-US" altLang="fi-FI" sz="2600" dirty="0"/>
              <a:t> </a:t>
            </a:r>
            <a:r>
              <a:rPr lang="en-US" altLang="fi-FI" sz="2600" dirty="0" err="1"/>
              <a:t>poistaa</a:t>
            </a:r>
            <a:endParaRPr lang="en-US" altLang="fi-FI" dirty="0"/>
          </a:p>
        </p:txBody>
      </p:sp>
      <p:sp>
        <p:nvSpPr>
          <p:cNvPr id="36869" name="Rectangle 5">
            <a:extLst>
              <a:ext uri="{FF2B5EF4-FFF2-40B4-BE49-F238E27FC236}">
                <a16:creationId xmlns:a16="http://schemas.microsoft.com/office/drawing/2014/main" id="{D07B3A9E-FC22-4FE3-BDE7-B4DAE7492D5F}"/>
              </a:ext>
            </a:extLst>
          </p:cNvPr>
          <p:cNvSpPr>
            <a:spLocks noChangeArrowheads="1"/>
          </p:cNvSpPr>
          <p:nvPr/>
        </p:nvSpPr>
        <p:spPr bwMode="auto">
          <a:xfrm>
            <a:off x="2819400" y="188913"/>
            <a:ext cx="60960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nchor="ctr"/>
          <a:lstStyle>
            <a:lvl1pPr>
              <a:lnSpc>
                <a:spcPct val="70000"/>
              </a:lnSpc>
              <a:defRPr kumimoji="1" sz="4800" b="1">
                <a:solidFill>
                  <a:schemeClr val="bg1"/>
                </a:solidFill>
                <a:latin typeface="Arial Narrow" panose="020B0606020202030204" pitchFamily="34" charset="0"/>
              </a:defRPr>
            </a:lvl1pPr>
            <a:lvl2pPr>
              <a:lnSpc>
                <a:spcPct val="70000"/>
              </a:lnSpc>
              <a:defRPr kumimoji="1" sz="4800" b="1">
                <a:solidFill>
                  <a:schemeClr val="bg1"/>
                </a:solidFill>
                <a:latin typeface="Arial Narrow" panose="020B0606020202030204" pitchFamily="34" charset="0"/>
              </a:defRPr>
            </a:lvl2pPr>
            <a:lvl3pPr>
              <a:lnSpc>
                <a:spcPct val="70000"/>
              </a:lnSpc>
              <a:defRPr kumimoji="1" sz="4800" b="1">
                <a:solidFill>
                  <a:schemeClr val="bg1"/>
                </a:solidFill>
                <a:latin typeface="Arial Narrow" panose="020B0606020202030204" pitchFamily="34" charset="0"/>
              </a:defRPr>
            </a:lvl3pPr>
            <a:lvl4pPr>
              <a:lnSpc>
                <a:spcPct val="70000"/>
              </a:lnSpc>
              <a:defRPr kumimoji="1" sz="4800" b="1">
                <a:solidFill>
                  <a:schemeClr val="bg1"/>
                </a:solidFill>
                <a:latin typeface="Arial Narrow" panose="020B0606020202030204" pitchFamily="34" charset="0"/>
              </a:defRPr>
            </a:lvl4pPr>
            <a:lvl5pPr>
              <a:lnSpc>
                <a:spcPct val="70000"/>
              </a:lnSpc>
              <a:defRPr kumimoji="1" sz="4800" b="1">
                <a:solidFill>
                  <a:schemeClr val="bg1"/>
                </a:solidFill>
                <a:latin typeface="Arial Narrow" panose="020B0606020202030204" pitchFamily="34" charset="0"/>
              </a:defRPr>
            </a:lvl5pPr>
            <a:lvl6pPr marL="457200" eaLnBrk="0" fontAlgn="base" hangingPunct="0">
              <a:lnSpc>
                <a:spcPct val="70000"/>
              </a:lnSpc>
              <a:spcBef>
                <a:spcPct val="0"/>
              </a:spcBef>
              <a:spcAft>
                <a:spcPct val="0"/>
              </a:spcAft>
              <a:defRPr kumimoji="1" sz="4800" b="1">
                <a:solidFill>
                  <a:schemeClr val="bg1"/>
                </a:solidFill>
                <a:latin typeface="Arial Narrow" panose="020B0606020202030204" pitchFamily="34" charset="0"/>
              </a:defRPr>
            </a:lvl6pPr>
            <a:lvl7pPr marL="914400" eaLnBrk="0" fontAlgn="base" hangingPunct="0">
              <a:lnSpc>
                <a:spcPct val="70000"/>
              </a:lnSpc>
              <a:spcBef>
                <a:spcPct val="0"/>
              </a:spcBef>
              <a:spcAft>
                <a:spcPct val="0"/>
              </a:spcAft>
              <a:defRPr kumimoji="1" sz="4800" b="1">
                <a:solidFill>
                  <a:schemeClr val="bg1"/>
                </a:solidFill>
                <a:latin typeface="Arial Narrow" panose="020B0606020202030204" pitchFamily="34" charset="0"/>
              </a:defRPr>
            </a:lvl7pPr>
            <a:lvl8pPr marL="1371600" eaLnBrk="0" fontAlgn="base" hangingPunct="0">
              <a:lnSpc>
                <a:spcPct val="70000"/>
              </a:lnSpc>
              <a:spcBef>
                <a:spcPct val="0"/>
              </a:spcBef>
              <a:spcAft>
                <a:spcPct val="0"/>
              </a:spcAft>
              <a:defRPr kumimoji="1" sz="4800" b="1">
                <a:solidFill>
                  <a:schemeClr val="bg1"/>
                </a:solidFill>
                <a:latin typeface="Arial Narrow" panose="020B0606020202030204" pitchFamily="34" charset="0"/>
              </a:defRPr>
            </a:lvl8pPr>
            <a:lvl9pPr marL="1828800" eaLnBrk="0" fontAlgn="base" hangingPunct="0">
              <a:lnSpc>
                <a:spcPct val="70000"/>
              </a:lnSpc>
              <a:spcBef>
                <a:spcPct val="0"/>
              </a:spcBef>
              <a:spcAft>
                <a:spcPct val="0"/>
              </a:spcAft>
              <a:defRPr kumimoji="1" sz="4800" b="1">
                <a:solidFill>
                  <a:schemeClr val="bg1"/>
                </a:solidFill>
                <a:latin typeface="Arial Narrow" panose="020B0606020202030204" pitchFamily="34" charset="0"/>
              </a:defRPr>
            </a:lvl9pPr>
          </a:lstStyle>
          <a:p>
            <a:r>
              <a:rPr lang="en-US" altLang="fi-FI"/>
              <a:t>Aineiston ominaisuudet</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2AD09C7B-63F3-4F46-A29E-C0C88ED2DC0A}"/>
              </a:ext>
            </a:extLst>
          </p:cNvPr>
          <p:cNvSpPr>
            <a:spLocks noGrp="1"/>
          </p:cNvSpPr>
          <p:nvPr>
            <p:ph type="sldNum" sz="quarter" idx="12"/>
          </p:nvPr>
        </p:nvSpPr>
        <p:spPr/>
        <p:txBody>
          <a:bodyPr/>
          <a:lstStyle/>
          <a:p>
            <a:fld id="{04773E52-D68B-403D-A653-80186189689D}" type="slidenum">
              <a:rPr lang="en-US" altLang="fi-FI"/>
              <a:pPr/>
              <a:t>14</a:t>
            </a:fld>
            <a:endParaRPr lang="en-US" altLang="fi-FI"/>
          </a:p>
        </p:txBody>
      </p:sp>
      <p:sp>
        <p:nvSpPr>
          <p:cNvPr id="37890" name="Rectangle 2">
            <a:extLst>
              <a:ext uri="{FF2B5EF4-FFF2-40B4-BE49-F238E27FC236}">
                <a16:creationId xmlns:a16="http://schemas.microsoft.com/office/drawing/2014/main" id="{907869F1-D343-42ED-AC49-A4B5E21EE61C}"/>
              </a:ext>
            </a:extLst>
          </p:cNvPr>
          <p:cNvSpPr>
            <a:spLocks noChangeArrowheads="1"/>
          </p:cNvSpPr>
          <p:nvPr/>
        </p:nvSpPr>
        <p:spPr bwMode="auto">
          <a:xfrm>
            <a:off x="1042988" y="0"/>
            <a:ext cx="7872412"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nchor="ctr"/>
          <a:lstStyle>
            <a:lvl1pPr>
              <a:lnSpc>
                <a:spcPct val="70000"/>
              </a:lnSpc>
              <a:defRPr kumimoji="1" sz="4800" b="1">
                <a:solidFill>
                  <a:schemeClr val="bg1"/>
                </a:solidFill>
                <a:latin typeface="Arial Narrow" panose="020B0606020202030204" pitchFamily="34" charset="0"/>
              </a:defRPr>
            </a:lvl1pPr>
            <a:lvl2pPr>
              <a:lnSpc>
                <a:spcPct val="70000"/>
              </a:lnSpc>
              <a:defRPr kumimoji="1" sz="4800" b="1">
                <a:solidFill>
                  <a:schemeClr val="bg1"/>
                </a:solidFill>
                <a:latin typeface="Arial Narrow" panose="020B0606020202030204" pitchFamily="34" charset="0"/>
              </a:defRPr>
            </a:lvl2pPr>
            <a:lvl3pPr>
              <a:lnSpc>
                <a:spcPct val="70000"/>
              </a:lnSpc>
              <a:defRPr kumimoji="1" sz="4800" b="1">
                <a:solidFill>
                  <a:schemeClr val="bg1"/>
                </a:solidFill>
                <a:latin typeface="Arial Narrow" panose="020B0606020202030204" pitchFamily="34" charset="0"/>
              </a:defRPr>
            </a:lvl3pPr>
            <a:lvl4pPr>
              <a:lnSpc>
                <a:spcPct val="70000"/>
              </a:lnSpc>
              <a:defRPr kumimoji="1" sz="4800" b="1">
                <a:solidFill>
                  <a:schemeClr val="bg1"/>
                </a:solidFill>
                <a:latin typeface="Arial Narrow" panose="020B0606020202030204" pitchFamily="34" charset="0"/>
              </a:defRPr>
            </a:lvl4pPr>
            <a:lvl5pPr>
              <a:lnSpc>
                <a:spcPct val="70000"/>
              </a:lnSpc>
              <a:defRPr kumimoji="1" sz="4800" b="1">
                <a:solidFill>
                  <a:schemeClr val="bg1"/>
                </a:solidFill>
                <a:latin typeface="Arial Narrow" panose="020B0606020202030204" pitchFamily="34" charset="0"/>
              </a:defRPr>
            </a:lvl5pPr>
            <a:lvl6pPr marL="457200" eaLnBrk="0" fontAlgn="base" hangingPunct="0">
              <a:lnSpc>
                <a:spcPct val="70000"/>
              </a:lnSpc>
              <a:spcBef>
                <a:spcPct val="0"/>
              </a:spcBef>
              <a:spcAft>
                <a:spcPct val="0"/>
              </a:spcAft>
              <a:defRPr kumimoji="1" sz="4800" b="1">
                <a:solidFill>
                  <a:schemeClr val="bg1"/>
                </a:solidFill>
                <a:latin typeface="Arial Narrow" panose="020B0606020202030204" pitchFamily="34" charset="0"/>
              </a:defRPr>
            </a:lvl6pPr>
            <a:lvl7pPr marL="914400" eaLnBrk="0" fontAlgn="base" hangingPunct="0">
              <a:lnSpc>
                <a:spcPct val="70000"/>
              </a:lnSpc>
              <a:spcBef>
                <a:spcPct val="0"/>
              </a:spcBef>
              <a:spcAft>
                <a:spcPct val="0"/>
              </a:spcAft>
              <a:defRPr kumimoji="1" sz="4800" b="1">
                <a:solidFill>
                  <a:schemeClr val="bg1"/>
                </a:solidFill>
                <a:latin typeface="Arial Narrow" panose="020B0606020202030204" pitchFamily="34" charset="0"/>
              </a:defRPr>
            </a:lvl7pPr>
            <a:lvl8pPr marL="1371600" eaLnBrk="0" fontAlgn="base" hangingPunct="0">
              <a:lnSpc>
                <a:spcPct val="70000"/>
              </a:lnSpc>
              <a:spcBef>
                <a:spcPct val="0"/>
              </a:spcBef>
              <a:spcAft>
                <a:spcPct val="0"/>
              </a:spcAft>
              <a:defRPr kumimoji="1" sz="4800" b="1">
                <a:solidFill>
                  <a:schemeClr val="bg1"/>
                </a:solidFill>
                <a:latin typeface="Arial Narrow" panose="020B0606020202030204" pitchFamily="34" charset="0"/>
              </a:defRPr>
            </a:lvl8pPr>
            <a:lvl9pPr marL="1828800" eaLnBrk="0" fontAlgn="base" hangingPunct="0">
              <a:lnSpc>
                <a:spcPct val="70000"/>
              </a:lnSpc>
              <a:spcBef>
                <a:spcPct val="0"/>
              </a:spcBef>
              <a:spcAft>
                <a:spcPct val="0"/>
              </a:spcAft>
              <a:defRPr kumimoji="1" sz="4800" b="1">
                <a:solidFill>
                  <a:schemeClr val="bg1"/>
                </a:solidFill>
                <a:latin typeface="Arial Narrow" panose="020B0606020202030204" pitchFamily="34" charset="0"/>
              </a:defRPr>
            </a:lvl9pPr>
          </a:lstStyle>
          <a:p>
            <a:r>
              <a:rPr lang="fi-FI" altLang="fi-FI"/>
              <a:t>Puuttuvan tiedon huomioiminen</a:t>
            </a:r>
          </a:p>
        </p:txBody>
      </p:sp>
      <p:sp>
        <p:nvSpPr>
          <p:cNvPr id="37891" name="Rectangle 3">
            <a:extLst>
              <a:ext uri="{FF2B5EF4-FFF2-40B4-BE49-F238E27FC236}">
                <a16:creationId xmlns:a16="http://schemas.microsoft.com/office/drawing/2014/main" id="{03B8883D-7591-4B68-A3EB-ED650A2051D6}"/>
              </a:ext>
            </a:extLst>
          </p:cNvPr>
          <p:cNvSpPr>
            <a:spLocks noChangeArrowheads="1"/>
          </p:cNvSpPr>
          <p:nvPr/>
        </p:nvSpPr>
        <p:spPr bwMode="auto">
          <a:xfrm>
            <a:off x="2771775" y="1341438"/>
            <a:ext cx="6096000" cy="5040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lstStyle>
            <a:lvl1pPr marL="342900" indent="-342900">
              <a:spcBef>
                <a:spcPct val="20000"/>
              </a:spcBef>
              <a:buClr>
                <a:schemeClr val="hlink"/>
              </a:buClr>
              <a:buSzPct val="50000"/>
              <a:buFont typeface="Monotype Sorts" pitchFamily="2" charset="2"/>
              <a:buChar char="n"/>
              <a:defRPr kumimoji="1" sz="2800">
                <a:solidFill>
                  <a:schemeClr val="bg1"/>
                </a:solidFill>
                <a:latin typeface="Arial" panose="020B0604020202020204" pitchFamily="34" charset="0"/>
              </a:defRPr>
            </a:lvl1pPr>
            <a:lvl2pPr marL="742950" indent="-285750">
              <a:spcBef>
                <a:spcPct val="20000"/>
              </a:spcBef>
              <a:buClr>
                <a:schemeClr val="accent2"/>
              </a:buClr>
              <a:buSzPct val="75000"/>
              <a:buFont typeface="Monotype Sorts" pitchFamily="2" charset="2"/>
              <a:buChar char="u"/>
              <a:defRPr kumimoji="1" sz="2600">
                <a:solidFill>
                  <a:schemeClr val="bg1"/>
                </a:solidFill>
                <a:latin typeface="Arial" panose="020B0604020202020204" pitchFamily="34" charset="0"/>
              </a:defRPr>
            </a:lvl2pPr>
            <a:lvl3pPr marL="1143000" indent="-228600">
              <a:spcBef>
                <a:spcPct val="20000"/>
              </a:spcBef>
              <a:buClr>
                <a:schemeClr val="hlink"/>
              </a:buClr>
              <a:buSzPct val="65000"/>
              <a:buFont typeface="Monotype Sorts" pitchFamily="2" charset="2"/>
              <a:buChar char="F"/>
              <a:defRPr kumimoji="1" sz="2400">
                <a:solidFill>
                  <a:schemeClr val="bg1"/>
                </a:solidFill>
                <a:latin typeface="Arial" panose="020B0604020202020204" pitchFamily="34" charset="0"/>
              </a:defRPr>
            </a:lvl3pPr>
            <a:lvl4pPr marL="1600200" indent="-228600">
              <a:spcBef>
                <a:spcPct val="20000"/>
              </a:spcBef>
              <a:buClr>
                <a:srgbClr val="008080"/>
              </a:buClr>
              <a:buSzPct val="100000"/>
              <a:buChar char="•"/>
              <a:defRPr kumimoji="1" sz="2000">
                <a:solidFill>
                  <a:schemeClr val="bg1"/>
                </a:solidFill>
                <a:latin typeface="Arial" panose="020B0604020202020204" pitchFamily="34" charset="0"/>
              </a:defRPr>
            </a:lvl4pPr>
            <a:lvl5pPr marL="2057400" indent="-228600">
              <a:spcBef>
                <a:spcPct val="20000"/>
              </a:spcBef>
              <a:buClr>
                <a:schemeClr val="hlink"/>
              </a:buClr>
              <a:buSzPct val="100000"/>
              <a:buChar char="–"/>
              <a:defRPr kumimoji="1" sz="2000">
                <a:solidFill>
                  <a:schemeClr val="bg1"/>
                </a:solidFill>
                <a:latin typeface="Arial" panose="020B0604020202020204" pitchFamily="34" charset="0"/>
              </a:defRPr>
            </a:lvl5pPr>
            <a:lvl6pPr marL="2514600" indent="-228600" eaLnBrk="0" fontAlgn="base" hangingPunct="0">
              <a:spcBef>
                <a:spcPct val="20000"/>
              </a:spcBef>
              <a:spcAft>
                <a:spcPct val="0"/>
              </a:spcAft>
              <a:buClr>
                <a:schemeClr val="hlink"/>
              </a:buClr>
              <a:buSzPct val="100000"/>
              <a:buChar char="–"/>
              <a:defRPr kumimoji="1" sz="2000">
                <a:solidFill>
                  <a:schemeClr val="bg1"/>
                </a:solidFill>
                <a:latin typeface="Arial" panose="020B0604020202020204" pitchFamily="34" charset="0"/>
              </a:defRPr>
            </a:lvl6pPr>
            <a:lvl7pPr marL="2971800" indent="-228600" eaLnBrk="0" fontAlgn="base" hangingPunct="0">
              <a:spcBef>
                <a:spcPct val="20000"/>
              </a:spcBef>
              <a:spcAft>
                <a:spcPct val="0"/>
              </a:spcAft>
              <a:buClr>
                <a:schemeClr val="hlink"/>
              </a:buClr>
              <a:buSzPct val="100000"/>
              <a:buChar char="–"/>
              <a:defRPr kumimoji="1" sz="2000">
                <a:solidFill>
                  <a:schemeClr val="bg1"/>
                </a:solidFill>
                <a:latin typeface="Arial" panose="020B0604020202020204" pitchFamily="34" charset="0"/>
              </a:defRPr>
            </a:lvl7pPr>
            <a:lvl8pPr marL="3429000" indent="-228600" eaLnBrk="0" fontAlgn="base" hangingPunct="0">
              <a:spcBef>
                <a:spcPct val="20000"/>
              </a:spcBef>
              <a:spcAft>
                <a:spcPct val="0"/>
              </a:spcAft>
              <a:buClr>
                <a:schemeClr val="hlink"/>
              </a:buClr>
              <a:buSzPct val="100000"/>
              <a:buChar char="–"/>
              <a:defRPr kumimoji="1" sz="2000">
                <a:solidFill>
                  <a:schemeClr val="bg1"/>
                </a:solidFill>
                <a:latin typeface="Arial" panose="020B0604020202020204" pitchFamily="34" charset="0"/>
              </a:defRPr>
            </a:lvl8pPr>
            <a:lvl9pPr marL="3886200" indent="-228600" eaLnBrk="0" fontAlgn="base" hangingPunct="0">
              <a:spcBef>
                <a:spcPct val="20000"/>
              </a:spcBef>
              <a:spcAft>
                <a:spcPct val="0"/>
              </a:spcAft>
              <a:buClr>
                <a:schemeClr val="hlink"/>
              </a:buClr>
              <a:buSzPct val="100000"/>
              <a:buChar char="–"/>
              <a:defRPr kumimoji="1" sz="2000">
                <a:solidFill>
                  <a:schemeClr val="bg1"/>
                </a:solidFill>
                <a:latin typeface="Arial" panose="020B0604020202020204" pitchFamily="34" charset="0"/>
              </a:defRPr>
            </a:lvl9pPr>
          </a:lstStyle>
          <a:p>
            <a:pPr>
              <a:buFont typeface="Wingdings" panose="05000000000000000000" pitchFamily="2" charset="2"/>
              <a:buChar char="v"/>
            </a:pPr>
            <a:r>
              <a:rPr lang="fi-FI" altLang="fi-FI" dirty="0"/>
              <a:t>Puuttuvaa tietoa voidaan korvata etukäteen</a:t>
            </a:r>
          </a:p>
          <a:p>
            <a:pPr>
              <a:buFont typeface="Wingdings" panose="05000000000000000000" pitchFamily="2" charset="2"/>
              <a:buChar char="v"/>
            </a:pPr>
            <a:r>
              <a:rPr lang="fi-FI" altLang="fi-FI" dirty="0"/>
              <a:t>AMOS ohjelmassa voi tehdä osan analyyseista vaikka puuttuvaa tietoa olisi</a:t>
            </a:r>
          </a:p>
          <a:p>
            <a:pPr lvl="1">
              <a:buFont typeface="Wingdings" panose="05000000000000000000" pitchFamily="2" charset="2"/>
              <a:buChar char="v"/>
            </a:pPr>
            <a:r>
              <a:rPr lang="fi-FI" altLang="fi-FI" sz="2400" dirty="0"/>
              <a:t>AMOS olettaa puuttuvan tiedon puuttuvan satunnaisesti (</a:t>
            </a:r>
            <a:r>
              <a:rPr lang="fi-FI" altLang="fi-FI" sz="2400" dirty="0" err="1"/>
              <a:t>missing</a:t>
            </a:r>
            <a:r>
              <a:rPr lang="fi-FI" altLang="fi-FI" sz="2400" dirty="0"/>
              <a:t> at </a:t>
            </a:r>
            <a:r>
              <a:rPr lang="fi-FI" altLang="fi-FI" sz="2400" dirty="0" err="1"/>
              <a:t>random</a:t>
            </a:r>
            <a:r>
              <a:rPr lang="fi-FI" altLang="fi-FI" sz="2400" dirty="0"/>
              <a:t>)</a:t>
            </a:r>
          </a:p>
          <a:p>
            <a:pPr lvl="2">
              <a:buFont typeface="Wingdings" panose="05000000000000000000" pitchFamily="2" charset="2"/>
              <a:buChar char="v"/>
            </a:pPr>
            <a:r>
              <a:rPr lang="fi-FI" altLang="fi-FI" sz="2200" dirty="0"/>
              <a:t>Yleensä näin ei ole!</a:t>
            </a:r>
          </a:p>
          <a:p>
            <a:pPr lvl="1">
              <a:buFont typeface="Wingdings" panose="05000000000000000000" pitchFamily="2" charset="2"/>
              <a:buChar char="v"/>
            </a:pPr>
            <a:r>
              <a:rPr lang="fi-FI" altLang="fi-FI" sz="2400" dirty="0"/>
              <a:t>Laskee Maximum </a:t>
            </a:r>
            <a:r>
              <a:rPr lang="fi-FI" altLang="fi-FI" sz="2400" dirty="0" err="1"/>
              <a:t>Likelihood</a:t>
            </a:r>
            <a:r>
              <a:rPr lang="fi-FI" altLang="fi-FI" sz="2400" dirty="0"/>
              <a:t> Estimaatteja (kts. AMOS opas)</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A8F533B0-A740-4EE9-B8BE-F44911238658}"/>
              </a:ext>
            </a:extLst>
          </p:cNvPr>
          <p:cNvSpPr>
            <a:spLocks noGrp="1"/>
          </p:cNvSpPr>
          <p:nvPr>
            <p:ph type="sldNum" sz="quarter" idx="12"/>
          </p:nvPr>
        </p:nvSpPr>
        <p:spPr/>
        <p:txBody>
          <a:bodyPr/>
          <a:lstStyle/>
          <a:p>
            <a:fld id="{9ADA3F6C-2DE7-4CAC-907E-4188C68DF2AD}" type="slidenum">
              <a:rPr lang="en-US" altLang="fi-FI"/>
              <a:pPr/>
              <a:t>15</a:t>
            </a:fld>
            <a:endParaRPr lang="en-US" altLang="fi-FI"/>
          </a:p>
        </p:txBody>
      </p:sp>
      <p:sp>
        <p:nvSpPr>
          <p:cNvPr id="91140" name="Rectangle 4">
            <a:extLst>
              <a:ext uri="{FF2B5EF4-FFF2-40B4-BE49-F238E27FC236}">
                <a16:creationId xmlns:a16="http://schemas.microsoft.com/office/drawing/2014/main" id="{9D756509-FDBE-4AB7-9F08-F4960C2EA4A0}"/>
              </a:ext>
            </a:extLst>
          </p:cNvPr>
          <p:cNvSpPr>
            <a:spLocks noChangeArrowheads="1"/>
          </p:cNvSpPr>
          <p:nvPr/>
        </p:nvSpPr>
        <p:spPr bwMode="auto">
          <a:xfrm>
            <a:off x="2339975" y="260350"/>
            <a:ext cx="6599238"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nchor="ctr"/>
          <a:lstStyle>
            <a:lvl1pPr>
              <a:lnSpc>
                <a:spcPct val="70000"/>
              </a:lnSpc>
              <a:defRPr kumimoji="1" sz="4800" b="1">
                <a:solidFill>
                  <a:schemeClr val="bg1"/>
                </a:solidFill>
                <a:latin typeface="Arial Narrow" panose="020B0606020202030204" pitchFamily="34" charset="0"/>
              </a:defRPr>
            </a:lvl1pPr>
            <a:lvl2pPr>
              <a:lnSpc>
                <a:spcPct val="70000"/>
              </a:lnSpc>
              <a:defRPr kumimoji="1" sz="4800" b="1">
                <a:solidFill>
                  <a:schemeClr val="bg1"/>
                </a:solidFill>
                <a:latin typeface="Arial Narrow" panose="020B0606020202030204" pitchFamily="34" charset="0"/>
              </a:defRPr>
            </a:lvl2pPr>
            <a:lvl3pPr>
              <a:lnSpc>
                <a:spcPct val="70000"/>
              </a:lnSpc>
              <a:defRPr kumimoji="1" sz="4800" b="1">
                <a:solidFill>
                  <a:schemeClr val="bg1"/>
                </a:solidFill>
                <a:latin typeface="Arial Narrow" panose="020B0606020202030204" pitchFamily="34" charset="0"/>
              </a:defRPr>
            </a:lvl3pPr>
            <a:lvl4pPr>
              <a:lnSpc>
                <a:spcPct val="70000"/>
              </a:lnSpc>
              <a:defRPr kumimoji="1" sz="4800" b="1">
                <a:solidFill>
                  <a:schemeClr val="bg1"/>
                </a:solidFill>
                <a:latin typeface="Arial Narrow" panose="020B0606020202030204" pitchFamily="34" charset="0"/>
              </a:defRPr>
            </a:lvl4pPr>
            <a:lvl5pPr>
              <a:lnSpc>
                <a:spcPct val="70000"/>
              </a:lnSpc>
              <a:defRPr kumimoji="1" sz="4800" b="1">
                <a:solidFill>
                  <a:schemeClr val="bg1"/>
                </a:solidFill>
                <a:latin typeface="Arial Narrow" panose="020B0606020202030204" pitchFamily="34" charset="0"/>
              </a:defRPr>
            </a:lvl5pPr>
            <a:lvl6pPr marL="457200" eaLnBrk="0" fontAlgn="base" hangingPunct="0">
              <a:lnSpc>
                <a:spcPct val="70000"/>
              </a:lnSpc>
              <a:spcBef>
                <a:spcPct val="0"/>
              </a:spcBef>
              <a:spcAft>
                <a:spcPct val="0"/>
              </a:spcAft>
              <a:defRPr kumimoji="1" sz="4800" b="1">
                <a:solidFill>
                  <a:schemeClr val="bg1"/>
                </a:solidFill>
                <a:latin typeface="Arial Narrow" panose="020B0606020202030204" pitchFamily="34" charset="0"/>
              </a:defRPr>
            </a:lvl6pPr>
            <a:lvl7pPr marL="914400" eaLnBrk="0" fontAlgn="base" hangingPunct="0">
              <a:lnSpc>
                <a:spcPct val="70000"/>
              </a:lnSpc>
              <a:spcBef>
                <a:spcPct val="0"/>
              </a:spcBef>
              <a:spcAft>
                <a:spcPct val="0"/>
              </a:spcAft>
              <a:defRPr kumimoji="1" sz="4800" b="1">
                <a:solidFill>
                  <a:schemeClr val="bg1"/>
                </a:solidFill>
                <a:latin typeface="Arial Narrow" panose="020B0606020202030204" pitchFamily="34" charset="0"/>
              </a:defRPr>
            </a:lvl7pPr>
            <a:lvl8pPr marL="1371600" eaLnBrk="0" fontAlgn="base" hangingPunct="0">
              <a:lnSpc>
                <a:spcPct val="70000"/>
              </a:lnSpc>
              <a:spcBef>
                <a:spcPct val="0"/>
              </a:spcBef>
              <a:spcAft>
                <a:spcPct val="0"/>
              </a:spcAft>
              <a:defRPr kumimoji="1" sz="4800" b="1">
                <a:solidFill>
                  <a:schemeClr val="bg1"/>
                </a:solidFill>
                <a:latin typeface="Arial Narrow" panose="020B0606020202030204" pitchFamily="34" charset="0"/>
              </a:defRPr>
            </a:lvl8pPr>
            <a:lvl9pPr marL="1828800" eaLnBrk="0" fontAlgn="base" hangingPunct="0">
              <a:lnSpc>
                <a:spcPct val="70000"/>
              </a:lnSpc>
              <a:spcBef>
                <a:spcPct val="0"/>
              </a:spcBef>
              <a:spcAft>
                <a:spcPct val="0"/>
              </a:spcAft>
              <a:defRPr kumimoji="1" sz="4800" b="1">
                <a:solidFill>
                  <a:schemeClr val="bg1"/>
                </a:solidFill>
                <a:latin typeface="Arial Narrow" panose="020B0606020202030204" pitchFamily="34" charset="0"/>
              </a:defRPr>
            </a:lvl9pPr>
          </a:lstStyle>
          <a:p>
            <a:r>
              <a:rPr lang="en-US" altLang="fi-FI"/>
              <a:t>Muuttujien ominaisuudet</a:t>
            </a:r>
          </a:p>
        </p:txBody>
      </p:sp>
      <p:sp>
        <p:nvSpPr>
          <p:cNvPr id="91141" name="Rectangle 5">
            <a:extLst>
              <a:ext uri="{FF2B5EF4-FFF2-40B4-BE49-F238E27FC236}">
                <a16:creationId xmlns:a16="http://schemas.microsoft.com/office/drawing/2014/main" id="{AE0F5698-6990-4DF3-962F-FF2FF7A63FF8}"/>
              </a:ext>
            </a:extLst>
          </p:cNvPr>
          <p:cNvSpPr>
            <a:spLocks noChangeArrowheads="1"/>
          </p:cNvSpPr>
          <p:nvPr/>
        </p:nvSpPr>
        <p:spPr bwMode="auto">
          <a:xfrm>
            <a:off x="2771775" y="1557338"/>
            <a:ext cx="60960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lstStyle>
            <a:lvl1pPr marL="342900" indent="-342900">
              <a:spcBef>
                <a:spcPct val="20000"/>
              </a:spcBef>
              <a:buClr>
                <a:schemeClr val="hlink"/>
              </a:buClr>
              <a:buSzPct val="50000"/>
              <a:buFont typeface="Monotype Sorts" pitchFamily="2" charset="2"/>
              <a:buChar char="n"/>
              <a:defRPr kumimoji="1" sz="2800">
                <a:solidFill>
                  <a:schemeClr val="bg1"/>
                </a:solidFill>
                <a:latin typeface="Arial" panose="020B0604020202020204" pitchFamily="34" charset="0"/>
              </a:defRPr>
            </a:lvl1pPr>
            <a:lvl2pPr marL="742950" indent="-285750">
              <a:spcBef>
                <a:spcPct val="20000"/>
              </a:spcBef>
              <a:buClr>
                <a:schemeClr val="accent2"/>
              </a:buClr>
              <a:buSzPct val="75000"/>
              <a:buFont typeface="Monotype Sorts" pitchFamily="2" charset="2"/>
              <a:buChar char="u"/>
              <a:defRPr kumimoji="1" sz="2600">
                <a:solidFill>
                  <a:schemeClr val="bg1"/>
                </a:solidFill>
                <a:latin typeface="Arial" panose="020B0604020202020204" pitchFamily="34" charset="0"/>
              </a:defRPr>
            </a:lvl2pPr>
            <a:lvl3pPr marL="1143000" indent="-228600">
              <a:spcBef>
                <a:spcPct val="20000"/>
              </a:spcBef>
              <a:buClr>
                <a:schemeClr val="hlink"/>
              </a:buClr>
              <a:buSzPct val="65000"/>
              <a:buFont typeface="Monotype Sorts" pitchFamily="2" charset="2"/>
              <a:buChar char="F"/>
              <a:defRPr kumimoji="1" sz="2400">
                <a:solidFill>
                  <a:schemeClr val="bg1"/>
                </a:solidFill>
                <a:latin typeface="Arial" panose="020B0604020202020204" pitchFamily="34" charset="0"/>
              </a:defRPr>
            </a:lvl3pPr>
            <a:lvl4pPr marL="1600200" indent="-228600">
              <a:spcBef>
                <a:spcPct val="20000"/>
              </a:spcBef>
              <a:buClr>
                <a:srgbClr val="008080"/>
              </a:buClr>
              <a:buSzPct val="100000"/>
              <a:buChar char="•"/>
              <a:defRPr kumimoji="1" sz="2000">
                <a:solidFill>
                  <a:schemeClr val="bg1"/>
                </a:solidFill>
                <a:latin typeface="Arial" panose="020B0604020202020204" pitchFamily="34" charset="0"/>
              </a:defRPr>
            </a:lvl4pPr>
            <a:lvl5pPr marL="2057400" indent="-228600">
              <a:spcBef>
                <a:spcPct val="20000"/>
              </a:spcBef>
              <a:buClr>
                <a:schemeClr val="hlink"/>
              </a:buClr>
              <a:buSzPct val="100000"/>
              <a:buChar char="–"/>
              <a:defRPr kumimoji="1" sz="2000">
                <a:solidFill>
                  <a:schemeClr val="bg1"/>
                </a:solidFill>
                <a:latin typeface="Arial" panose="020B0604020202020204" pitchFamily="34" charset="0"/>
              </a:defRPr>
            </a:lvl5pPr>
            <a:lvl6pPr marL="2514600" indent="-228600" eaLnBrk="0" fontAlgn="base" hangingPunct="0">
              <a:spcBef>
                <a:spcPct val="20000"/>
              </a:spcBef>
              <a:spcAft>
                <a:spcPct val="0"/>
              </a:spcAft>
              <a:buClr>
                <a:schemeClr val="hlink"/>
              </a:buClr>
              <a:buSzPct val="100000"/>
              <a:buChar char="–"/>
              <a:defRPr kumimoji="1" sz="2000">
                <a:solidFill>
                  <a:schemeClr val="bg1"/>
                </a:solidFill>
                <a:latin typeface="Arial" panose="020B0604020202020204" pitchFamily="34" charset="0"/>
              </a:defRPr>
            </a:lvl6pPr>
            <a:lvl7pPr marL="2971800" indent="-228600" eaLnBrk="0" fontAlgn="base" hangingPunct="0">
              <a:spcBef>
                <a:spcPct val="20000"/>
              </a:spcBef>
              <a:spcAft>
                <a:spcPct val="0"/>
              </a:spcAft>
              <a:buClr>
                <a:schemeClr val="hlink"/>
              </a:buClr>
              <a:buSzPct val="100000"/>
              <a:buChar char="–"/>
              <a:defRPr kumimoji="1" sz="2000">
                <a:solidFill>
                  <a:schemeClr val="bg1"/>
                </a:solidFill>
                <a:latin typeface="Arial" panose="020B0604020202020204" pitchFamily="34" charset="0"/>
              </a:defRPr>
            </a:lvl7pPr>
            <a:lvl8pPr marL="3429000" indent="-228600" eaLnBrk="0" fontAlgn="base" hangingPunct="0">
              <a:spcBef>
                <a:spcPct val="20000"/>
              </a:spcBef>
              <a:spcAft>
                <a:spcPct val="0"/>
              </a:spcAft>
              <a:buClr>
                <a:schemeClr val="hlink"/>
              </a:buClr>
              <a:buSzPct val="100000"/>
              <a:buChar char="–"/>
              <a:defRPr kumimoji="1" sz="2000">
                <a:solidFill>
                  <a:schemeClr val="bg1"/>
                </a:solidFill>
                <a:latin typeface="Arial" panose="020B0604020202020204" pitchFamily="34" charset="0"/>
              </a:defRPr>
            </a:lvl8pPr>
            <a:lvl9pPr marL="3886200" indent="-228600" eaLnBrk="0" fontAlgn="base" hangingPunct="0">
              <a:spcBef>
                <a:spcPct val="20000"/>
              </a:spcBef>
              <a:spcAft>
                <a:spcPct val="0"/>
              </a:spcAft>
              <a:buClr>
                <a:schemeClr val="hlink"/>
              </a:buClr>
              <a:buSzPct val="100000"/>
              <a:buChar char="–"/>
              <a:defRPr kumimoji="1" sz="2000">
                <a:solidFill>
                  <a:schemeClr val="bg1"/>
                </a:solidFill>
                <a:latin typeface="Arial" panose="020B0604020202020204" pitchFamily="34" charset="0"/>
              </a:defRPr>
            </a:lvl9pPr>
          </a:lstStyle>
          <a:p>
            <a:pPr>
              <a:buFont typeface="Wingdings" panose="05000000000000000000" pitchFamily="2" charset="2"/>
              <a:buChar char="v"/>
            </a:pPr>
            <a:r>
              <a:rPr lang="en-US" altLang="fi-FI" dirty="0" err="1"/>
              <a:t>Muuttujien</a:t>
            </a:r>
            <a:r>
              <a:rPr lang="en-US" altLang="fi-FI" dirty="0"/>
              <a:t> </a:t>
            </a:r>
            <a:r>
              <a:rPr lang="en-US" altLang="fi-FI" dirty="0" err="1"/>
              <a:t>ominaisuudet</a:t>
            </a:r>
            <a:endParaRPr lang="en-US" altLang="fi-FI" dirty="0"/>
          </a:p>
          <a:p>
            <a:pPr lvl="1">
              <a:buFont typeface="Wingdings" panose="05000000000000000000" pitchFamily="2" charset="2"/>
              <a:buChar char="v"/>
            </a:pPr>
            <a:r>
              <a:rPr lang="en-US" altLang="fi-FI" sz="2400" dirty="0" err="1"/>
              <a:t>kaksiarvoinen</a:t>
            </a:r>
            <a:r>
              <a:rPr lang="en-US" altLang="fi-FI" sz="2400" dirty="0"/>
              <a:t>, </a:t>
            </a:r>
            <a:r>
              <a:rPr lang="en-US" altLang="fi-FI" sz="2400" dirty="0" err="1"/>
              <a:t>likert</a:t>
            </a:r>
            <a:r>
              <a:rPr lang="en-US" altLang="fi-FI" sz="2400" dirty="0"/>
              <a:t>, VAS</a:t>
            </a:r>
          </a:p>
          <a:p>
            <a:pPr lvl="1">
              <a:buFont typeface="Wingdings" panose="05000000000000000000" pitchFamily="2" charset="2"/>
              <a:buChar char="v"/>
            </a:pPr>
            <a:r>
              <a:rPr lang="en-US" altLang="fi-FI" sz="2400" dirty="0" err="1"/>
              <a:t>psykiatriassa</a:t>
            </a:r>
            <a:r>
              <a:rPr lang="en-US" altLang="fi-FI" sz="2400" dirty="0"/>
              <a:t> </a:t>
            </a:r>
            <a:r>
              <a:rPr lang="en-US" altLang="fi-FI" sz="2400" dirty="0" err="1"/>
              <a:t>jakaumien</a:t>
            </a:r>
            <a:r>
              <a:rPr lang="en-US" altLang="fi-FI" sz="2400" dirty="0"/>
              <a:t> vinous </a:t>
            </a:r>
            <a:r>
              <a:rPr lang="en-US" altLang="fi-FI" sz="2400" dirty="0" err="1"/>
              <a:t>usein</a:t>
            </a:r>
            <a:r>
              <a:rPr lang="en-US" altLang="fi-FI" sz="2400" dirty="0"/>
              <a:t> </a:t>
            </a:r>
            <a:r>
              <a:rPr lang="en-US" altLang="fi-FI" sz="2400" dirty="0" err="1"/>
              <a:t>ongelma</a:t>
            </a:r>
            <a:endParaRPr lang="en-US" altLang="fi-FI" sz="2400" dirty="0"/>
          </a:p>
          <a:p>
            <a:pPr lvl="1">
              <a:buFont typeface="Wingdings" panose="05000000000000000000" pitchFamily="2" charset="2"/>
              <a:buChar char="v"/>
            </a:pPr>
            <a:r>
              <a:rPr lang="en-US" altLang="fi-FI" sz="2400" dirty="0"/>
              <a:t>AMOS vs. </a:t>
            </a:r>
            <a:r>
              <a:rPr lang="en-US" altLang="fi-FI" sz="2400" dirty="0" err="1"/>
              <a:t>Mplus</a:t>
            </a:r>
            <a:endParaRPr lang="en-US" altLang="fi-FI" sz="2400" dirty="0"/>
          </a:p>
          <a:p>
            <a:pPr lvl="1">
              <a:buFont typeface="Wingdings" panose="05000000000000000000" pitchFamily="2" charset="2"/>
              <a:buChar char="v"/>
            </a:pPr>
            <a:r>
              <a:rPr lang="en-US" altLang="fi-FI" sz="2400" dirty="0" err="1"/>
              <a:t>Malliin</a:t>
            </a:r>
            <a:r>
              <a:rPr lang="en-US" altLang="fi-FI" sz="2400" dirty="0"/>
              <a:t> vain </a:t>
            </a:r>
            <a:r>
              <a:rPr lang="en-US" altLang="fi-FI" sz="2400" dirty="0" err="1"/>
              <a:t>vahvasti</a:t>
            </a:r>
            <a:r>
              <a:rPr lang="en-US" altLang="fi-FI" sz="2400" dirty="0"/>
              <a:t> </a:t>
            </a:r>
            <a:r>
              <a:rPr lang="en-US" altLang="fi-FI" sz="2400" dirty="0" err="1"/>
              <a:t>latautuvia</a:t>
            </a:r>
            <a:r>
              <a:rPr lang="en-US" altLang="fi-FI" sz="2400" dirty="0"/>
              <a:t> </a:t>
            </a:r>
            <a:r>
              <a:rPr lang="en-US" altLang="fi-FI" sz="2400" dirty="0" err="1"/>
              <a:t>muuttujia</a:t>
            </a:r>
            <a:endParaRPr lang="en-US" altLang="fi-FI"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75865EAC-007F-4AC0-9257-9001D7F60685}"/>
              </a:ext>
            </a:extLst>
          </p:cNvPr>
          <p:cNvSpPr>
            <a:spLocks noGrp="1"/>
          </p:cNvSpPr>
          <p:nvPr>
            <p:ph type="sldNum" sz="quarter" idx="12"/>
          </p:nvPr>
        </p:nvSpPr>
        <p:spPr/>
        <p:txBody>
          <a:bodyPr/>
          <a:lstStyle/>
          <a:p>
            <a:fld id="{7F030E6F-E36F-4664-BB1A-98E728DF2A0E}" type="slidenum">
              <a:rPr lang="en-US" altLang="fi-FI"/>
              <a:pPr/>
              <a:t>16</a:t>
            </a:fld>
            <a:endParaRPr lang="en-US" altLang="fi-FI"/>
          </a:p>
        </p:txBody>
      </p:sp>
      <p:sp>
        <p:nvSpPr>
          <p:cNvPr id="43012" name="Rectangle 4">
            <a:extLst>
              <a:ext uri="{FF2B5EF4-FFF2-40B4-BE49-F238E27FC236}">
                <a16:creationId xmlns:a16="http://schemas.microsoft.com/office/drawing/2014/main" id="{6AD5BFAF-805C-44DF-917A-FBA9F88CC6B5}"/>
              </a:ext>
            </a:extLst>
          </p:cNvPr>
          <p:cNvSpPr>
            <a:spLocks noChangeArrowheads="1"/>
          </p:cNvSpPr>
          <p:nvPr/>
        </p:nvSpPr>
        <p:spPr bwMode="auto">
          <a:xfrm>
            <a:off x="2843213" y="177800"/>
            <a:ext cx="60960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nchor="ctr"/>
          <a:lstStyle>
            <a:lvl1pPr>
              <a:lnSpc>
                <a:spcPct val="70000"/>
              </a:lnSpc>
              <a:defRPr kumimoji="1" sz="4800" b="1">
                <a:solidFill>
                  <a:schemeClr val="bg1"/>
                </a:solidFill>
                <a:latin typeface="Arial Narrow" panose="020B0606020202030204" pitchFamily="34" charset="0"/>
              </a:defRPr>
            </a:lvl1pPr>
            <a:lvl2pPr>
              <a:lnSpc>
                <a:spcPct val="70000"/>
              </a:lnSpc>
              <a:defRPr kumimoji="1" sz="4800" b="1">
                <a:solidFill>
                  <a:schemeClr val="bg1"/>
                </a:solidFill>
                <a:latin typeface="Arial Narrow" panose="020B0606020202030204" pitchFamily="34" charset="0"/>
              </a:defRPr>
            </a:lvl2pPr>
            <a:lvl3pPr>
              <a:lnSpc>
                <a:spcPct val="70000"/>
              </a:lnSpc>
              <a:defRPr kumimoji="1" sz="4800" b="1">
                <a:solidFill>
                  <a:schemeClr val="bg1"/>
                </a:solidFill>
                <a:latin typeface="Arial Narrow" panose="020B0606020202030204" pitchFamily="34" charset="0"/>
              </a:defRPr>
            </a:lvl3pPr>
            <a:lvl4pPr>
              <a:lnSpc>
                <a:spcPct val="70000"/>
              </a:lnSpc>
              <a:defRPr kumimoji="1" sz="4800" b="1">
                <a:solidFill>
                  <a:schemeClr val="bg1"/>
                </a:solidFill>
                <a:latin typeface="Arial Narrow" panose="020B0606020202030204" pitchFamily="34" charset="0"/>
              </a:defRPr>
            </a:lvl4pPr>
            <a:lvl5pPr>
              <a:lnSpc>
                <a:spcPct val="70000"/>
              </a:lnSpc>
              <a:defRPr kumimoji="1" sz="4800" b="1">
                <a:solidFill>
                  <a:schemeClr val="bg1"/>
                </a:solidFill>
                <a:latin typeface="Arial Narrow" panose="020B0606020202030204" pitchFamily="34" charset="0"/>
              </a:defRPr>
            </a:lvl5pPr>
            <a:lvl6pPr marL="457200" eaLnBrk="0" fontAlgn="base" hangingPunct="0">
              <a:lnSpc>
                <a:spcPct val="70000"/>
              </a:lnSpc>
              <a:spcBef>
                <a:spcPct val="0"/>
              </a:spcBef>
              <a:spcAft>
                <a:spcPct val="0"/>
              </a:spcAft>
              <a:defRPr kumimoji="1" sz="4800" b="1">
                <a:solidFill>
                  <a:schemeClr val="bg1"/>
                </a:solidFill>
                <a:latin typeface="Arial Narrow" panose="020B0606020202030204" pitchFamily="34" charset="0"/>
              </a:defRPr>
            </a:lvl6pPr>
            <a:lvl7pPr marL="914400" eaLnBrk="0" fontAlgn="base" hangingPunct="0">
              <a:lnSpc>
                <a:spcPct val="70000"/>
              </a:lnSpc>
              <a:spcBef>
                <a:spcPct val="0"/>
              </a:spcBef>
              <a:spcAft>
                <a:spcPct val="0"/>
              </a:spcAft>
              <a:defRPr kumimoji="1" sz="4800" b="1">
                <a:solidFill>
                  <a:schemeClr val="bg1"/>
                </a:solidFill>
                <a:latin typeface="Arial Narrow" panose="020B0606020202030204" pitchFamily="34" charset="0"/>
              </a:defRPr>
            </a:lvl7pPr>
            <a:lvl8pPr marL="1371600" eaLnBrk="0" fontAlgn="base" hangingPunct="0">
              <a:lnSpc>
                <a:spcPct val="70000"/>
              </a:lnSpc>
              <a:spcBef>
                <a:spcPct val="0"/>
              </a:spcBef>
              <a:spcAft>
                <a:spcPct val="0"/>
              </a:spcAft>
              <a:defRPr kumimoji="1" sz="4800" b="1">
                <a:solidFill>
                  <a:schemeClr val="bg1"/>
                </a:solidFill>
                <a:latin typeface="Arial Narrow" panose="020B0606020202030204" pitchFamily="34" charset="0"/>
              </a:defRPr>
            </a:lvl8pPr>
            <a:lvl9pPr marL="1828800" eaLnBrk="0" fontAlgn="base" hangingPunct="0">
              <a:lnSpc>
                <a:spcPct val="70000"/>
              </a:lnSpc>
              <a:spcBef>
                <a:spcPct val="0"/>
              </a:spcBef>
              <a:spcAft>
                <a:spcPct val="0"/>
              </a:spcAft>
              <a:defRPr kumimoji="1" sz="4800" b="1">
                <a:solidFill>
                  <a:schemeClr val="bg1"/>
                </a:solidFill>
                <a:latin typeface="Arial Narrow" panose="020B0606020202030204" pitchFamily="34" charset="0"/>
              </a:defRPr>
            </a:lvl9pPr>
          </a:lstStyle>
          <a:p>
            <a:r>
              <a:rPr lang="en-US" altLang="fi-FI"/>
              <a:t>Muuttujien lataukset</a:t>
            </a:r>
          </a:p>
        </p:txBody>
      </p:sp>
      <p:sp>
        <p:nvSpPr>
          <p:cNvPr id="43013" name="Rectangle 5">
            <a:extLst>
              <a:ext uri="{FF2B5EF4-FFF2-40B4-BE49-F238E27FC236}">
                <a16:creationId xmlns:a16="http://schemas.microsoft.com/office/drawing/2014/main" id="{89CE5935-E50E-4FFC-9725-FD777250C36A}"/>
              </a:ext>
            </a:extLst>
          </p:cNvPr>
          <p:cNvSpPr>
            <a:spLocks noChangeArrowheads="1"/>
          </p:cNvSpPr>
          <p:nvPr/>
        </p:nvSpPr>
        <p:spPr bwMode="auto">
          <a:xfrm>
            <a:off x="2843213" y="1330325"/>
            <a:ext cx="60960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lstStyle>
            <a:lvl1pPr marL="342900" indent="-342900">
              <a:spcBef>
                <a:spcPct val="20000"/>
              </a:spcBef>
              <a:buClr>
                <a:schemeClr val="hlink"/>
              </a:buClr>
              <a:buSzPct val="50000"/>
              <a:buFont typeface="Monotype Sorts" pitchFamily="2" charset="2"/>
              <a:buChar char="n"/>
              <a:defRPr kumimoji="1" sz="2800">
                <a:solidFill>
                  <a:schemeClr val="bg1"/>
                </a:solidFill>
                <a:latin typeface="Arial" panose="020B0604020202020204" pitchFamily="34" charset="0"/>
              </a:defRPr>
            </a:lvl1pPr>
            <a:lvl2pPr marL="742950" indent="-285750">
              <a:spcBef>
                <a:spcPct val="20000"/>
              </a:spcBef>
              <a:buClr>
                <a:schemeClr val="accent2"/>
              </a:buClr>
              <a:buSzPct val="75000"/>
              <a:buFont typeface="Monotype Sorts" pitchFamily="2" charset="2"/>
              <a:buChar char="u"/>
              <a:defRPr kumimoji="1" sz="2600">
                <a:solidFill>
                  <a:schemeClr val="bg1"/>
                </a:solidFill>
                <a:latin typeface="Arial" panose="020B0604020202020204" pitchFamily="34" charset="0"/>
              </a:defRPr>
            </a:lvl2pPr>
            <a:lvl3pPr marL="1143000" indent="-228600">
              <a:spcBef>
                <a:spcPct val="20000"/>
              </a:spcBef>
              <a:buClr>
                <a:schemeClr val="hlink"/>
              </a:buClr>
              <a:buSzPct val="65000"/>
              <a:buFont typeface="Monotype Sorts" pitchFamily="2" charset="2"/>
              <a:buChar char="F"/>
              <a:defRPr kumimoji="1" sz="2400">
                <a:solidFill>
                  <a:schemeClr val="bg1"/>
                </a:solidFill>
                <a:latin typeface="Arial" panose="020B0604020202020204" pitchFamily="34" charset="0"/>
              </a:defRPr>
            </a:lvl3pPr>
            <a:lvl4pPr marL="1600200" indent="-228600">
              <a:spcBef>
                <a:spcPct val="20000"/>
              </a:spcBef>
              <a:buClr>
                <a:srgbClr val="008080"/>
              </a:buClr>
              <a:buSzPct val="100000"/>
              <a:buChar char="•"/>
              <a:defRPr kumimoji="1" sz="2000">
                <a:solidFill>
                  <a:schemeClr val="bg1"/>
                </a:solidFill>
                <a:latin typeface="Arial" panose="020B0604020202020204" pitchFamily="34" charset="0"/>
              </a:defRPr>
            </a:lvl4pPr>
            <a:lvl5pPr marL="2057400" indent="-228600">
              <a:spcBef>
                <a:spcPct val="20000"/>
              </a:spcBef>
              <a:buClr>
                <a:schemeClr val="hlink"/>
              </a:buClr>
              <a:buSzPct val="100000"/>
              <a:buChar char="–"/>
              <a:defRPr kumimoji="1" sz="2000">
                <a:solidFill>
                  <a:schemeClr val="bg1"/>
                </a:solidFill>
                <a:latin typeface="Arial" panose="020B0604020202020204" pitchFamily="34" charset="0"/>
              </a:defRPr>
            </a:lvl5pPr>
            <a:lvl6pPr marL="2514600" indent="-228600" eaLnBrk="0" fontAlgn="base" hangingPunct="0">
              <a:spcBef>
                <a:spcPct val="20000"/>
              </a:spcBef>
              <a:spcAft>
                <a:spcPct val="0"/>
              </a:spcAft>
              <a:buClr>
                <a:schemeClr val="hlink"/>
              </a:buClr>
              <a:buSzPct val="100000"/>
              <a:buChar char="–"/>
              <a:defRPr kumimoji="1" sz="2000">
                <a:solidFill>
                  <a:schemeClr val="bg1"/>
                </a:solidFill>
                <a:latin typeface="Arial" panose="020B0604020202020204" pitchFamily="34" charset="0"/>
              </a:defRPr>
            </a:lvl6pPr>
            <a:lvl7pPr marL="2971800" indent="-228600" eaLnBrk="0" fontAlgn="base" hangingPunct="0">
              <a:spcBef>
                <a:spcPct val="20000"/>
              </a:spcBef>
              <a:spcAft>
                <a:spcPct val="0"/>
              </a:spcAft>
              <a:buClr>
                <a:schemeClr val="hlink"/>
              </a:buClr>
              <a:buSzPct val="100000"/>
              <a:buChar char="–"/>
              <a:defRPr kumimoji="1" sz="2000">
                <a:solidFill>
                  <a:schemeClr val="bg1"/>
                </a:solidFill>
                <a:latin typeface="Arial" panose="020B0604020202020204" pitchFamily="34" charset="0"/>
              </a:defRPr>
            </a:lvl7pPr>
            <a:lvl8pPr marL="3429000" indent="-228600" eaLnBrk="0" fontAlgn="base" hangingPunct="0">
              <a:spcBef>
                <a:spcPct val="20000"/>
              </a:spcBef>
              <a:spcAft>
                <a:spcPct val="0"/>
              </a:spcAft>
              <a:buClr>
                <a:schemeClr val="hlink"/>
              </a:buClr>
              <a:buSzPct val="100000"/>
              <a:buChar char="–"/>
              <a:defRPr kumimoji="1" sz="2000">
                <a:solidFill>
                  <a:schemeClr val="bg1"/>
                </a:solidFill>
                <a:latin typeface="Arial" panose="020B0604020202020204" pitchFamily="34" charset="0"/>
              </a:defRPr>
            </a:lvl8pPr>
            <a:lvl9pPr marL="3886200" indent="-228600" eaLnBrk="0" fontAlgn="base" hangingPunct="0">
              <a:spcBef>
                <a:spcPct val="20000"/>
              </a:spcBef>
              <a:spcAft>
                <a:spcPct val="0"/>
              </a:spcAft>
              <a:buClr>
                <a:schemeClr val="hlink"/>
              </a:buClr>
              <a:buSzPct val="100000"/>
              <a:buChar char="–"/>
              <a:defRPr kumimoji="1" sz="2000">
                <a:solidFill>
                  <a:schemeClr val="bg1"/>
                </a:solidFill>
                <a:latin typeface="Arial" panose="020B0604020202020204" pitchFamily="34" charset="0"/>
              </a:defRPr>
            </a:lvl9pPr>
          </a:lstStyle>
          <a:p>
            <a:pPr>
              <a:buFont typeface="Wingdings" panose="05000000000000000000" pitchFamily="2" charset="2"/>
              <a:buChar char="v"/>
            </a:pPr>
            <a:r>
              <a:rPr lang="fi-FI" altLang="fi-FI" dirty="0"/>
              <a:t>Faktorin ja muuttujan välinen korrelaatio (tai regressiokerroin)</a:t>
            </a:r>
          </a:p>
          <a:p>
            <a:pPr>
              <a:buFont typeface="Wingdings" panose="05000000000000000000" pitchFamily="2" charset="2"/>
              <a:buChar char="v"/>
            </a:pPr>
            <a:r>
              <a:rPr lang="fi-FI" altLang="fi-FI" dirty="0"/>
              <a:t>Muuttuja voi latautua useaan faktoriin voimakkaasti</a:t>
            </a:r>
          </a:p>
          <a:p>
            <a:pPr lvl="1">
              <a:buFont typeface="Wingdings" panose="05000000000000000000" pitchFamily="2" charset="2"/>
              <a:buChar char="v"/>
            </a:pPr>
            <a:r>
              <a:rPr lang="fi-FI" altLang="fi-FI" dirty="0"/>
              <a:t>Muuttujan poistaminen ?</a:t>
            </a:r>
          </a:p>
          <a:p>
            <a:pPr>
              <a:buFont typeface="Wingdings" panose="05000000000000000000" pitchFamily="2" charset="2"/>
              <a:buChar char="v"/>
            </a:pPr>
            <a:r>
              <a:rPr lang="fi-FI" altLang="fi-FI" dirty="0"/>
              <a:t>Mikä on korkea lataus?</a:t>
            </a:r>
          </a:p>
          <a:p>
            <a:pPr lvl="1">
              <a:buFont typeface="Wingdings" panose="05000000000000000000" pitchFamily="2" charset="2"/>
              <a:buChar char="v"/>
            </a:pPr>
            <a:r>
              <a:rPr lang="en-US" altLang="fi-FI" dirty="0"/>
              <a:t>0.30, 0.35, 0.40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a:extLst>
              <a:ext uri="{FF2B5EF4-FFF2-40B4-BE49-F238E27FC236}">
                <a16:creationId xmlns:a16="http://schemas.microsoft.com/office/drawing/2014/main" id="{17C485CB-697D-4339-B846-AA75EB6825BD}"/>
              </a:ext>
            </a:extLst>
          </p:cNvPr>
          <p:cNvSpPr>
            <a:spLocks noGrp="1"/>
          </p:cNvSpPr>
          <p:nvPr>
            <p:ph type="sldNum" sz="quarter" idx="12"/>
          </p:nvPr>
        </p:nvSpPr>
        <p:spPr/>
        <p:txBody>
          <a:bodyPr/>
          <a:lstStyle/>
          <a:p>
            <a:fld id="{3E378B5F-B850-499E-BF8C-CF3D87F508C1}" type="slidenum">
              <a:rPr lang="en-US" altLang="fi-FI"/>
              <a:pPr/>
              <a:t>17</a:t>
            </a:fld>
            <a:endParaRPr lang="en-US" altLang="fi-FI"/>
          </a:p>
        </p:txBody>
      </p:sp>
      <p:sp>
        <p:nvSpPr>
          <p:cNvPr id="24580" name="Rectangle 4">
            <a:extLst>
              <a:ext uri="{FF2B5EF4-FFF2-40B4-BE49-F238E27FC236}">
                <a16:creationId xmlns:a16="http://schemas.microsoft.com/office/drawing/2014/main" id="{32249067-A1F9-4E8E-BEA1-E49F1CD71527}"/>
              </a:ext>
            </a:extLst>
          </p:cNvPr>
          <p:cNvSpPr>
            <a:spLocks noGrp="1" noChangeArrowheads="1"/>
          </p:cNvSpPr>
          <p:nvPr>
            <p:ph type="title"/>
          </p:nvPr>
        </p:nvSpPr>
        <p:spPr/>
        <p:txBody>
          <a:bodyPr/>
          <a:lstStyle/>
          <a:p>
            <a:r>
              <a:rPr lang="fi-FI" altLang="fi-FI"/>
              <a:t>Mallin tunnuslukuja</a:t>
            </a:r>
          </a:p>
        </p:txBody>
      </p:sp>
      <p:sp>
        <p:nvSpPr>
          <p:cNvPr id="24582" name="Rectangle 6">
            <a:extLst>
              <a:ext uri="{FF2B5EF4-FFF2-40B4-BE49-F238E27FC236}">
                <a16:creationId xmlns:a16="http://schemas.microsoft.com/office/drawing/2014/main" id="{6FBA99C5-E28A-436C-887D-D9594DDD049B}"/>
              </a:ext>
            </a:extLst>
          </p:cNvPr>
          <p:cNvSpPr>
            <a:spLocks noChangeArrowheads="1"/>
          </p:cNvSpPr>
          <p:nvPr/>
        </p:nvSpPr>
        <p:spPr bwMode="auto">
          <a:xfrm>
            <a:off x="2390989" y="1741696"/>
            <a:ext cx="6732587"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lstStyle>
            <a:lvl1pPr marL="342900" indent="-342900">
              <a:spcBef>
                <a:spcPct val="20000"/>
              </a:spcBef>
              <a:buClr>
                <a:schemeClr val="hlink"/>
              </a:buClr>
              <a:buSzPct val="50000"/>
              <a:buFont typeface="Monotype Sorts" pitchFamily="2" charset="2"/>
              <a:buChar char="n"/>
              <a:defRPr kumimoji="1" sz="2800">
                <a:solidFill>
                  <a:schemeClr val="bg1"/>
                </a:solidFill>
                <a:latin typeface="Arial" panose="020B0604020202020204" pitchFamily="34" charset="0"/>
              </a:defRPr>
            </a:lvl1pPr>
            <a:lvl2pPr marL="742950" indent="-285750">
              <a:spcBef>
                <a:spcPct val="20000"/>
              </a:spcBef>
              <a:buClr>
                <a:schemeClr val="accent2"/>
              </a:buClr>
              <a:buSzPct val="75000"/>
              <a:buFont typeface="Monotype Sorts" pitchFamily="2" charset="2"/>
              <a:buChar char="u"/>
              <a:defRPr kumimoji="1" sz="2600">
                <a:solidFill>
                  <a:schemeClr val="bg1"/>
                </a:solidFill>
                <a:latin typeface="Arial" panose="020B0604020202020204" pitchFamily="34" charset="0"/>
              </a:defRPr>
            </a:lvl2pPr>
            <a:lvl3pPr marL="1143000" indent="-228600">
              <a:spcBef>
                <a:spcPct val="20000"/>
              </a:spcBef>
              <a:buClr>
                <a:schemeClr val="hlink"/>
              </a:buClr>
              <a:buSzPct val="65000"/>
              <a:buFont typeface="Monotype Sorts" pitchFamily="2" charset="2"/>
              <a:buChar char="F"/>
              <a:defRPr kumimoji="1" sz="2400">
                <a:solidFill>
                  <a:schemeClr val="bg1"/>
                </a:solidFill>
                <a:latin typeface="Arial" panose="020B0604020202020204" pitchFamily="34" charset="0"/>
              </a:defRPr>
            </a:lvl3pPr>
            <a:lvl4pPr marL="1600200" indent="-228600">
              <a:spcBef>
                <a:spcPct val="20000"/>
              </a:spcBef>
              <a:buClr>
                <a:srgbClr val="008080"/>
              </a:buClr>
              <a:buSzPct val="100000"/>
              <a:buChar char="•"/>
              <a:defRPr kumimoji="1" sz="2000">
                <a:solidFill>
                  <a:schemeClr val="bg1"/>
                </a:solidFill>
                <a:latin typeface="Arial" panose="020B0604020202020204" pitchFamily="34" charset="0"/>
              </a:defRPr>
            </a:lvl4pPr>
            <a:lvl5pPr marL="2057400" indent="-228600">
              <a:spcBef>
                <a:spcPct val="20000"/>
              </a:spcBef>
              <a:buClr>
                <a:schemeClr val="hlink"/>
              </a:buClr>
              <a:buSzPct val="100000"/>
              <a:buChar char="–"/>
              <a:defRPr kumimoji="1" sz="2000">
                <a:solidFill>
                  <a:schemeClr val="bg1"/>
                </a:solidFill>
                <a:latin typeface="Arial" panose="020B0604020202020204" pitchFamily="34" charset="0"/>
              </a:defRPr>
            </a:lvl5pPr>
            <a:lvl6pPr marL="2514600" indent="-228600" eaLnBrk="0" fontAlgn="base" hangingPunct="0">
              <a:spcBef>
                <a:spcPct val="20000"/>
              </a:spcBef>
              <a:spcAft>
                <a:spcPct val="0"/>
              </a:spcAft>
              <a:buClr>
                <a:schemeClr val="hlink"/>
              </a:buClr>
              <a:buSzPct val="100000"/>
              <a:buChar char="–"/>
              <a:defRPr kumimoji="1" sz="2000">
                <a:solidFill>
                  <a:schemeClr val="bg1"/>
                </a:solidFill>
                <a:latin typeface="Arial" panose="020B0604020202020204" pitchFamily="34" charset="0"/>
              </a:defRPr>
            </a:lvl6pPr>
            <a:lvl7pPr marL="2971800" indent="-228600" eaLnBrk="0" fontAlgn="base" hangingPunct="0">
              <a:spcBef>
                <a:spcPct val="20000"/>
              </a:spcBef>
              <a:spcAft>
                <a:spcPct val="0"/>
              </a:spcAft>
              <a:buClr>
                <a:schemeClr val="hlink"/>
              </a:buClr>
              <a:buSzPct val="100000"/>
              <a:buChar char="–"/>
              <a:defRPr kumimoji="1" sz="2000">
                <a:solidFill>
                  <a:schemeClr val="bg1"/>
                </a:solidFill>
                <a:latin typeface="Arial" panose="020B0604020202020204" pitchFamily="34" charset="0"/>
              </a:defRPr>
            </a:lvl7pPr>
            <a:lvl8pPr marL="3429000" indent="-228600" eaLnBrk="0" fontAlgn="base" hangingPunct="0">
              <a:spcBef>
                <a:spcPct val="20000"/>
              </a:spcBef>
              <a:spcAft>
                <a:spcPct val="0"/>
              </a:spcAft>
              <a:buClr>
                <a:schemeClr val="hlink"/>
              </a:buClr>
              <a:buSzPct val="100000"/>
              <a:buChar char="–"/>
              <a:defRPr kumimoji="1" sz="2000">
                <a:solidFill>
                  <a:schemeClr val="bg1"/>
                </a:solidFill>
                <a:latin typeface="Arial" panose="020B0604020202020204" pitchFamily="34" charset="0"/>
              </a:defRPr>
            </a:lvl8pPr>
            <a:lvl9pPr marL="3886200" indent="-228600" eaLnBrk="0" fontAlgn="base" hangingPunct="0">
              <a:spcBef>
                <a:spcPct val="20000"/>
              </a:spcBef>
              <a:spcAft>
                <a:spcPct val="0"/>
              </a:spcAft>
              <a:buClr>
                <a:schemeClr val="hlink"/>
              </a:buClr>
              <a:buSzPct val="100000"/>
              <a:buChar char="–"/>
              <a:defRPr kumimoji="1" sz="2000">
                <a:solidFill>
                  <a:schemeClr val="bg1"/>
                </a:solidFill>
                <a:latin typeface="Arial" panose="020B0604020202020204" pitchFamily="34" charset="0"/>
              </a:defRPr>
            </a:lvl9pPr>
          </a:lstStyle>
          <a:p>
            <a:pPr>
              <a:buFont typeface="Wingdings" panose="05000000000000000000" pitchFamily="2" charset="2"/>
              <a:buChar char="v"/>
            </a:pPr>
            <a:r>
              <a:rPr lang="en-US" altLang="fi-FI" dirty="0">
                <a:latin typeface="Times New Roman" panose="02020603050405020304" pitchFamily="18" charset="0"/>
              </a:rPr>
              <a:t>Test statistics</a:t>
            </a:r>
          </a:p>
          <a:p>
            <a:pPr lvl="1">
              <a:buFont typeface="Wingdings" panose="05000000000000000000" pitchFamily="2" charset="2"/>
              <a:buChar char="v"/>
            </a:pPr>
            <a:r>
              <a:rPr lang="en-US" altLang="fi-FI" dirty="0">
                <a:latin typeface="Times New Roman" panose="02020603050405020304" pitchFamily="18" charset="0"/>
              </a:rPr>
              <a:t>Chi-square test</a:t>
            </a:r>
          </a:p>
          <a:p>
            <a:pPr lvl="1">
              <a:buFont typeface="Wingdings" panose="05000000000000000000" pitchFamily="2" charset="2"/>
              <a:buChar char="v"/>
            </a:pPr>
            <a:r>
              <a:rPr lang="en-US" altLang="fi-FI" dirty="0">
                <a:latin typeface="Times New Roman" panose="02020603050405020304" pitchFamily="18" charset="0"/>
              </a:rPr>
              <a:t>Akaike’s Information Criteria (AIC, CAIC)</a:t>
            </a:r>
          </a:p>
          <a:p>
            <a:pPr lvl="1">
              <a:buFont typeface="Wingdings" panose="05000000000000000000" pitchFamily="2" charset="2"/>
              <a:buChar char="v"/>
            </a:pPr>
            <a:r>
              <a:rPr lang="en-GB" altLang="fi-FI" dirty="0">
                <a:latin typeface="Times New Roman" panose="02020603050405020304" pitchFamily="18" charset="0"/>
              </a:rPr>
              <a:t>Root Mean Square Error Of Approximation</a:t>
            </a:r>
            <a:r>
              <a:rPr lang="fi-FI" altLang="fi-FI" sz="2800" dirty="0">
                <a:latin typeface="Times New Roman" panose="02020603050405020304" pitchFamily="18" charset="0"/>
              </a:rPr>
              <a:t> (</a:t>
            </a:r>
            <a:r>
              <a:rPr lang="en-US" altLang="fi-FI" dirty="0">
                <a:latin typeface="Times New Roman" panose="02020603050405020304" pitchFamily="18" charset="0"/>
              </a:rPr>
              <a:t>RMSEA)</a:t>
            </a:r>
          </a:p>
          <a:p>
            <a:pPr lvl="1">
              <a:buFont typeface="Wingdings" panose="05000000000000000000" pitchFamily="2" charset="2"/>
              <a:buChar char="v"/>
            </a:pPr>
            <a:r>
              <a:rPr lang="en-US" altLang="fi-FI" dirty="0">
                <a:latin typeface="Times New Roman" panose="02020603050405020304" pitchFamily="18" charset="0"/>
              </a:rPr>
              <a:t>Goodness of Fit Index (GFI, AGFI)</a:t>
            </a:r>
          </a:p>
          <a:p>
            <a:pPr lvl="1">
              <a:buFont typeface="Wingdings" panose="05000000000000000000" pitchFamily="2" charset="2"/>
              <a:buChar char="v"/>
            </a:pPr>
            <a:r>
              <a:rPr lang="en-US" altLang="fi-FI" dirty="0">
                <a:latin typeface="Times New Roman" panose="02020603050405020304" pitchFamily="18" charset="0"/>
              </a:rPr>
              <a:t>CFI</a:t>
            </a:r>
          </a:p>
          <a:p>
            <a:pPr lvl="1">
              <a:buFont typeface="Wingdings" panose="05000000000000000000" pitchFamily="2" charset="2"/>
              <a:buChar char="v"/>
            </a:pPr>
            <a:r>
              <a:rPr lang="en-US" altLang="fi-FI" dirty="0">
                <a:latin typeface="Times New Roman" panose="02020603050405020304" pitchFamily="18" charset="0"/>
              </a:rPr>
              <a:t>Tucker-Lewis Index (TLI)</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a:extLst>
              <a:ext uri="{FF2B5EF4-FFF2-40B4-BE49-F238E27FC236}">
                <a16:creationId xmlns:a16="http://schemas.microsoft.com/office/drawing/2014/main" id="{AF6FC30E-A119-4EC4-A6C8-36A318803109}"/>
              </a:ext>
            </a:extLst>
          </p:cNvPr>
          <p:cNvSpPr>
            <a:spLocks noGrp="1"/>
          </p:cNvSpPr>
          <p:nvPr>
            <p:ph type="sldNum" sz="quarter" idx="12"/>
          </p:nvPr>
        </p:nvSpPr>
        <p:spPr/>
        <p:txBody>
          <a:bodyPr/>
          <a:lstStyle/>
          <a:p>
            <a:fld id="{9F0C3644-DA09-4554-BA27-330B94579B6E}" type="slidenum">
              <a:rPr lang="en-US" altLang="fi-FI"/>
              <a:pPr/>
              <a:t>18</a:t>
            </a:fld>
            <a:endParaRPr lang="en-US" altLang="fi-FI"/>
          </a:p>
        </p:txBody>
      </p:sp>
      <p:sp>
        <p:nvSpPr>
          <p:cNvPr id="69634" name="Rectangle 2">
            <a:extLst>
              <a:ext uri="{FF2B5EF4-FFF2-40B4-BE49-F238E27FC236}">
                <a16:creationId xmlns:a16="http://schemas.microsoft.com/office/drawing/2014/main" id="{C1EBE81E-2634-4D6F-8ED9-68B200C1EF58}"/>
              </a:ext>
            </a:extLst>
          </p:cNvPr>
          <p:cNvSpPr>
            <a:spLocks noGrp="1" noChangeArrowheads="1"/>
          </p:cNvSpPr>
          <p:nvPr>
            <p:ph type="title"/>
          </p:nvPr>
        </p:nvSpPr>
        <p:spPr/>
        <p:txBody>
          <a:bodyPr/>
          <a:lstStyle/>
          <a:p>
            <a:r>
              <a:rPr lang="fi-FI" altLang="fi-FI"/>
              <a:t>Mallin tunnuslukuja</a:t>
            </a:r>
          </a:p>
        </p:txBody>
      </p:sp>
      <p:sp>
        <p:nvSpPr>
          <p:cNvPr id="69635" name="Rectangle 3">
            <a:extLst>
              <a:ext uri="{FF2B5EF4-FFF2-40B4-BE49-F238E27FC236}">
                <a16:creationId xmlns:a16="http://schemas.microsoft.com/office/drawing/2014/main" id="{9992CF5C-538F-4616-B4B0-51D3EFF7332F}"/>
              </a:ext>
            </a:extLst>
          </p:cNvPr>
          <p:cNvSpPr>
            <a:spLocks noGrp="1" noChangeArrowheads="1"/>
          </p:cNvSpPr>
          <p:nvPr>
            <p:ph type="body" idx="1"/>
          </p:nvPr>
        </p:nvSpPr>
        <p:spPr>
          <a:xfrm>
            <a:off x="2915816" y="2133600"/>
            <a:ext cx="6096000" cy="4114800"/>
          </a:xfrm>
        </p:spPr>
        <p:txBody>
          <a:bodyPr/>
          <a:lstStyle/>
          <a:p>
            <a:pPr>
              <a:lnSpc>
                <a:spcPct val="90000"/>
              </a:lnSpc>
              <a:buFont typeface="Wingdings" panose="05000000000000000000" pitchFamily="2" charset="2"/>
              <a:buChar char="v"/>
            </a:pPr>
            <a:r>
              <a:rPr lang="fi-FI" altLang="fi-FI" dirty="0"/>
              <a:t>Khiin neliötesti (X</a:t>
            </a:r>
            <a:r>
              <a:rPr lang="fi-FI" altLang="fi-FI" baseline="30000" dirty="0"/>
              <a:t>2</a:t>
            </a:r>
            <a:r>
              <a:rPr lang="fi-FI" altLang="fi-FI" dirty="0"/>
              <a:t>)</a:t>
            </a:r>
          </a:p>
          <a:p>
            <a:pPr lvl="1">
              <a:lnSpc>
                <a:spcPct val="90000"/>
              </a:lnSpc>
              <a:buFont typeface="Wingdings" panose="05000000000000000000" pitchFamily="2" charset="2"/>
              <a:buChar char="v"/>
            </a:pPr>
            <a:r>
              <a:rPr lang="fi-FI" altLang="fi-FI" dirty="0"/>
              <a:t>Tulee olla ei-merkittävä (p&gt;0.05)</a:t>
            </a:r>
          </a:p>
          <a:p>
            <a:pPr lvl="1">
              <a:lnSpc>
                <a:spcPct val="90000"/>
              </a:lnSpc>
              <a:buFont typeface="Wingdings" panose="05000000000000000000" pitchFamily="2" charset="2"/>
              <a:buChar char="v"/>
            </a:pPr>
            <a:r>
              <a:rPr lang="fi-FI" altLang="fi-FI" dirty="0"/>
              <a:t>Absoluuttinen tunnusluku</a:t>
            </a:r>
          </a:p>
          <a:p>
            <a:pPr>
              <a:lnSpc>
                <a:spcPct val="90000"/>
              </a:lnSpc>
              <a:buFont typeface="Wingdings" panose="05000000000000000000" pitchFamily="2" charset="2"/>
              <a:buChar char="v"/>
            </a:pPr>
            <a:r>
              <a:rPr lang="fi-FI" altLang="fi-FI" dirty="0"/>
              <a:t>X</a:t>
            </a:r>
            <a:r>
              <a:rPr lang="fi-FI" altLang="fi-FI" baseline="30000" dirty="0"/>
              <a:t>2</a:t>
            </a:r>
            <a:r>
              <a:rPr lang="fi-FI" altLang="fi-FI" dirty="0"/>
              <a:t>/</a:t>
            </a:r>
            <a:r>
              <a:rPr lang="fi-FI" altLang="fi-FI" dirty="0" err="1"/>
              <a:t>df</a:t>
            </a:r>
            <a:r>
              <a:rPr lang="fi-FI" altLang="fi-FI" dirty="0"/>
              <a:t> (suhteellinen X</a:t>
            </a:r>
            <a:r>
              <a:rPr lang="fi-FI" altLang="fi-FI" baseline="30000" dirty="0"/>
              <a:t>2</a:t>
            </a:r>
            <a:r>
              <a:rPr lang="fi-FI" altLang="fi-FI" dirty="0"/>
              <a:t>)</a:t>
            </a:r>
          </a:p>
          <a:p>
            <a:pPr lvl="1">
              <a:lnSpc>
                <a:spcPct val="90000"/>
              </a:lnSpc>
              <a:buFont typeface="Wingdings" panose="05000000000000000000" pitchFamily="2" charset="2"/>
              <a:buChar char="v"/>
            </a:pPr>
            <a:r>
              <a:rPr lang="fi-FI" altLang="fi-FI" dirty="0" err="1"/>
              <a:t>df</a:t>
            </a:r>
            <a:r>
              <a:rPr lang="fi-FI" altLang="fi-FI" dirty="0"/>
              <a:t> = </a:t>
            </a:r>
            <a:r>
              <a:rPr lang="fi-FI" altLang="fi-FI" dirty="0" err="1"/>
              <a:t>degrees</a:t>
            </a:r>
            <a:r>
              <a:rPr lang="fi-FI" altLang="fi-FI" dirty="0"/>
              <a:t> of </a:t>
            </a:r>
            <a:r>
              <a:rPr lang="fi-FI" altLang="fi-FI" dirty="0" err="1"/>
              <a:t>freedom</a:t>
            </a:r>
            <a:r>
              <a:rPr lang="fi-FI" altLang="fi-FI" dirty="0"/>
              <a:t> = vapausasteet</a:t>
            </a:r>
          </a:p>
          <a:p>
            <a:pPr lvl="1">
              <a:lnSpc>
                <a:spcPct val="90000"/>
              </a:lnSpc>
              <a:buFont typeface="Wingdings" panose="05000000000000000000" pitchFamily="2" charset="2"/>
              <a:buChar char="v"/>
            </a:pPr>
            <a:r>
              <a:rPr lang="fi-FI" altLang="fi-FI" dirty="0"/>
              <a:t>Tulisi olla &lt; 3 (tai &lt; 5)</a:t>
            </a:r>
          </a:p>
          <a:p>
            <a:pPr>
              <a:lnSpc>
                <a:spcPct val="90000"/>
              </a:lnSpc>
              <a:buFont typeface="Wingdings" panose="05000000000000000000" pitchFamily="2" charset="2"/>
              <a:buChar char="v"/>
            </a:pPr>
            <a:r>
              <a:rPr lang="fi-FI" altLang="fi-FI" dirty="0"/>
              <a:t>Eivät sovellu kun iso otoskoko, hylkää (p&lt;0.05) mallin liian helposti</a:t>
            </a:r>
          </a:p>
          <a:p>
            <a:pPr>
              <a:lnSpc>
                <a:spcPct val="90000"/>
              </a:lnSpc>
              <a:buFont typeface="Monotype Sorts" pitchFamily="2" charset="2"/>
              <a:buNone/>
            </a:pPr>
            <a:endParaRPr lang="fi-FI" altLang="fi-FI"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a:extLst>
              <a:ext uri="{FF2B5EF4-FFF2-40B4-BE49-F238E27FC236}">
                <a16:creationId xmlns:a16="http://schemas.microsoft.com/office/drawing/2014/main" id="{E3BFD6DA-BE74-4989-9C76-B33DCCB81C9F}"/>
              </a:ext>
            </a:extLst>
          </p:cNvPr>
          <p:cNvSpPr>
            <a:spLocks noGrp="1"/>
          </p:cNvSpPr>
          <p:nvPr>
            <p:ph type="sldNum" sz="quarter" idx="12"/>
          </p:nvPr>
        </p:nvSpPr>
        <p:spPr/>
        <p:txBody>
          <a:bodyPr/>
          <a:lstStyle/>
          <a:p>
            <a:fld id="{CAA46B22-1C76-4DE8-8023-FA6B6007825B}" type="slidenum">
              <a:rPr lang="en-US" altLang="fi-FI"/>
              <a:pPr/>
              <a:t>19</a:t>
            </a:fld>
            <a:endParaRPr lang="en-US" altLang="fi-FI"/>
          </a:p>
        </p:txBody>
      </p:sp>
      <p:sp>
        <p:nvSpPr>
          <p:cNvPr id="63493" name="Rectangle 5">
            <a:extLst>
              <a:ext uri="{FF2B5EF4-FFF2-40B4-BE49-F238E27FC236}">
                <a16:creationId xmlns:a16="http://schemas.microsoft.com/office/drawing/2014/main" id="{91F1571B-91CF-488B-8814-EEB544C157B2}"/>
              </a:ext>
            </a:extLst>
          </p:cNvPr>
          <p:cNvSpPr>
            <a:spLocks noGrp="1" noChangeArrowheads="1"/>
          </p:cNvSpPr>
          <p:nvPr>
            <p:ph type="body" idx="1"/>
          </p:nvPr>
        </p:nvSpPr>
        <p:spPr>
          <a:xfrm>
            <a:off x="2411413" y="1989138"/>
            <a:ext cx="6732587" cy="4114800"/>
          </a:xfrm>
        </p:spPr>
        <p:txBody>
          <a:bodyPr/>
          <a:lstStyle/>
          <a:p>
            <a:pPr>
              <a:buFont typeface="Wingdings" panose="05000000000000000000" pitchFamily="2" charset="2"/>
              <a:buChar char="v"/>
            </a:pPr>
            <a:r>
              <a:rPr lang="fi-FI" altLang="fi-FI" dirty="0"/>
              <a:t>GFI (</a:t>
            </a:r>
            <a:r>
              <a:rPr lang="fi-FI" altLang="fi-FI" dirty="0" err="1"/>
              <a:t>Goodness</a:t>
            </a:r>
            <a:r>
              <a:rPr lang="fi-FI" altLang="fi-FI" dirty="0"/>
              <a:t> of </a:t>
            </a:r>
            <a:r>
              <a:rPr lang="fi-FI" altLang="fi-FI" dirty="0" err="1"/>
              <a:t>Fit</a:t>
            </a:r>
            <a:r>
              <a:rPr lang="fi-FI" altLang="fi-FI" dirty="0"/>
              <a:t> Index)</a:t>
            </a:r>
          </a:p>
          <a:p>
            <a:pPr>
              <a:buFont typeface="Wingdings" panose="05000000000000000000" pitchFamily="2" charset="2"/>
              <a:buChar char="v"/>
            </a:pPr>
            <a:r>
              <a:rPr lang="fi-FI" altLang="fi-FI" dirty="0"/>
              <a:t>AGFI (</a:t>
            </a:r>
            <a:r>
              <a:rPr lang="fi-FI" altLang="fi-FI" dirty="0" err="1"/>
              <a:t>Adjusted</a:t>
            </a:r>
            <a:r>
              <a:rPr lang="fi-FI" altLang="fi-FI" dirty="0"/>
              <a:t> GFI)</a:t>
            </a:r>
          </a:p>
          <a:p>
            <a:pPr>
              <a:buFont typeface="Wingdings" panose="05000000000000000000" pitchFamily="2" charset="2"/>
              <a:buChar char="v"/>
            </a:pPr>
            <a:r>
              <a:rPr lang="fi-FI" altLang="fi-FI" dirty="0"/>
              <a:t>IFI (</a:t>
            </a:r>
            <a:r>
              <a:rPr lang="fi-FI" altLang="fi-FI" dirty="0" err="1"/>
              <a:t>Increment</a:t>
            </a:r>
            <a:r>
              <a:rPr lang="fi-FI" altLang="fi-FI" dirty="0"/>
              <a:t> </a:t>
            </a:r>
            <a:r>
              <a:rPr lang="fi-FI" altLang="fi-FI" dirty="0" err="1"/>
              <a:t>Fit</a:t>
            </a:r>
            <a:r>
              <a:rPr lang="fi-FI" altLang="fi-FI" dirty="0"/>
              <a:t> Index)</a:t>
            </a:r>
          </a:p>
          <a:p>
            <a:pPr lvl="1">
              <a:buFont typeface="Wingdings" panose="05000000000000000000" pitchFamily="2" charset="2"/>
              <a:buChar char="v"/>
            </a:pPr>
            <a:r>
              <a:rPr lang="fi-FI" altLang="fi-FI" dirty="0"/>
              <a:t>Arvot ovat välillä 0-1</a:t>
            </a:r>
          </a:p>
          <a:p>
            <a:pPr lvl="1">
              <a:buFont typeface="Wingdings" panose="05000000000000000000" pitchFamily="2" charset="2"/>
              <a:buChar char="v"/>
            </a:pPr>
            <a:r>
              <a:rPr lang="fi-FI" altLang="fi-FI" dirty="0"/>
              <a:t>Suositellut raja-arvot vaihtelevat, esim.</a:t>
            </a:r>
          </a:p>
          <a:p>
            <a:pPr lvl="2">
              <a:buFont typeface="Wingdings" panose="05000000000000000000" pitchFamily="2" charset="2"/>
              <a:buChar char="v"/>
            </a:pPr>
            <a:r>
              <a:rPr lang="fi-FI" altLang="fi-FI" dirty="0"/>
              <a:t>&gt;0.90 (”hyväksyttävä”)</a:t>
            </a:r>
          </a:p>
          <a:p>
            <a:pPr lvl="2">
              <a:buFont typeface="Wingdings" panose="05000000000000000000" pitchFamily="2" charset="2"/>
              <a:buChar char="v"/>
            </a:pPr>
            <a:r>
              <a:rPr lang="fi-FI" altLang="fi-FI" dirty="0"/>
              <a:t>&gt;0.95 (”hyvä”) </a:t>
            </a:r>
          </a:p>
        </p:txBody>
      </p:sp>
      <p:sp>
        <p:nvSpPr>
          <p:cNvPr id="63494" name="Rectangle 6">
            <a:extLst>
              <a:ext uri="{FF2B5EF4-FFF2-40B4-BE49-F238E27FC236}">
                <a16:creationId xmlns:a16="http://schemas.microsoft.com/office/drawing/2014/main" id="{E7EB7310-3323-4668-9AD2-7BE7C0508860}"/>
              </a:ext>
            </a:extLst>
          </p:cNvPr>
          <p:cNvSpPr>
            <a:spLocks noGrp="1" noChangeArrowheads="1"/>
          </p:cNvSpPr>
          <p:nvPr>
            <p:ph type="title"/>
          </p:nvPr>
        </p:nvSpPr>
        <p:spPr>
          <a:xfrm>
            <a:off x="1835150" y="476250"/>
            <a:ext cx="6791325" cy="1143000"/>
          </a:xfrm>
          <a:noFill/>
          <a:ln/>
        </p:spPr>
        <p:txBody>
          <a:bodyPr/>
          <a:lstStyle/>
          <a:p>
            <a:r>
              <a:rPr lang="fi-FI" altLang="fi-FI"/>
              <a:t>Mallin tunnuslukuja</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2076D46A-572E-4AEF-8E5C-54572C2F9388}"/>
              </a:ext>
            </a:extLst>
          </p:cNvPr>
          <p:cNvSpPr>
            <a:spLocks noGrp="1"/>
          </p:cNvSpPr>
          <p:nvPr>
            <p:ph type="sldNum" sz="quarter" idx="12"/>
          </p:nvPr>
        </p:nvSpPr>
        <p:spPr/>
        <p:txBody>
          <a:bodyPr/>
          <a:lstStyle/>
          <a:p>
            <a:fld id="{0555434C-D9D4-4844-B2A2-9C5381828581}" type="slidenum">
              <a:rPr lang="en-US" altLang="fi-FI"/>
              <a:pPr/>
              <a:t>2</a:t>
            </a:fld>
            <a:endParaRPr lang="en-US" altLang="fi-FI"/>
          </a:p>
        </p:txBody>
      </p:sp>
      <p:sp>
        <p:nvSpPr>
          <p:cNvPr id="32772" name="Rectangle 4">
            <a:extLst>
              <a:ext uri="{FF2B5EF4-FFF2-40B4-BE49-F238E27FC236}">
                <a16:creationId xmlns:a16="http://schemas.microsoft.com/office/drawing/2014/main" id="{D48330FA-9891-44DB-AE32-6902D46DF9E4}"/>
              </a:ext>
            </a:extLst>
          </p:cNvPr>
          <p:cNvSpPr>
            <a:spLocks noChangeArrowheads="1"/>
          </p:cNvSpPr>
          <p:nvPr/>
        </p:nvSpPr>
        <p:spPr bwMode="auto">
          <a:xfrm>
            <a:off x="2819400" y="609600"/>
            <a:ext cx="60960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nchor="ctr"/>
          <a:lstStyle>
            <a:lvl1pPr>
              <a:lnSpc>
                <a:spcPct val="70000"/>
              </a:lnSpc>
              <a:defRPr kumimoji="1" sz="4800" b="1">
                <a:solidFill>
                  <a:schemeClr val="bg1"/>
                </a:solidFill>
                <a:latin typeface="Arial Narrow" panose="020B0606020202030204" pitchFamily="34" charset="0"/>
              </a:defRPr>
            </a:lvl1pPr>
            <a:lvl2pPr>
              <a:lnSpc>
                <a:spcPct val="70000"/>
              </a:lnSpc>
              <a:defRPr kumimoji="1" sz="4800" b="1">
                <a:solidFill>
                  <a:schemeClr val="bg1"/>
                </a:solidFill>
                <a:latin typeface="Arial Narrow" panose="020B0606020202030204" pitchFamily="34" charset="0"/>
              </a:defRPr>
            </a:lvl2pPr>
            <a:lvl3pPr>
              <a:lnSpc>
                <a:spcPct val="70000"/>
              </a:lnSpc>
              <a:defRPr kumimoji="1" sz="4800" b="1">
                <a:solidFill>
                  <a:schemeClr val="bg1"/>
                </a:solidFill>
                <a:latin typeface="Arial Narrow" panose="020B0606020202030204" pitchFamily="34" charset="0"/>
              </a:defRPr>
            </a:lvl3pPr>
            <a:lvl4pPr>
              <a:lnSpc>
                <a:spcPct val="70000"/>
              </a:lnSpc>
              <a:defRPr kumimoji="1" sz="4800" b="1">
                <a:solidFill>
                  <a:schemeClr val="bg1"/>
                </a:solidFill>
                <a:latin typeface="Arial Narrow" panose="020B0606020202030204" pitchFamily="34" charset="0"/>
              </a:defRPr>
            </a:lvl4pPr>
            <a:lvl5pPr>
              <a:lnSpc>
                <a:spcPct val="70000"/>
              </a:lnSpc>
              <a:defRPr kumimoji="1" sz="4800" b="1">
                <a:solidFill>
                  <a:schemeClr val="bg1"/>
                </a:solidFill>
                <a:latin typeface="Arial Narrow" panose="020B0606020202030204" pitchFamily="34" charset="0"/>
              </a:defRPr>
            </a:lvl5pPr>
            <a:lvl6pPr marL="457200" eaLnBrk="0" fontAlgn="base" hangingPunct="0">
              <a:lnSpc>
                <a:spcPct val="70000"/>
              </a:lnSpc>
              <a:spcBef>
                <a:spcPct val="0"/>
              </a:spcBef>
              <a:spcAft>
                <a:spcPct val="0"/>
              </a:spcAft>
              <a:defRPr kumimoji="1" sz="4800" b="1">
                <a:solidFill>
                  <a:schemeClr val="bg1"/>
                </a:solidFill>
                <a:latin typeface="Arial Narrow" panose="020B0606020202030204" pitchFamily="34" charset="0"/>
              </a:defRPr>
            </a:lvl6pPr>
            <a:lvl7pPr marL="914400" eaLnBrk="0" fontAlgn="base" hangingPunct="0">
              <a:lnSpc>
                <a:spcPct val="70000"/>
              </a:lnSpc>
              <a:spcBef>
                <a:spcPct val="0"/>
              </a:spcBef>
              <a:spcAft>
                <a:spcPct val="0"/>
              </a:spcAft>
              <a:defRPr kumimoji="1" sz="4800" b="1">
                <a:solidFill>
                  <a:schemeClr val="bg1"/>
                </a:solidFill>
                <a:latin typeface="Arial Narrow" panose="020B0606020202030204" pitchFamily="34" charset="0"/>
              </a:defRPr>
            </a:lvl7pPr>
            <a:lvl8pPr marL="1371600" eaLnBrk="0" fontAlgn="base" hangingPunct="0">
              <a:lnSpc>
                <a:spcPct val="70000"/>
              </a:lnSpc>
              <a:spcBef>
                <a:spcPct val="0"/>
              </a:spcBef>
              <a:spcAft>
                <a:spcPct val="0"/>
              </a:spcAft>
              <a:defRPr kumimoji="1" sz="4800" b="1">
                <a:solidFill>
                  <a:schemeClr val="bg1"/>
                </a:solidFill>
                <a:latin typeface="Arial Narrow" panose="020B0606020202030204" pitchFamily="34" charset="0"/>
              </a:defRPr>
            </a:lvl8pPr>
            <a:lvl9pPr marL="1828800" eaLnBrk="0" fontAlgn="base" hangingPunct="0">
              <a:lnSpc>
                <a:spcPct val="70000"/>
              </a:lnSpc>
              <a:spcBef>
                <a:spcPct val="0"/>
              </a:spcBef>
              <a:spcAft>
                <a:spcPct val="0"/>
              </a:spcAft>
              <a:defRPr kumimoji="1" sz="4800" b="1">
                <a:solidFill>
                  <a:schemeClr val="bg1"/>
                </a:solidFill>
                <a:latin typeface="Arial Narrow" panose="020B0606020202030204" pitchFamily="34" charset="0"/>
              </a:defRPr>
            </a:lvl9pPr>
          </a:lstStyle>
          <a:p>
            <a:r>
              <a:rPr lang="fi-FI" altLang="fi-FI"/>
              <a:t>Luennon sisältö</a:t>
            </a:r>
          </a:p>
        </p:txBody>
      </p:sp>
      <p:sp>
        <p:nvSpPr>
          <p:cNvPr id="32773" name="Rectangle 5">
            <a:extLst>
              <a:ext uri="{FF2B5EF4-FFF2-40B4-BE49-F238E27FC236}">
                <a16:creationId xmlns:a16="http://schemas.microsoft.com/office/drawing/2014/main" id="{E8B2AAFE-81E4-43A9-B104-76B2DD48EB77}"/>
              </a:ext>
            </a:extLst>
          </p:cNvPr>
          <p:cNvSpPr>
            <a:spLocks noChangeArrowheads="1"/>
          </p:cNvSpPr>
          <p:nvPr/>
        </p:nvSpPr>
        <p:spPr bwMode="auto">
          <a:xfrm>
            <a:off x="2819400" y="1981200"/>
            <a:ext cx="60960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lstStyle>
            <a:lvl1pPr marL="342900" indent="-342900">
              <a:spcBef>
                <a:spcPct val="20000"/>
              </a:spcBef>
              <a:buClr>
                <a:schemeClr val="hlink"/>
              </a:buClr>
              <a:buSzPct val="50000"/>
              <a:buFont typeface="Monotype Sorts" pitchFamily="2" charset="2"/>
              <a:buChar char="n"/>
              <a:defRPr kumimoji="1" sz="2800">
                <a:solidFill>
                  <a:schemeClr val="bg1"/>
                </a:solidFill>
                <a:latin typeface="Arial" panose="020B0604020202020204" pitchFamily="34" charset="0"/>
              </a:defRPr>
            </a:lvl1pPr>
            <a:lvl2pPr marL="742950" indent="-285750">
              <a:spcBef>
                <a:spcPct val="20000"/>
              </a:spcBef>
              <a:buClr>
                <a:schemeClr val="accent2"/>
              </a:buClr>
              <a:buSzPct val="75000"/>
              <a:buFont typeface="Monotype Sorts" pitchFamily="2" charset="2"/>
              <a:buChar char="u"/>
              <a:defRPr kumimoji="1" sz="2600">
                <a:solidFill>
                  <a:schemeClr val="bg1"/>
                </a:solidFill>
                <a:latin typeface="Arial" panose="020B0604020202020204" pitchFamily="34" charset="0"/>
              </a:defRPr>
            </a:lvl2pPr>
            <a:lvl3pPr marL="1143000" indent="-228600">
              <a:spcBef>
                <a:spcPct val="20000"/>
              </a:spcBef>
              <a:buClr>
                <a:schemeClr val="hlink"/>
              </a:buClr>
              <a:buSzPct val="65000"/>
              <a:buFont typeface="Monotype Sorts" pitchFamily="2" charset="2"/>
              <a:buChar char="F"/>
              <a:defRPr kumimoji="1" sz="2400">
                <a:solidFill>
                  <a:schemeClr val="bg1"/>
                </a:solidFill>
                <a:latin typeface="Arial" panose="020B0604020202020204" pitchFamily="34" charset="0"/>
              </a:defRPr>
            </a:lvl3pPr>
            <a:lvl4pPr marL="1600200" indent="-228600">
              <a:spcBef>
                <a:spcPct val="20000"/>
              </a:spcBef>
              <a:buClr>
                <a:srgbClr val="008080"/>
              </a:buClr>
              <a:buSzPct val="100000"/>
              <a:buChar char="•"/>
              <a:defRPr kumimoji="1" sz="2000">
                <a:solidFill>
                  <a:schemeClr val="bg1"/>
                </a:solidFill>
                <a:latin typeface="Arial" panose="020B0604020202020204" pitchFamily="34" charset="0"/>
              </a:defRPr>
            </a:lvl4pPr>
            <a:lvl5pPr marL="2057400" indent="-228600">
              <a:spcBef>
                <a:spcPct val="20000"/>
              </a:spcBef>
              <a:buClr>
                <a:schemeClr val="hlink"/>
              </a:buClr>
              <a:buSzPct val="100000"/>
              <a:buChar char="–"/>
              <a:defRPr kumimoji="1" sz="2000">
                <a:solidFill>
                  <a:schemeClr val="bg1"/>
                </a:solidFill>
                <a:latin typeface="Arial" panose="020B0604020202020204" pitchFamily="34" charset="0"/>
              </a:defRPr>
            </a:lvl5pPr>
            <a:lvl6pPr marL="2514600" indent="-228600" eaLnBrk="0" fontAlgn="base" hangingPunct="0">
              <a:spcBef>
                <a:spcPct val="20000"/>
              </a:spcBef>
              <a:spcAft>
                <a:spcPct val="0"/>
              </a:spcAft>
              <a:buClr>
                <a:schemeClr val="hlink"/>
              </a:buClr>
              <a:buSzPct val="100000"/>
              <a:buChar char="–"/>
              <a:defRPr kumimoji="1" sz="2000">
                <a:solidFill>
                  <a:schemeClr val="bg1"/>
                </a:solidFill>
                <a:latin typeface="Arial" panose="020B0604020202020204" pitchFamily="34" charset="0"/>
              </a:defRPr>
            </a:lvl6pPr>
            <a:lvl7pPr marL="2971800" indent="-228600" eaLnBrk="0" fontAlgn="base" hangingPunct="0">
              <a:spcBef>
                <a:spcPct val="20000"/>
              </a:spcBef>
              <a:spcAft>
                <a:spcPct val="0"/>
              </a:spcAft>
              <a:buClr>
                <a:schemeClr val="hlink"/>
              </a:buClr>
              <a:buSzPct val="100000"/>
              <a:buChar char="–"/>
              <a:defRPr kumimoji="1" sz="2000">
                <a:solidFill>
                  <a:schemeClr val="bg1"/>
                </a:solidFill>
                <a:latin typeface="Arial" panose="020B0604020202020204" pitchFamily="34" charset="0"/>
              </a:defRPr>
            </a:lvl7pPr>
            <a:lvl8pPr marL="3429000" indent="-228600" eaLnBrk="0" fontAlgn="base" hangingPunct="0">
              <a:spcBef>
                <a:spcPct val="20000"/>
              </a:spcBef>
              <a:spcAft>
                <a:spcPct val="0"/>
              </a:spcAft>
              <a:buClr>
                <a:schemeClr val="hlink"/>
              </a:buClr>
              <a:buSzPct val="100000"/>
              <a:buChar char="–"/>
              <a:defRPr kumimoji="1" sz="2000">
                <a:solidFill>
                  <a:schemeClr val="bg1"/>
                </a:solidFill>
                <a:latin typeface="Arial" panose="020B0604020202020204" pitchFamily="34" charset="0"/>
              </a:defRPr>
            </a:lvl8pPr>
            <a:lvl9pPr marL="3886200" indent="-228600" eaLnBrk="0" fontAlgn="base" hangingPunct="0">
              <a:spcBef>
                <a:spcPct val="20000"/>
              </a:spcBef>
              <a:spcAft>
                <a:spcPct val="0"/>
              </a:spcAft>
              <a:buClr>
                <a:schemeClr val="hlink"/>
              </a:buClr>
              <a:buSzPct val="100000"/>
              <a:buChar char="–"/>
              <a:defRPr kumimoji="1" sz="2000">
                <a:solidFill>
                  <a:schemeClr val="bg1"/>
                </a:solidFill>
                <a:latin typeface="Arial" panose="020B0604020202020204" pitchFamily="34" charset="0"/>
              </a:defRPr>
            </a:lvl9pPr>
          </a:lstStyle>
          <a:p>
            <a:pPr>
              <a:buFont typeface="Wingdings" panose="05000000000000000000" pitchFamily="2" charset="2"/>
              <a:buChar char="v"/>
            </a:pPr>
            <a:r>
              <a:rPr lang="fi-FI" altLang="fi-FI" dirty="0"/>
              <a:t>Taustaa</a:t>
            </a:r>
          </a:p>
          <a:p>
            <a:pPr>
              <a:buFont typeface="Wingdings" panose="05000000000000000000" pitchFamily="2" charset="2"/>
              <a:buChar char="v"/>
            </a:pPr>
            <a:r>
              <a:rPr lang="fi-FI" altLang="fi-FI" dirty="0"/>
              <a:t>Teoria ja toteuttaminen</a:t>
            </a:r>
          </a:p>
          <a:p>
            <a:pPr>
              <a:buFont typeface="Wingdings" panose="05000000000000000000" pitchFamily="2" charset="2"/>
              <a:buChar char="v"/>
            </a:pPr>
            <a:r>
              <a:rPr lang="fi-FI" altLang="fi-FI" dirty="0"/>
              <a:t>Esimerkkejä</a:t>
            </a:r>
          </a:p>
          <a:p>
            <a:pPr>
              <a:buFont typeface="Wingdings" panose="05000000000000000000" pitchFamily="2" charset="2"/>
              <a:buChar char="v"/>
            </a:pPr>
            <a:r>
              <a:rPr lang="fi-FI" altLang="fi-FI" dirty="0"/>
              <a:t>Lähteitä</a:t>
            </a:r>
          </a:p>
          <a:p>
            <a:pPr>
              <a:buFont typeface="Wingdings" panose="05000000000000000000" pitchFamily="2" charset="2"/>
              <a:buChar char="v"/>
            </a:pPr>
            <a:endParaRPr lang="fi-FI" altLang="fi-FI"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a:extLst>
              <a:ext uri="{FF2B5EF4-FFF2-40B4-BE49-F238E27FC236}">
                <a16:creationId xmlns:a16="http://schemas.microsoft.com/office/drawing/2014/main" id="{8D5C2647-7B9C-4CF8-8778-41F220C8D07B}"/>
              </a:ext>
            </a:extLst>
          </p:cNvPr>
          <p:cNvSpPr>
            <a:spLocks noGrp="1"/>
          </p:cNvSpPr>
          <p:nvPr>
            <p:ph type="sldNum" sz="quarter" idx="12"/>
          </p:nvPr>
        </p:nvSpPr>
        <p:spPr/>
        <p:txBody>
          <a:bodyPr/>
          <a:lstStyle/>
          <a:p>
            <a:fld id="{7F78D6FE-37A3-44F2-AB01-18F0E7B32304}" type="slidenum">
              <a:rPr lang="en-US" altLang="fi-FI"/>
              <a:pPr/>
              <a:t>20</a:t>
            </a:fld>
            <a:endParaRPr lang="en-US" altLang="fi-FI"/>
          </a:p>
        </p:txBody>
      </p:sp>
      <p:sp>
        <p:nvSpPr>
          <p:cNvPr id="65539" name="Rectangle 3">
            <a:extLst>
              <a:ext uri="{FF2B5EF4-FFF2-40B4-BE49-F238E27FC236}">
                <a16:creationId xmlns:a16="http://schemas.microsoft.com/office/drawing/2014/main" id="{228469B2-6037-4663-AA4D-79DB74460860}"/>
              </a:ext>
            </a:extLst>
          </p:cNvPr>
          <p:cNvSpPr>
            <a:spLocks noGrp="1" noChangeArrowheads="1"/>
          </p:cNvSpPr>
          <p:nvPr>
            <p:ph type="body" idx="1"/>
          </p:nvPr>
        </p:nvSpPr>
        <p:spPr>
          <a:xfrm>
            <a:off x="2771775" y="1700213"/>
            <a:ext cx="6096000" cy="4824412"/>
          </a:xfrm>
        </p:spPr>
        <p:txBody>
          <a:bodyPr/>
          <a:lstStyle/>
          <a:p>
            <a:pPr>
              <a:lnSpc>
                <a:spcPct val="90000"/>
              </a:lnSpc>
              <a:buFont typeface="Wingdings" panose="05000000000000000000" pitchFamily="2" charset="2"/>
              <a:buChar char="v"/>
            </a:pPr>
            <a:r>
              <a:rPr lang="fi-FI" altLang="fi-FI" dirty="0"/>
              <a:t>Ovat suhteessa perusmalliin eli huonoimmin sopivaan malliin</a:t>
            </a:r>
          </a:p>
          <a:p>
            <a:pPr>
              <a:lnSpc>
                <a:spcPct val="90000"/>
              </a:lnSpc>
              <a:buFont typeface="Wingdings" panose="05000000000000000000" pitchFamily="2" charset="2"/>
              <a:buChar char="v"/>
            </a:pPr>
            <a:r>
              <a:rPr lang="fi-FI" altLang="fi-FI" dirty="0" err="1"/>
              <a:t>Normed</a:t>
            </a:r>
            <a:r>
              <a:rPr lang="fi-FI" altLang="fi-FI" dirty="0"/>
              <a:t> </a:t>
            </a:r>
            <a:r>
              <a:rPr lang="fi-FI" altLang="fi-FI" dirty="0" err="1"/>
              <a:t>Fit</a:t>
            </a:r>
            <a:r>
              <a:rPr lang="fi-FI" altLang="fi-FI" dirty="0"/>
              <a:t> Index (NFI)</a:t>
            </a:r>
          </a:p>
          <a:p>
            <a:pPr>
              <a:lnSpc>
                <a:spcPct val="90000"/>
              </a:lnSpc>
              <a:buFont typeface="Wingdings" panose="05000000000000000000" pitchFamily="2" charset="2"/>
              <a:buChar char="v"/>
            </a:pPr>
            <a:r>
              <a:rPr lang="fi-FI" altLang="fi-FI" dirty="0"/>
              <a:t>Non-</a:t>
            </a:r>
            <a:r>
              <a:rPr lang="fi-FI" altLang="fi-FI" dirty="0" err="1"/>
              <a:t>Normed</a:t>
            </a:r>
            <a:r>
              <a:rPr lang="fi-FI" altLang="fi-FI" dirty="0"/>
              <a:t> </a:t>
            </a:r>
            <a:r>
              <a:rPr lang="fi-FI" altLang="fi-FI" dirty="0" err="1"/>
              <a:t>Fit</a:t>
            </a:r>
            <a:r>
              <a:rPr lang="fi-FI" altLang="fi-FI" dirty="0"/>
              <a:t> Index (NNFI)</a:t>
            </a:r>
          </a:p>
          <a:p>
            <a:pPr marL="457200" lvl="1" indent="0">
              <a:lnSpc>
                <a:spcPct val="90000"/>
              </a:lnSpc>
              <a:buNone/>
            </a:pPr>
            <a:r>
              <a:rPr lang="fi-FI" altLang="fi-FI" dirty="0"/>
              <a:t>   = </a:t>
            </a:r>
            <a:r>
              <a:rPr lang="fi-FI" altLang="fi-FI" dirty="0" err="1"/>
              <a:t>Tucker</a:t>
            </a:r>
            <a:r>
              <a:rPr lang="fi-FI" altLang="fi-FI" dirty="0"/>
              <a:t>-Lewis Index (TLI)</a:t>
            </a:r>
          </a:p>
          <a:p>
            <a:pPr>
              <a:lnSpc>
                <a:spcPct val="90000"/>
              </a:lnSpc>
              <a:buFont typeface="Wingdings" panose="05000000000000000000" pitchFamily="2" charset="2"/>
              <a:buChar char="v"/>
            </a:pPr>
            <a:r>
              <a:rPr lang="fi-FI" altLang="fi-FI" dirty="0" err="1"/>
              <a:t>Comparative</a:t>
            </a:r>
            <a:r>
              <a:rPr lang="fi-FI" altLang="fi-FI" dirty="0"/>
              <a:t> </a:t>
            </a:r>
            <a:r>
              <a:rPr lang="fi-FI" altLang="fi-FI" dirty="0" err="1"/>
              <a:t>Fit</a:t>
            </a:r>
            <a:r>
              <a:rPr lang="fi-FI" altLang="fi-FI" dirty="0"/>
              <a:t> Index (CFI)</a:t>
            </a:r>
          </a:p>
          <a:p>
            <a:pPr lvl="1">
              <a:lnSpc>
                <a:spcPct val="90000"/>
              </a:lnSpc>
              <a:buFont typeface="Wingdings" panose="05000000000000000000" pitchFamily="2" charset="2"/>
              <a:buChar char="v"/>
            </a:pPr>
            <a:r>
              <a:rPr lang="fi-FI" altLang="fi-FI" dirty="0"/>
              <a:t>Arvot ovat välillä 0-1</a:t>
            </a:r>
          </a:p>
          <a:p>
            <a:pPr lvl="1">
              <a:lnSpc>
                <a:spcPct val="90000"/>
              </a:lnSpc>
              <a:buFont typeface="Wingdings" panose="05000000000000000000" pitchFamily="2" charset="2"/>
              <a:buChar char="v"/>
            </a:pPr>
            <a:r>
              <a:rPr lang="fi-FI" altLang="fi-FI" dirty="0"/>
              <a:t>Suositellut raja-arvot vaihtelevat, esim.</a:t>
            </a:r>
          </a:p>
          <a:p>
            <a:pPr lvl="2">
              <a:lnSpc>
                <a:spcPct val="90000"/>
              </a:lnSpc>
              <a:buFont typeface="Wingdings" panose="05000000000000000000" pitchFamily="2" charset="2"/>
              <a:buChar char="v"/>
            </a:pPr>
            <a:r>
              <a:rPr lang="fi-FI" altLang="fi-FI" dirty="0"/>
              <a:t>&gt;0.90 (”hyväksyttävä”)</a:t>
            </a:r>
          </a:p>
          <a:p>
            <a:pPr lvl="2">
              <a:lnSpc>
                <a:spcPct val="90000"/>
              </a:lnSpc>
              <a:buFont typeface="Wingdings" panose="05000000000000000000" pitchFamily="2" charset="2"/>
              <a:buChar char="v"/>
            </a:pPr>
            <a:r>
              <a:rPr lang="fi-FI" altLang="fi-FI" dirty="0"/>
              <a:t>&gt;0.95 (”hyvä”)</a:t>
            </a:r>
          </a:p>
        </p:txBody>
      </p:sp>
      <p:sp>
        <p:nvSpPr>
          <p:cNvPr id="65540" name="Rectangle 4">
            <a:extLst>
              <a:ext uri="{FF2B5EF4-FFF2-40B4-BE49-F238E27FC236}">
                <a16:creationId xmlns:a16="http://schemas.microsoft.com/office/drawing/2014/main" id="{B65355A3-5719-4B3D-A90D-EF23B7281342}"/>
              </a:ext>
            </a:extLst>
          </p:cNvPr>
          <p:cNvSpPr>
            <a:spLocks noGrp="1" noChangeArrowheads="1"/>
          </p:cNvSpPr>
          <p:nvPr>
            <p:ph type="title"/>
          </p:nvPr>
        </p:nvSpPr>
        <p:spPr>
          <a:noFill/>
          <a:ln/>
        </p:spPr>
        <p:txBody>
          <a:bodyPr/>
          <a:lstStyle/>
          <a:p>
            <a:r>
              <a:rPr lang="fi-FI" altLang="fi-FI"/>
              <a:t>Suhteelliset tunnusluvut</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a:extLst>
              <a:ext uri="{FF2B5EF4-FFF2-40B4-BE49-F238E27FC236}">
                <a16:creationId xmlns:a16="http://schemas.microsoft.com/office/drawing/2014/main" id="{5F9AB2CF-F574-46E7-99B5-59898F6300A6}"/>
              </a:ext>
            </a:extLst>
          </p:cNvPr>
          <p:cNvSpPr>
            <a:spLocks noGrp="1"/>
          </p:cNvSpPr>
          <p:nvPr>
            <p:ph type="sldNum" sz="quarter" idx="12"/>
          </p:nvPr>
        </p:nvSpPr>
        <p:spPr/>
        <p:txBody>
          <a:bodyPr/>
          <a:lstStyle/>
          <a:p>
            <a:fld id="{3631B083-BCAF-4C91-8EBF-6E32BB5AC7C1}" type="slidenum">
              <a:rPr lang="en-US" altLang="fi-FI"/>
              <a:pPr/>
              <a:t>21</a:t>
            </a:fld>
            <a:endParaRPr lang="en-US" altLang="fi-FI"/>
          </a:p>
        </p:txBody>
      </p:sp>
      <p:sp>
        <p:nvSpPr>
          <p:cNvPr id="66563" name="Rectangle 3">
            <a:extLst>
              <a:ext uri="{FF2B5EF4-FFF2-40B4-BE49-F238E27FC236}">
                <a16:creationId xmlns:a16="http://schemas.microsoft.com/office/drawing/2014/main" id="{17DDD17E-69CB-483B-B7E2-7CCC13CDACB7}"/>
              </a:ext>
            </a:extLst>
          </p:cNvPr>
          <p:cNvSpPr>
            <a:spLocks noGrp="1" noChangeArrowheads="1"/>
          </p:cNvSpPr>
          <p:nvPr>
            <p:ph type="body" idx="1"/>
          </p:nvPr>
        </p:nvSpPr>
        <p:spPr>
          <a:xfrm>
            <a:off x="2699792" y="1844824"/>
            <a:ext cx="6096001" cy="4114800"/>
          </a:xfrm>
        </p:spPr>
        <p:txBody>
          <a:bodyPr/>
          <a:lstStyle/>
          <a:p>
            <a:pPr>
              <a:buFont typeface="Wingdings" panose="05000000000000000000" pitchFamily="2" charset="2"/>
              <a:buChar char="v"/>
            </a:pPr>
            <a:r>
              <a:rPr lang="fi-FI" altLang="fi-FI" dirty="0"/>
              <a:t>Ovat suhteessa parametrien lukumäärään</a:t>
            </a:r>
          </a:p>
          <a:p>
            <a:pPr>
              <a:buFont typeface="Wingdings" panose="05000000000000000000" pitchFamily="2" charset="2"/>
              <a:buChar char="v"/>
            </a:pPr>
            <a:r>
              <a:rPr lang="fi-FI" altLang="fi-FI" dirty="0"/>
              <a:t>RMR (</a:t>
            </a:r>
            <a:r>
              <a:rPr lang="fi-FI" altLang="fi-FI" dirty="0" err="1"/>
              <a:t>Root</a:t>
            </a:r>
            <a:r>
              <a:rPr lang="fi-FI" altLang="fi-FI" dirty="0"/>
              <a:t> </a:t>
            </a:r>
            <a:r>
              <a:rPr lang="fi-FI" altLang="fi-FI" dirty="0" err="1"/>
              <a:t>Mean</a:t>
            </a:r>
            <a:r>
              <a:rPr lang="fi-FI" altLang="fi-FI" dirty="0"/>
              <a:t> square </a:t>
            </a:r>
            <a:r>
              <a:rPr lang="fi-FI" altLang="fi-FI" dirty="0" err="1"/>
              <a:t>Residual</a:t>
            </a:r>
            <a:r>
              <a:rPr lang="fi-FI" altLang="fi-FI" dirty="0"/>
              <a:t>)</a:t>
            </a:r>
          </a:p>
          <a:p>
            <a:pPr>
              <a:buFont typeface="Wingdings" panose="05000000000000000000" pitchFamily="2" charset="2"/>
              <a:buChar char="v"/>
            </a:pPr>
            <a:r>
              <a:rPr lang="fi-FI" altLang="fi-FI" dirty="0"/>
              <a:t>RMSEA (</a:t>
            </a:r>
            <a:r>
              <a:rPr lang="fi-FI" altLang="fi-FI" dirty="0" err="1"/>
              <a:t>Root</a:t>
            </a:r>
            <a:r>
              <a:rPr lang="fi-FI" altLang="fi-FI" dirty="0"/>
              <a:t> </a:t>
            </a:r>
            <a:r>
              <a:rPr lang="fi-FI" altLang="fi-FI" dirty="0" err="1"/>
              <a:t>Mean</a:t>
            </a:r>
            <a:r>
              <a:rPr lang="fi-FI" altLang="fi-FI" dirty="0"/>
              <a:t> Square </a:t>
            </a:r>
            <a:r>
              <a:rPr lang="fi-FI" altLang="fi-FI" dirty="0" err="1"/>
              <a:t>Error</a:t>
            </a:r>
            <a:r>
              <a:rPr lang="fi-FI" altLang="fi-FI" dirty="0"/>
              <a:t> of </a:t>
            </a:r>
            <a:r>
              <a:rPr lang="fi-FI" altLang="fi-FI" dirty="0" err="1"/>
              <a:t>Approximation</a:t>
            </a:r>
            <a:r>
              <a:rPr lang="fi-FI" altLang="fi-FI" dirty="0"/>
              <a:t>)</a:t>
            </a:r>
          </a:p>
          <a:p>
            <a:pPr lvl="1">
              <a:buFont typeface="Wingdings" panose="05000000000000000000" pitchFamily="2" charset="2"/>
              <a:buChar char="v"/>
            </a:pPr>
            <a:r>
              <a:rPr lang="fi-FI" altLang="fi-FI" dirty="0"/>
              <a:t>Arvot välillä 0-1</a:t>
            </a:r>
          </a:p>
          <a:p>
            <a:pPr lvl="1">
              <a:buFont typeface="Wingdings" panose="05000000000000000000" pitchFamily="2" charset="2"/>
              <a:buChar char="v"/>
            </a:pPr>
            <a:r>
              <a:rPr lang="fi-FI" altLang="fi-FI" dirty="0"/>
              <a:t>Riittävät arvo, jos &lt;0.08 (tai &lt;0.10)</a:t>
            </a:r>
          </a:p>
          <a:p>
            <a:pPr lvl="1">
              <a:buFont typeface="Wingdings" panose="05000000000000000000" pitchFamily="2" charset="2"/>
              <a:buChar char="v"/>
            </a:pPr>
            <a:r>
              <a:rPr lang="fi-FI" altLang="fi-FI" dirty="0"/>
              <a:t>Hyvä arvo, jos &lt;0.05 (tai 0.06)</a:t>
            </a:r>
          </a:p>
        </p:txBody>
      </p:sp>
      <p:sp>
        <p:nvSpPr>
          <p:cNvPr id="66564" name="Rectangle 4">
            <a:extLst>
              <a:ext uri="{FF2B5EF4-FFF2-40B4-BE49-F238E27FC236}">
                <a16:creationId xmlns:a16="http://schemas.microsoft.com/office/drawing/2014/main" id="{A5CF9EC6-B49A-4899-926C-B2949D9AC0EA}"/>
              </a:ext>
            </a:extLst>
          </p:cNvPr>
          <p:cNvSpPr>
            <a:spLocks noGrp="1" noChangeArrowheads="1"/>
          </p:cNvSpPr>
          <p:nvPr>
            <p:ph type="title"/>
          </p:nvPr>
        </p:nvSpPr>
        <p:spPr>
          <a:xfrm>
            <a:off x="2268538" y="0"/>
            <a:ext cx="6096000" cy="1143000"/>
          </a:xfrm>
          <a:noFill/>
          <a:ln/>
        </p:spPr>
        <p:txBody>
          <a:bodyPr/>
          <a:lstStyle/>
          <a:p>
            <a:r>
              <a:rPr lang="fi-FI" altLang="fi-FI"/>
              <a:t>Adjustoidut tunnusluvut</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a:extLst>
              <a:ext uri="{FF2B5EF4-FFF2-40B4-BE49-F238E27FC236}">
                <a16:creationId xmlns:a16="http://schemas.microsoft.com/office/drawing/2014/main" id="{0F8479B6-C586-4FE8-83CF-D667E8C9BD02}"/>
              </a:ext>
            </a:extLst>
          </p:cNvPr>
          <p:cNvSpPr>
            <a:spLocks noGrp="1"/>
          </p:cNvSpPr>
          <p:nvPr>
            <p:ph type="sldNum" sz="quarter" idx="12"/>
          </p:nvPr>
        </p:nvSpPr>
        <p:spPr/>
        <p:txBody>
          <a:bodyPr/>
          <a:lstStyle/>
          <a:p>
            <a:fld id="{24344DD3-DA3B-49AE-A1F2-BB75C3F4B611}" type="slidenum">
              <a:rPr lang="en-US" altLang="fi-FI"/>
              <a:pPr/>
              <a:t>22</a:t>
            </a:fld>
            <a:endParaRPr lang="en-US" altLang="fi-FI"/>
          </a:p>
        </p:txBody>
      </p:sp>
      <p:sp>
        <p:nvSpPr>
          <p:cNvPr id="67586" name="Rectangle 2">
            <a:extLst>
              <a:ext uri="{FF2B5EF4-FFF2-40B4-BE49-F238E27FC236}">
                <a16:creationId xmlns:a16="http://schemas.microsoft.com/office/drawing/2014/main" id="{D99E1F48-5DC1-434E-A44D-F92DE3050982}"/>
              </a:ext>
            </a:extLst>
          </p:cNvPr>
          <p:cNvSpPr>
            <a:spLocks noGrp="1" noChangeArrowheads="1"/>
          </p:cNvSpPr>
          <p:nvPr>
            <p:ph type="title"/>
          </p:nvPr>
        </p:nvSpPr>
        <p:spPr/>
        <p:txBody>
          <a:bodyPr/>
          <a:lstStyle/>
          <a:p>
            <a:r>
              <a:rPr lang="fi-FI" altLang="fi-FI"/>
              <a:t>Tunnusluvut mallien vertailuun</a:t>
            </a:r>
          </a:p>
        </p:txBody>
      </p:sp>
      <p:sp>
        <p:nvSpPr>
          <p:cNvPr id="67587" name="Rectangle 3">
            <a:extLst>
              <a:ext uri="{FF2B5EF4-FFF2-40B4-BE49-F238E27FC236}">
                <a16:creationId xmlns:a16="http://schemas.microsoft.com/office/drawing/2014/main" id="{AD2DD48A-129A-4FA6-B672-59A6AD9D6395}"/>
              </a:ext>
            </a:extLst>
          </p:cNvPr>
          <p:cNvSpPr>
            <a:spLocks noGrp="1" noChangeArrowheads="1"/>
          </p:cNvSpPr>
          <p:nvPr>
            <p:ph type="body" idx="1"/>
          </p:nvPr>
        </p:nvSpPr>
        <p:spPr/>
        <p:txBody>
          <a:bodyPr/>
          <a:lstStyle/>
          <a:p>
            <a:pPr>
              <a:buFont typeface="Wingdings" panose="05000000000000000000" pitchFamily="2" charset="2"/>
              <a:buChar char="v"/>
            </a:pPr>
            <a:r>
              <a:rPr lang="fi-FI" altLang="fi-FI" dirty="0" err="1"/>
              <a:t>Akaike’s</a:t>
            </a:r>
            <a:r>
              <a:rPr lang="fi-FI" altLang="fi-FI" dirty="0"/>
              <a:t> </a:t>
            </a:r>
            <a:r>
              <a:rPr lang="fi-FI" altLang="fi-FI" dirty="0" err="1"/>
              <a:t>Information</a:t>
            </a:r>
            <a:r>
              <a:rPr lang="fi-FI" altLang="fi-FI" dirty="0"/>
              <a:t> </a:t>
            </a:r>
            <a:r>
              <a:rPr lang="fi-FI" altLang="fi-FI" dirty="0" err="1"/>
              <a:t>Criteria</a:t>
            </a:r>
            <a:r>
              <a:rPr lang="fi-FI" altLang="fi-FI" dirty="0"/>
              <a:t> (AIC)</a:t>
            </a:r>
          </a:p>
          <a:p>
            <a:pPr>
              <a:buFont typeface="Wingdings" panose="05000000000000000000" pitchFamily="2" charset="2"/>
              <a:buChar char="v"/>
            </a:pPr>
            <a:r>
              <a:rPr lang="fi-FI" altLang="fi-FI" dirty="0" err="1"/>
              <a:t>Consistent</a:t>
            </a:r>
            <a:r>
              <a:rPr lang="fi-FI" altLang="fi-FI" dirty="0"/>
              <a:t> AIC (CAIC)</a:t>
            </a:r>
          </a:p>
          <a:p>
            <a:pPr>
              <a:buFont typeface="Wingdings" panose="05000000000000000000" pitchFamily="2" charset="2"/>
              <a:buChar char="v"/>
            </a:pPr>
            <a:r>
              <a:rPr lang="fi-FI" altLang="fi-FI" dirty="0" err="1"/>
              <a:t>Bayes</a:t>
            </a:r>
            <a:r>
              <a:rPr lang="fi-FI" altLang="fi-FI" dirty="0"/>
              <a:t> </a:t>
            </a:r>
            <a:r>
              <a:rPr lang="fi-FI" altLang="fi-FI" dirty="0" err="1"/>
              <a:t>Information</a:t>
            </a:r>
            <a:r>
              <a:rPr lang="fi-FI" altLang="fi-FI" dirty="0"/>
              <a:t> </a:t>
            </a:r>
            <a:r>
              <a:rPr lang="fi-FI" altLang="fi-FI" dirty="0" err="1"/>
              <a:t>Criteria</a:t>
            </a:r>
            <a:r>
              <a:rPr lang="fi-FI" altLang="fi-FI" dirty="0"/>
              <a:t> (BIC)</a:t>
            </a:r>
          </a:p>
          <a:p>
            <a:pPr>
              <a:buFont typeface="Wingdings" panose="05000000000000000000" pitchFamily="2" charset="2"/>
              <a:buChar char="v"/>
            </a:pPr>
            <a:endParaRPr lang="fi-FI" altLang="fi-FI" dirty="0"/>
          </a:p>
          <a:p>
            <a:pPr>
              <a:buFont typeface="Wingdings" panose="05000000000000000000" pitchFamily="2" charset="2"/>
              <a:buChar char="v"/>
            </a:pPr>
            <a:r>
              <a:rPr lang="fi-FI" altLang="fi-FI" dirty="0"/>
              <a:t>Paremmalla mallilla pienempi tunnusluku</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5">
            <a:extLst>
              <a:ext uri="{FF2B5EF4-FFF2-40B4-BE49-F238E27FC236}">
                <a16:creationId xmlns:a16="http://schemas.microsoft.com/office/drawing/2014/main" id="{FDCEBBE1-1458-4E6D-A4A6-CBFFDC14B8A3}"/>
              </a:ext>
            </a:extLst>
          </p:cNvPr>
          <p:cNvSpPr>
            <a:spLocks noGrp="1"/>
          </p:cNvSpPr>
          <p:nvPr>
            <p:ph type="sldNum" sz="quarter" idx="12"/>
          </p:nvPr>
        </p:nvSpPr>
        <p:spPr/>
        <p:txBody>
          <a:bodyPr/>
          <a:lstStyle/>
          <a:p>
            <a:fld id="{C25AC3FC-955D-4DF9-9463-D4C414AA7E54}" type="slidenum">
              <a:rPr lang="en-US" altLang="fi-FI"/>
              <a:pPr/>
              <a:t>23</a:t>
            </a:fld>
            <a:endParaRPr lang="en-US" altLang="fi-FI"/>
          </a:p>
        </p:txBody>
      </p:sp>
      <p:sp>
        <p:nvSpPr>
          <p:cNvPr id="78851" name="Rectangle 3">
            <a:extLst>
              <a:ext uri="{FF2B5EF4-FFF2-40B4-BE49-F238E27FC236}">
                <a16:creationId xmlns:a16="http://schemas.microsoft.com/office/drawing/2014/main" id="{5380995F-948A-4F36-8BE5-512ABB415B87}"/>
              </a:ext>
            </a:extLst>
          </p:cNvPr>
          <p:cNvSpPr>
            <a:spLocks noGrp="1" noChangeArrowheads="1"/>
          </p:cNvSpPr>
          <p:nvPr>
            <p:ph type="body" idx="1"/>
          </p:nvPr>
        </p:nvSpPr>
        <p:spPr>
          <a:xfrm>
            <a:off x="2843213" y="1628775"/>
            <a:ext cx="6096000" cy="1512888"/>
          </a:xfrm>
        </p:spPr>
        <p:txBody>
          <a:bodyPr/>
          <a:lstStyle/>
          <a:p>
            <a:pPr>
              <a:buFont typeface="Wingdings" panose="05000000000000000000" pitchFamily="2" charset="2"/>
              <a:buChar char="v"/>
            </a:pPr>
            <a:r>
              <a:rPr lang="fi-FI" altLang="fi-FI" dirty="0"/>
              <a:t>Malli saattaa tarvita ollakseen identifioituva lisää rajoituksia eli vähemmän estimoitavia lukuja</a:t>
            </a:r>
          </a:p>
        </p:txBody>
      </p:sp>
      <p:sp>
        <p:nvSpPr>
          <p:cNvPr id="78852" name="Rectangle 4">
            <a:extLst>
              <a:ext uri="{FF2B5EF4-FFF2-40B4-BE49-F238E27FC236}">
                <a16:creationId xmlns:a16="http://schemas.microsoft.com/office/drawing/2014/main" id="{CF601AF4-6EF2-459A-8191-565C84312744}"/>
              </a:ext>
            </a:extLst>
          </p:cNvPr>
          <p:cNvSpPr>
            <a:spLocks noGrp="1" noChangeArrowheads="1"/>
          </p:cNvSpPr>
          <p:nvPr>
            <p:ph type="title"/>
          </p:nvPr>
        </p:nvSpPr>
        <p:spPr>
          <a:xfrm>
            <a:off x="2771775" y="260350"/>
            <a:ext cx="6096000" cy="1143000"/>
          </a:xfrm>
          <a:noFill/>
          <a:ln/>
        </p:spPr>
        <p:txBody>
          <a:bodyPr/>
          <a:lstStyle/>
          <a:p>
            <a:r>
              <a:rPr lang="fi-FI" altLang="fi-FI"/>
              <a:t>Parametrien sitominen</a:t>
            </a:r>
          </a:p>
        </p:txBody>
      </p:sp>
      <p:sp>
        <p:nvSpPr>
          <p:cNvPr id="78855" name="Text Box 7">
            <a:extLst>
              <a:ext uri="{FF2B5EF4-FFF2-40B4-BE49-F238E27FC236}">
                <a16:creationId xmlns:a16="http://schemas.microsoft.com/office/drawing/2014/main" id="{B617E201-B6A4-44F2-B89A-0F1C4A3319A2}"/>
              </a:ext>
            </a:extLst>
          </p:cNvPr>
          <p:cNvSpPr txBox="1">
            <a:spLocks noChangeArrowheads="1"/>
          </p:cNvSpPr>
          <p:nvPr/>
        </p:nvSpPr>
        <p:spPr bwMode="auto">
          <a:xfrm>
            <a:off x="4787900" y="3189288"/>
            <a:ext cx="28575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fi-FI" altLang="fi-FI" sz="1600">
                <a:solidFill>
                  <a:schemeClr val="bg1"/>
                </a:solidFill>
              </a:rPr>
              <a:t>1</a:t>
            </a:r>
          </a:p>
        </p:txBody>
      </p:sp>
      <p:pic>
        <p:nvPicPr>
          <p:cNvPr id="78857" name="Picture 9">
            <a:extLst>
              <a:ext uri="{FF2B5EF4-FFF2-40B4-BE49-F238E27FC236}">
                <a16:creationId xmlns:a16="http://schemas.microsoft.com/office/drawing/2014/main" id="{3FC6B9C7-1973-4E08-BE85-B1D885BD3CC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79838" y="3716338"/>
            <a:ext cx="3995737" cy="4686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8858" name="Freeform 10">
            <a:extLst>
              <a:ext uri="{FF2B5EF4-FFF2-40B4-BE49-F238E27FC236}">
                <a16:creationId xmlns:a16="http://schemas.microsoft.com/office/drawing/2014/main" id="{6C163EBA-42B0-48C1-826F-52BF769EE782}"/>
              </a:ext>
            </a:extLst>
          </p:cNvPr>
          <p:cNvSpPr>
            <a:spLocks/>
          </p:cNvSpPr>
          <p:nvPr/>
        </p:nvSpPr>
        <p:spPr bwMode="auto">
          <a:xfrm>
            <a:off x="4572000" y="3502025"/>
            <a:ext cx="720725" cy="287338"/>
          </a:xfrm>
          <a:custGeom>
            <a:avLst/>
            <a:gdLst>
              <a:gd name="T0" fmla="*/ 0 w 454"/>
              <a:gd name="T1" fmla="*/ 181 h 181"/>
              <a:gd name="T2" fmla="*/ 227 w 454"/>
              <a:gd name="T3" fmla="*/ 0 h 181"/>
              <a:gd name="T4" fmla="*/ 454 w 454"/>
              <a:gd name="T5" fmla="*/ 181 h 181"/>
            </a:gdLst>
            <a:ahLst/>
            <a:cxnLst>
              <a:cxn ang="0">
                <a:pos x="T0" y="T1"/>
              </a:cxn>
              <a:cxn ang="0">
                <a:pos x="T2" y="T3"/>
              </a:cxn>
              <a:cxn ang="0">
                <a:pos x="T4" y="T5"/>
              </a:cxn>
            </a:cxnLst>
            <a:rect l="0" t="0" r="r" b="b"/>
            <a:pathLst>
              <a:path w="454" h="181">
                <a:moveTo>
                  <a:pt x="0" y="181"/>
                </a:moveTo>
                <a:cubicBezTo>
                  <a:pt x="75" y="90"/>
                  <a:pt x="151" y="0"/>
                  <a:pt x="227" y="0"/>
                </a:cubicBezTo>
                <a:cubicBezTo>
                  <a:pt x="303" y="0"/>
                  <a:pt x="416" y="143"/>
                  <a:pt x="454" y="181"/>
                </a:cubicBezTo>
              </a:path>
            </a:pathLst>
          </a:custGeom>
          <a:noFill/>
          <a:ln w="9525">
            <a:solidFill>
              <a:schemeClr val="bg1"/>
            </a:solidFill>
            <a:round/>
            <a:headEnd type="triangl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i-FI"/>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347644B3-3E20-47D0-B98E-AB718A6E358A}"/>
              </a:ext>
            </a:extLst>
          </p:cNvPr>
          <p:cNvSpPr>
            <a:spLocks noGrp="1"/>
          </p:cNvSpPr>
          <p:nvPr>
            <p:ph type="sldNum" sz="quarter" idx="12"/>
          </p:nvPr>
        </p:nvSpPr>
        <p:spPr/>
        <p:txBody>
          <a:bodyPr/>
          <a:lstStyle/>
          <a:p>
            <a:fld id="{F62904F0-E730-4DDF-ABAA-B9D08BA396AE}" type="slidenum">
              <a:rPr lang="en-US" altLang="fi-FI"/>
              <a:pPr/>
              <a:t>24</a:t>
            </a:fld>
            <a:endParaRPr lang="en-US" altLang="fi-FI"/>
          </a:p>
        </p:txBody>
      </p:sp>
      <p:sp>
        <p:nvSpPr>
          <p:cNvPr id="109572" name="Rectangle 4">
            <a:extLst>
              <a:ext uri="{FF2B5EF4-FFF2-40B4-BE49-F238E27FC236}">
                <a16:creationId xmlns:a16="http://schemas.microsoft.com/office/drawing/2014/main" id="{28ED6828-2E0B-4D71-AF7B-C6CB384AF7F6}"/>
              </a:ext>
            </a:extLst>
          </p:cNvPr>
          <p:cNvSpPr>
            <a:spLocks noChangeArrowheads="1"/>
          </p:cNvSpPr>
          <p:nvPr/>
        </p:nvSpPr>
        <p:spPr bwMode="auto">
          <a:xfrm>
            <a:off x="3348038" y="983192"/>
            <a:ext cx="4824412" cy="56091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tIns="152352" bIns="38088" anchor="ctr">
            <a:spAutoFit/>
          </a:bodyPr>
          <a:lstStyle/>
          <a:p>
            <a:r>
              <a:rPr lang="en-US" altLang="fi-FI" b="1" dirty="0">
                <a:solidFill>
                  <a:schemeClr val="bg1"/>
                </a:solidFill>
              </a:rPr>
              <a:t>Maximum Likelihood Estimation (MLE)</a:t>
            </a:r>
          </a:p>
          <a:p>
            <a:endParaRPr lang="en-US" altLang="fi-FI" b="1" dirty="0">
              <a:solidFill>
                <a:schemeClr val="bg1"/>
              </a:solidFill>
            </a:endParaRPr>
          </a:p>
          <a:p>
            <a:pPr marL="342900" indent="-342900">
              <a:buClr>
                <a:schemeClr val="hlink"/>
              </a:buClr>
              <a:buSzPct val="50000"/>
              <a:buFont typeface="Wingdings" panose="05000000000000000000" pitchFamily="2" charset="2"/>
              <a:buChar char="v"/>
            </a:pPr>
            <a:r>
              <a:rPr lang="en-US" altLang="fi-FI" dirty="0" err="1">
                <a:solidFill>
                  <a:schemeClr val="bg1"/>
                </a:solidFill>
              </a:rPr>
              <a:t>Normaalijakautuneet</a:t>
            </a:r>
            <a:r>
              <a:rPr lang="en-US" altLang="fi-FI" dirty="0">
                <a:solidFill>
                  <a:schemeClr val="bg1"/>
                </a:solidFill>
              </a:rPr>
              <a:t> </a:t>
            </a:r>
            <a:r>
              <a:rPr lang="en-US" altLang="fi-FI" dirty="0" err="1">
                <a:solidFill>
                  <a:schemeClr val="bg1"/>
                </a:solidFill>
              </a:rPr>
              <a:t>muuttujat</a:t>
            </a:r>
            <a:endParaRPr lang="en-US" altLang="fi-FI" dirty="0">
              <a:solidFill>
                <a:schemeClr val="bg1"/>
              </a:solidFill>
            </a:endParaRPr>
          </a:p>
          <a:p>
            <a:pPr marL="342900" indent="-342900">
              <a:buClr>
                <a:schemeClr val="hlink"/>
              </a:buClr>
              <a:buSzPct val="50000"/>
              <a:buFont typeface="Wingdings" panose="05000000000000000000" pitchFamily="2" charset="2"/>
              <a:buChar char="v"/>
            </a:pPr>
            <a:r>
              <a:rPr lang="en-US" altLang="fi-FI" dirty="0">
                <a:solidFill>
                  <a:schemeClr val="bg1"/>
                </a:solidFill>
              </a:rPr>
              <a:t> </a:t>
            </a:r>
            <a:r>
              <a:rPr lang="en-US" altLang="fi-FI" dirty="0" err="1">
                <a:solidFill>
                  <a:schemeClr val="bg1"/>
                </a:solidFill>
              </a:rPr>
              <a:t>kohtuullinen</a:t>
            </a:r>
            <a:r>
              <a:rPr lang="en-US" altLang="fi-FI" dirty="0">
                <a:solidFill>
                  <a:schemeClr val="bg1"/>
                </a:solidFill>
              </a:rPr>
              <a:t> </a:t>
            </a:r>
            <a:r>
              <a:rPr lang="en-US" altLang="fi-FI" dirty="0" err="1">
                <a:solidFill>
                  <a:schemeClr val="bg1"/>
                </a:solidFill>
              </a:rPr>
              <a:t>otoskoko</a:t>
            </a:r>
            <a:r>
              <a:rPr lang="en-US" altLang="fi-FI" dirty="0">
                <a:solidFill>
                  <a:schemeClr val="bg1"/>
                </a:solidFill>
              </a:rPr>
              <a:t>, </a:t>
            </a:r>
            <a:r>
              <a:rPr lang="en-US" altLang="fi-FI" dirty="0" err="1">
                <a:solidFill>
                  <a:schemeClr val="bg1"/>
                </a:solidFill>
              </a:rPr>
              <a:t>esim</a:t>
            </a:r>
            <a:r>
              <a:rPr lang="en-US" altLang="fi-FI" dirty="0">
                <a:solidFill>
                  <a:schemeClr val="bg1"/>
                </a:solidFill>
              </a:rPr>
              <a:t>. &gt; 200</a:t>
            </a:r>
          </a:p>
          <a:p>
            <a:pPr>
              <a:buClr>
                <a:schemeClr val="hlink"/>
              </a:buClr>
              <a:buSzPct val="50000"/>
              <a:buFont typeface="Monotype Sorts" pitchFamily="2" charset="2"/>
              <a:buNone/>
            </a:pPr>
            <a:endParaRPr lang="fi-FI" altLang="fi-FI" dirty="0">
              <a:solidFill>
                <a:schemeClr val="bg1"/>
              </a:solidFill>
            </a:endParaRPr>
          </a:p>
          <a:p>
            <a:r>
              <a:rPr lang="en-US" altLang="fi-FI" b="1" dirty="0">
                <a:solidFill>
                  <a:schemeClr val="bg1"/>
                </a:solidFill>
              </a:rPr>
              <a:t>Asymptotically Distribution Free (ADF)</a:t>
            </a:r>
          </a:p>
          <a:p>
            <a:endParaRPr lang="fi-FI" altLang="fi-FI" sz="1600" dirty="0">
              <a:solidFill>
                <a:schemeClr val="bg1"/>
              </a:solidFill>
            </a:endParaRPr>
          </a:p>
          <a:p>
            <a:pPr marL="342900" indent="-342900">
              <a:buClr>
                <a:schemeClr val="hlink"/>
              </a:buClr>
              <a:buSzPct val="50000"/>
              <a:buFont typeface="Wingdings" panose="05000000000000000000" pitchFamily="2" charset="2"/>
              <a:buChar char="v"/>
            </a:pPr>
            <a:r>
              <a:rPr lang="en-US" altLang="fi-FI" dirty="0" err="1">
                <a:solidFill>
                  <a:schemeClr val="bg1"/>
                </a:solidFill>
              </a:rPr>
              <a:t>Jatkuvia</a:t>
            </a:r>
            <a:r>
              <a:rPr lang="en-US" altLang="fi-FI" dirty="0">
                <a:solidFill>
                  <a:schemeClr val="bg1"/>
                </a:solidFill>
              </a:rPr>
              <a:t> </a:t>
            </a:r>
            <a:r>
              <a:rPr lang="en-US" altLang="fi-FI" dirty="0" err="1">
                <a:solidFill>
                  <a:schemeClr val="bg1"/>
                </a:solidFill>
              </a:rPr>
              <a:t>muuttujia</a:t>
            </a:r>
            <a:r>
              <a:rPr lang="en-US" altLang="fi-FI" dirty="0">
                <a:solidFill>
                  <a:schemeClr val="bg1"/>
                </a:solidFill>
              </a:rPr>
              <a:t>, </a:t>
            </a:r>
            <a:r>
              <a:rPr lang="en-US" altLang="fi-FI" dirty="0" err="1">
                <a:solidFill>
                  <a:schemeClr val="bg1"/>
                </a:solidFill>
              </a:rPr>
              <a:t>muttei</a:t>
            </a:r>
            <a:r>
              <a:rPr lang="en-US" altLang="fi-FI" dirty="0">
                <a:solidFill>
                  <a:schemeClr val="bg1"/>
                </a:solidFill>
              </a:rPr>
              <a:t> </a:t>
            </a:r>
            <a:r>
              <a:rPr lang="en-US" altLang="fi-FI" dirty="0" err="1">
                <a:solidFill>
                  <a:schemeClr val="bg1"/>
                </a:solidFill>
              </a:rPr>
              <a:t>välttämättä</a:t>
            </a:r>
            <a:r>
              <a:rPr lang="en-US" altLang="fi-FI" dirty="0">
                <a:solidFill>
                  <a:schemeClr val="bg1"/>
                </a:solidFill>
              </a:rPr>
              <a:t> </a:t>
            </a:r>
            <a:r>
              <a:rPr lang="en-US" altLang="fi-FI" dirty="0" err="1">
                <a:solidFill>
                  <a:schemeClr val="bg1"/>
                </a:solidFill>
              </a:rPr>
              <a:t>normaalijakautuneita</a:t>
            </a:r>
            <a:endParaRPr lang="en-US" altLang="fi-FI" dirty="0">
              <a:solidFill>
                <a:schemeClr val="bg1"/>
              </a:solidFill>
            </a:endParaRPr>
          </a:p>
          <a:p>
            <a:pPr marL="342900" indent="-342900">
              <a:buClr>
                <a:schemeClr val="hlink"/>
              </a:buClr>
              <a:buSzPct val="50000"/>
              <a:buFont typeface="Wingdings" panose="05000000000000000000" pitchFamily="2" charset="2"/>
              <a:buChar char="v"/>
            </a:pPr>
            <a:r>
              <a:rPr lang="en-US" altLang="fi-FI" dirty="0" err="1">
                <a:solidFill>
                  <a:schemeClr val="bg1"/>
                </a:solidFill>
              </a:rPr>
              <a:t>Myös</a:t>
            </a:r>
            <a:r>
              <a:rPr lang="en-US" altLang="fi-FI" dirty="0">
                <a:solidFill>
                  <a:schemeClr val="bg1"/>
                </a:solidFill>
              </a:rPr>
              <a:t> </a:t>
            </a:r>
            <a:r>
              <a:rPr lang="en-US" altLang="fi-FI" dirty="0" err="1">
                <a:solidFill>
                  <a:schemeClr val="bg1"/>
                </a:solidFill>
              </a:rPr>
              <a:t>tunnettu</a:t>
            </a:r>
            <a:r>
              <a:rPr lang="en-US" altLang="fi-FI" dirty="0">
                <a:solidFill>
                  <a:schemeClr val="bg1"/>
                </a:solidFill>
              </a:rPr>
              <a:t> </a:t>
            </a:r>
            <a:r>
              <a:rPr lang="en-US" altLang="fi-FI" dirty="0" err="1">
                <a:solidFill>
                  <a:schemeClr val="bg1"/>
                </a:solidFill>
              </a:rPr>
              <a:t>nimellä</a:t>
            </a:r>
            <a:r>
              <a:rPr lang="en-US" altLang="fi-FI" dirty="0">
                <a:solidFill>
                  <a:schemeClr val="bg1"/>
                </a:solidFill>
              </a:rPr>
              <a:t> weighted least squares (WLS).</a:t>
            </a:r>
            <a:endParaRPr lang="fi-FI" altLang="fi-FI" dirty="0">
              <a:solidFill>
                <a:schemeClr val="bg1"/>
              </a:solidFill>
            </a:endParaRPr>
          </a:p>
          <a:p>
            <a:endParaRPr lang="en-US" altLang="fi-FI" dirty="0">
              <a:solidFill>
                <a:schemeClr val="bg1"/>
              </a:solidFill>
            </a:endParaRPr>
          </a:p>
        </p:txBody>
      </p:sp>
      <p:sp>
        <p:nvSpPr>
          <p:cNvPr id="109573" name="Rectangle 5">
            <a:extLst>
              <a:ext uri="{FF2B5EF4-FFF2-40B4-BE49-F238E27FC236}">
                <a16:creationId xmlns:a16="http://schemas.microsoft.com/office/drawing/2014/main" id="{9B21BF00-9182-4790-BB5B-1D78DF286E85}"/>
              </a:ext>
            </a:extLst>
          </p:cNvPr>
          <p:cNvSpPr>
            <a:spLocks noChangeArrowheads="1"/>
          </p:cNvSpPr>
          <p:nvPr/>
        </p:nvSpPr>
        <p:spPr bwMode="auto">
          <a:xfrm>
            <a:off x="2771775" y="0"/>
            <a:ext cx="6113463" cy="83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lvl1pPr>
              <a:lnSpc>
                <a:spcPct val="70000"/>
              </a:lnSpc>
              <a:defRPr kumimoji="1" sz="4800" b="1">
                <a:solidFill>
                  <a:schemeClr val="bg1"/>
                </a:solidFill>
                <a:latin typeface="Arial Narrow" panose="020B0606020202030204" pitchFamily="34" charset="0"/>
              </a:defRPr>
            </a:lvl1pPr>
            <a:lvl2pPr>
              <a:lnSpc>
                <a:spcPct val="70000"/>
              </a:lnSpc>
              <a:defRPr kumimoji="1" sz="4800" b="1">
                <a:solidFill>
                  <a:schemeClr val="bg1"/>
                </a:solidFill>
                <a:latin typeface="Arial Narrow" panose="020B0606020202030204" pitchFamily="34" charset="0"/>
              </a:defRPr>
            </a:lvl2pPr>
            <a:lvl3pPr>
              <a:lnSpc>
                <a:spcPct val="70000"/>
              </a:lnSpc>
              <a:defRPr kumimoji="1" sz="4800" b="1">
                <a:solidFill>
                  <a:schemeClr val="bg1"/>
                </a:solidFill>
                <a:latin typeface="Arial Narrow" panose="020B0606020202030204" pitchFamily="34" charset="0"/>
              </a:defRPr>
            </a:lvl3pPr>
            <a:lvl4pPr>
              <a:lnSpc>
                <a:spcPct val="70000"/>
              </a:lnSpc>
              <a:defRPr kumimoji="1" sz="4800" b="1">
                <a:solidFill>
                  <a:schemeClr val="bg1"/>
                </a:solidFill>
                <a:latin typeface="Arial Narrow" panose="020B0606020202030204" pitchFamily="34" charset="0"/>
              </a:defRPr>
            </a:lvl4pPr>
            <a:lvl5pPr>
              <a:lnSpc>
                <a:spcPct val="70000"/>
              </a:lnSpc>
              <a:defRPr kumimoji="1" sz="4800" b="1">
                <a:solidFill>
                  <a:schemeClr val="bg1"/>
                </a:solidFill>
                <a:latin typeface="Arial Narrow" panose="020B0606020202030204" pitchFamily="34" charset="0"/>
              </a:defRPr>
            </a:lvl5pPr>
            <a:lvl6pPr marL="457200" eaLnBrk="0" fontAlgn="base" hangingPunct="0">
              <a:lnSpc>
                <a:spcPct val="70000"/>
              </a:lnSpc>
              <a:spcBef>
                <a:spcPct val="0"/>
              </a:spcBef>
              <a:spcAft>
                <a:spcPct val="0"/>
              </a:spcAft>
              <a:defRPr kumimoji="1" sz="4800" b="1">
                <a:solidFill>
                  <a:schemeClr val="bg1"/>
                </a:solidFill>
                <a:latin typeface="Arial Narrow" panose="020B0606020202030204" pitchFamily="34" charset="0"/>
              </a:defRPr>
            </a:lvl6pPr>
            <a:lvl7pPr marL="914400" eaLnBrk="0" fontAlgn="base" hangingPunct="0">
              <a:lnSpc>
                <a:spcPct val="70000"/>
              </a:lnSpc>
              <a:spcBef>
                <a:spcPct val="0"/>
              </a:spcBef>
              <a:spcAft>
                <a:spcPct val="0"/>
              </a:spcAft>
              <a:defRPr kumimoji="1" sz="4800" b="1">
                <a:solidFill>
                  <a:schemeClr val="bg1"/>
                </a:solidFill>
                <a:latin typeface="Arial Narrow" panose="020B0606020202030204" pitchFamily="34" charset="0"/>
              </a:defRPr>
            </a:lvl7pPr>
            <a:lvl8pPr marL="1371600" eaLnBrk="0" fontAlgn="base" hangingPunct="0">
              <a:lnSpc>
                <a:spcPct val="70000"/>
              </a:lnSpc>
              <a:spcBef>
                <a:spcPct val="0"/>
              </a:spcBef>
              <a:spcAft>
                <a:spcPct val="0"/>
              </a:spcAft>
              <a:defRPr kumimoji="1" sz="4800" b="1">
                <a:solidFill>
                  <a:schemeClr val="bg1"/>
                </a:solidFill>
                <a:latin typeface="Arial Narrow" panose="020B0606020202030204" pitchFamily="34" charset="0"/>
              </a:defRPr>
            </a:lvl8pPr>
            <a:lvl9pPr marL="1828800" eaLnBrk="0" fontAlgn="base" hangingPunct="0">
              <a:lnSpc>
                <a:spcPct val="70000"/>
              </a:lnSpc>
              <a:spcBef>
                <a:spcPct val="0"/>
              </a:spcBef>
              <a:spcAft>
                <a:spcPct val="0"/>
              </a:spcAft>
              <a:defRPr kumimoji="1" sz="4800" b="1">
                <a:solidFill>
                  <a:schemeClr val="bg1"/>
                </a:solidFill>
                <a:latin typeface="Arial Narrow" panose="020B0606020202030204" pitchFamily="34" charset="0"/>
              </a:defRPr>
            </a:lvl9pPr>
          </a:lstStyle>
          <a:p>
            <a:r>
              <a:rPr lang="en-US" altLang="fi-FI">
                <a:solidFill>
                  <a:srgbClr val="000000"/>
                </a:solidFill>
                <a:effectLst>
                  <a:outerShdw blurRad="38100" dist="38100" dir="2700000" algn="tl">
                    <a:srgbClr val="C0C0C0"/>
                  </a:outerShdw>
                </a:effectLst>
              </a:rPr>
              <a:t>Mallin estimointi</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a:extLst>
              <a:ext uri="{FF2B5EF4-FFF2-40B4-BE49-F238E27FC236}">
                <a16:creationId xmlns:a16="http://schemas.microsoft.com/office/drawing/2014/main" id="{B12AC721-8C33-4BAD-80F9-107676D9B0A0}"/>
              </a:ext>
            </a:extLst>
          </p:cNvPr>
          <p:cNvSpPr>
            <a:spLocks noGrp="1"/>
          </p:cNvSpPr>
          <p:nvPr>
            <p:ph type="sldNum" sz="quarter" idx="12"/>
          </p:nvPr>
        </p:nvSpPr>
        <p:spPr/>
        <p:txBody>
          <a:bodyPr/>
          <a:lstStyle/>
          <a:p>
            <a:fld id="{F74DB587-85A9-41DA-B48C-C84B3C66C35C}" type="slidenum">
              <a:rPr lang="en-US" altLang="fi-FI"/>
              <a:pPr/>
              <a:t>25</a:t>
            </a:fld>
            <a:endParaRPr lang="en-US" altLang="fi-FI"/>
          </a:p>
        </p:txBody>
      </p:sp>
      <p:sp>
        <p:nvSpPr>
          <p:cNvPr id="68610" name="Rectangle 2">
            <a:extLst>
              <a:ext uri="{FF2B5EF4-FFF2-40B4-BE49-F238E27FC236}">
                <a16:creationId xmlns:a16="http://schemas.microsoft.com/office/drawing/2014/main" id="{F7AF5DD4-6781-4D3E-975E-8139C7E4B0BA}"/>
              </a:ext>
            </a:extLst>
          </p:cNvPr>
          <p:cNvSpPr>
            <a:spLocks noGrp="1" noChangeArrowheads="1"/>
          </p:cNvSpPr>
          <p:nvPr>
            <p:ph type="title"/>
          </p:nvPr>
        </p:nvSpPr>
        <p:spPr/>
        <p:txBody>
          <a:bodyPr/>
          <a:lstStyle/>
          <a:p>
            <a:r>
              <a:rPr lang="fi-FI" altLang="fi-FI"/>
              <a:t>Ryhmien vertailu</a:t>
            </a:r>
          </a:p>
        </p:txBody>
      </p:sp>
      <p:sp>
        <p:nvSpPr>
          <p:cNvPr id="68611" name="Rectangle 3">
            <a:extLst>
              <a:ext uri="{FF2B5EF4-FFF2-40B4-BE49-F238E27FC236}">
                <a16:creationId xmlns:a16="http://schemas.microsoft.com/office/drawing/2014/main" id="{A2FAF2F3-BB23-4B79-907B-359D740B49D9}"/>
              </a:ext>
            </a:extLst>
          </p:cNvPr>
          <p:cNvSpPr>
            <a:spLocks noGrp="1" noChangeArrowheads="1"/>
          </p:cNvSpPr>
          <p:nvPr>
            <p:ph type="body" idx="1"/>
          </p:nvPr>
        </p:nvSpPr>
        <p:spPr>
          <a:xfrm>
            <a:off x="2819400" y="1981200"/>
            <a:ext cx="6096000" cy="1735138"/>
          </a:xfrm>
        </p:spPr>
        <p:txBody>
          <a:bodyPr/>
          <a:lstStyle/>
          <a:p>
            <a:pPr>
              <a:buFont typeface="Wingdings" panose="05000000000000000000" pitchFamily="2" charset="2"/>
              <a:buChar char="v"/>
            </a:pPr>
            <a:r>
              <a:rPr lang="fi-FI" altLang="fi-FI" sz="2400" dirty="0"/>
              <a:t>Esim. miehet/naiset</a:t>
            </a:r>
          </a:p>
          <a:p>
            <a:pPr>
              <a:buFont typeface="Wingdings" panose="05000000000000000000" pitchFamily="2" charset="2"/>
              <a:buChar char="v"/>
            </a:pPr>
            <a:r>
              <a:rPr lang="fi-FI" altLang="fi-FI" sz="2400" dirty="0"/>
              <a:t>Nimetään AMOS –ohjelmassa ryhmät ja haetaan niille datat (</a:t>
            </a:r>
            <a:r>
              <a:rPr lang="fi-FI" altLang="fi-FI" sz="2400" dirty="0" err="1"/>
              <a:t>manage</a:t>
            </a:r>
            <a:r>
              <a:rPr lang="fi-FI" altLang="fi-FI" sz="2400" dirty="0"/>
              <a:t> </a:t>
            </a:r>
            <a:r>
              <a:rPr lang="fi-FI" altLang="fi-FI" sz="2400" dirty="0" err="1"/>
              <a:t>groups</a:t>
            </a:r>
            <a:r>
              <a:rPr lang="fi-FI" altLang="fi-FI" sz="2400" dirty="0"/>
              <a:t>)</a:t>
            </a:r>
          </a:p>
          <a:p>
            <a:pPr>
              <a:buFont typeface="Wingdings" panose="05000000000000000000" pitchFamily="2" charset="2"/>
              <a:buChar char="v"/>
            </a:pPr>
            <a:r>
              <a:rPr lang="fi-FI" altLang="fi-FI" sz="2400" dirty="0"/>
              <a:t>Keskiarvojen erojen merkitsevyystestit</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a:extLst>
              <a:ext uri="{FF2B5EF4-FFF2-40B4-BE49-F238E27FC236}">
                <a16:creationId xmlns:a16="http://schemas.microsoft.com/office/drawing/2014/main" id="{4A38C0A1-5DEF-4731-AFE8-6C15D89CD8EC}"/>
              </a:ext>
            </a:extLst>
          </p:cNvPr>
          <p:cNvSpPr>
            <a:spLocks noGrp="1"/>
          </p:cNvSpPr>
          <p:nvPr>
            <p:ph type="sldNum" sz="quarter" idx="12"/>
          </p:nvPr>
        </p:nvSpPr>
        <p:spPr/>
        <p:txBody>
          <a:bodyPr/>
          <a:lstStyle/>
          <a:p>
            <a:fld id="{3366F0C2-4487-4021-95AC-E446A4EEB8F5}" type="slidenum">
              <a:rPr lang="en-US" altLang="fi-FI"/>
              <a:pPr/>
              <a:t>26</a:t>
            </a:fld>
            <a:endParaRPr lang="en-US" altLang="fi-FI"/>
          </a:p>
        </p:txBody>
      </p:sp>
      <p:sp>
        <p:nvSpPr>
          <p:cNvPr id="89090" name="Rectangle 2">
            <a:extLst>
              <a:ext uri="{FF2B5EF4-FFF2-40B4-BE49-F238E27FC236}">
                <a16:creationId xmlns:a16="http://schemas.microsoft.com/office/drawing/2014/main" id="{DA62345E-755C-4562-B144-198C5AD635E9}"/>
              </a:ext>
            </a:extLst>
          </p:cNvPr>
          <p:cNvSpPr>
            <a:spLocks noGrp="1" noChangeArrowheads="1"/>
          </p:cNvSpPr>
          <p:nvPr>
            <p:ph type="title"/>
          </p:nvPr>
        </p:nvSpPr>
        <p:spPr/>
        <p:txBody>
          <a:bodyPr/>
          <a:lstStyle/>
          <a:p>
            <a:r>
              <a:rPr lang="fi-FI" altLang="fi-FI"/>
              <a:t>Faktoripisteet</a:t>
            </a:r>
          </a:p>
        </p:txBody>
      </p:sp>
      <p:sp>
        <p:nvSpPr>
          <p:cNvPr id="89091" name="Rectangle 3">
            <a:extLst>
              <a:ext uri="{FF2B5EF4-FFF2-40B4-BE49-F238E27FC236}">
                <a16:creationId xmlns:a16="http://schemas.microsoft.com/office/drawing/2014/main" id="{8D75CECD-7FAE-42AD-B4E6-11EB45E74589}"/>
              </a:ext>
            </a:extLst>
          </p:cNvPr>
          <p:cNvSpPr>
            <a:spLocks noGrp="1" noChangeArrowheads="1"/>
          </p:cNvSpPr>
          <p:nvPr>
            <p:ph type="body" idx="1"/>
          </p:nvPr>
        </p:nvSpPr>
        <p:spPr/>
        <p:txBody>
          <a:bodyPr/>
          <a:lstStyle/>
          <a:p>
            <a:pPr>
              <a:buFont typeface="Wingdings" panose="05000000000000000000" pitchFamily="2" charset="2"/>
              <a:buChar char="v"/>
            </a:pPr>
            <a:r>
              <a:rPr lang="fi-FI" altLang="fi-FI" dirty="0"/>
              <a:t>Mukana painotetussa summassa vain mallissa faktoriin valitut muuttujat</a:t>
            </a:r>
          </a:p>
          <a:p>
            <a:pPr>
              <a:buFont typeface="Wingdings" panose="05000000000000000000" pitchFamily="2" charset="2"/>
              <a:buChar char="v"/>
            </a:pPr>
            <a:r>
              <a:rPr lang="fi-FI" altLang="fi-FI" dirty="0"/>
              <a:t>Voidaan laskea </a:t>
            </a:r>
            <a:r>
              <a:rPr lang="fi-FI" altLang="fi-FI" dirty="0" err="1"/>
              <a:t>EFA:lla</a:t>
            </a:r>
            <a:r>
              <a:rPr lang="fi-FI" altLang="fi-FI" dirty="0"/>
              <a:t> </a:t>
            </a:r>
          </a:p>
          <a:p>
            <a:pPr>
              <a:buFont typeface="Wingdings" panose="05000000000000000000" pitchFamily="2" charset="2"/>
              <a:buChar char="v"/>
            </a:pPr>
            <a:r>
              <a:rPr lang="fi-FI" altLang="fi-FI" dirty="0"/>
              <a:t>Voidaan käyttää </a:t>
            </a:r>
            <a:r>
              <a:rPr lang="fi-FI" altLang="fi-FI" dirty="0" err="1"/>
              <a:t>jatkoanalyyseissa</a:t>
            </a:r>
            <a:r>
              <a:rPr lang="fi-FI" altLang="fi-FI" dirty="0"/>
              <a:t> tavallisen muuttujan tapaan</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a:extLst>
              <a:ext uri="{FF2B5EF4-FFF2-40B4-BE49-F238E27FC236}">
                <a16:creationId xmlns:a16="http://schemas.microsoft.com/office/drawing/2014/main" id="{92675A90-7BC5-47C4-A94B-260472D2D6D1}"/>
              </a:ext>
            </a:extLst>
          </p:cNvPr>
          <p:cNvSpPr>
            <a:spLocks noGrp="1"/>
          </p:cNvSpPr>
          <p:nvPr>
            <p:ph type="sldNum" sz="quarter" idx="12"/>
          </p:nvPr>
        </p:nvSpPr>
        <p:spPr/>
        <p:txBody>
          <a:bodyPr/>
          <a:lstStyle/>
          <a:p>
            <a:fld id="{53C04212-D77C-486D-92E2-4D33F9C4B2B1}" type="slidenum">
              <a:rPr lang="en-US" altLang="fi-FI"/>
              <a:pPr/>
              <a:t>27</a:t>
            </a:fld>
            <a:endParaRPr lang="en-US" altLang="fi-FI"/>
          </a:p>
        </p:txBody>
      </p:sp>
      <p:sp>
        <p:nvSpPr>
          <p:cNvPr id="96258" name="Rectangle 2">
            <a:extLst>
              <a:ext uri="{FF2B5EF4-FFF2-40B4-BE49-F238E27FC236}">
                <a16:creationId xmlns:a16="http://schemas.microsoft.com/office/drawing/2014/main" id="{5A5D191F-46A2-4BB1-898B-C47E46CD0B1C}"/>
              </a:ext>
            </a:extLst>
          </p:cNvPr>
          <p:cNvSpPr>
            <a:spLocks noGrp="1" noChangeArrowheads="1"/>
          </p:cNvSpPr>
          <p:nvPr>
            <p:ph type="title"/>
          </p:nvPr>
        </p:nvSpPr>
        <p:spPr>
          <a:xfrm>
            <a:off x="2627313" y="0"/>
            <a:ext cx="6096000" cy="1143000"/>
          </a:xfrm>
        </p:spPr>
        <p:txBody>
          <a:bodyPr/>
          <a:lstStyle/>
          <a:p>
            <a:r>
              <a:rPr lang="fi-FI" altLang="fi-FI"/>
              <a:t>Modifikaatioindeksit</a:t>
            </a:r>
          </a:p>
        </p:txBody>
      </p:sp>
      <p:sp>
        <p:nvSpPr>
          <p:cNvPr id="96259" name="Rectangle 3">
            <a:extLst>
              <a:ext uri="{FF2B5EF4-FFF2-40B4-BE49-F238E27FC236}">
                <a16:creationId xmlns:a16="http://schemas.microsoft.com/office/drawing/2014/main" id="{8B2A1108-A64B-4E2B-A0BC-DA2DA8C1EB5C}"/>
              </a:ext>
            </a:extLst>
          </p:cNvPr>
          <p:cNvSpPr>
            <a:spLocks noGrp="1" noChangeArrowheads="1"/>
          </p:cNvSpPr>
          <p:nvPr>
            <p:ph type="body" idx="1"/>
          </p:nvPr>
        </p:nvSpPr>
        <p:spPr>
          <a:xfrm>
            <a:off x="2700338" y="1628775"/>
            <a:ext cx="6096000" cy="3860800"/>
          </a:xfrm>
        </p:spPr>
        <p:txBody>
          <a:bodyPr/>
          <a:lstStyle/>
          <a:p>
            <a:pPr>
              <a:buFont typeface="Wingdings" panose="05000000000000000000" pitchFamily="2" charset="2"/>
              <a:buChar char="v"/>
            </a:pPr>
            <a:r>
              <a:rPr lang="fi-FI" altLang="fi-FI" dirty="0"/>
              <a:t>Mallin hyvyyttä voidaan parantaa ohjelmista saatavien modifikaatioindeksien avulla</a:t>
            </a:r>
          </a:p>
          <a:p>
            <a:pPr>
              <a:buFont typeface="Wingdings" panose="05000000000000000000" pitchFamily="2" charset="2"/>
              <a:buChar char="v"/>
            </a:pPr>
            <a:r>
              <a:rPr lang="fi-FI" altLang="fi-FI" dirty="0"/>
              <a:t>Muutokset tulisi olla vähäisiä ja teorian mukaisia, muuten CFA:n idea ei säily</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B6503771-C497-429D-B942-412E4EE6FA8C}"/>
              </a:ext>
            </a:extLst>
          </p:cNvPr>
          <p:cNvSpPr>
            <a:spLocks noGrp="1"/>
          </p:cNvSpPr>
          <p:nvPr>
            <p:ph type="sldNum" sz="quarter" idx="12"/>
          </p:nvPr>
        </p:nvSpPr>
        <p:spPr/>
        <p:txBody>
          <a:bodyPr/>
          <a:lstStyle/>
          <a:p>
            <a:fld id="{0133F76F-8443-4113-A91B-7D967B15AAE5}" type="slidenum">
              <a:rPr lang="en-US" altLang="fi-FI"/>
              <a:pPr/>
              <a:t>28</a:t>
            </a:fld>
            <a:endParaRPr lang="en-US" altLang="fi-FI"/>
          </a:p>
        </p:txBody>
      </p:sp>
      <p:sp>
        <p:nvSpPr>
          <p:cNvPr id="97282" name="Rectangle 2">
            <a:extLst>
              <a:ext uri="{FF2B5EF4-FFF2-40B4-BE49-F238E27FC236}">
                <a16:creationId xmlns:a16="http://schemas.microsoft.com/office/drawing/2014/main" id="{4F7F73E2-78E7-4BA0-ABE9-3994B66B65B9}"/>
              </a:ext>
            </a:extLst>
          </p:cNvPr>
          <p:cNvSpPr>
            <a:spLocks noGrp="1" noChangeArrowheads="1"/>
          </p:cNvSpPr>
          <p:nvPr>
            <p:ph type="title"/>
          </p:nvPr>
        </p:nvSpPr>
        <p:spPr>
          <a:xfrm>
            <a:off x="2627313" y="0"/>
            <a:ext cx="6096000" cy="1143000"/>
          </a:xfrm>
        </p:spPr>
        <p:txBody>
          <a:bodyPr/>
          <a:lstStyle/>
          <a:p>
            <a:r>
              <a:rPr lang="fi-FI" altLang="fi-FI"/>
              <a:t>Modifikaatioindeksit</a:t>
            </a:r>
          </a:p>
        </p:txBody>
      </p:sp>
      <p:pic>
        <p:nvPicPr>
          <p:cNvPr id="97285" name="Picture 5">
            <a:extLst>
              <a:ext uri="{FF2B5EF4-FFF2-40B4-BE49-F238E27FC236}">
                <a16:creationId xmlns:a16="http://schemas.microsoft.com/office/drawing/2014/main" id="{16C53013-DC75-41A3-B391-91129120E261}"/>
              </a:ext>
            </a:extLst>
          </p:cNvPr>
          <p:cNvPicPr>
            <a:picLocks noChangeAspect="1" noChangeArrowheads="1"/>
          </p:cNvPicPr>
          <p:nvPr>
            <p:ph type="body" idx="1"/>
          </p:nvPr>
        </p:nvPicPr>
        <p:blipFill>
          <a:blip r:embed="rId2">
            <a:extLst>
              <a:ext uri="{28A0092B-C50C-407E-A947-70E740481C1C}">
                <a14:useLocalDpi xmlns:a14="http://schemas.microsoft.com/office/drawing/2010/main" val="0"/>
              </a:ext>
            </a:extLst>
          </a:blip>
          <a:srcRect/>
          <a:stretch>
            <a:fillRect/>
          </a:stretch>
        </p:blipFill>
        <p:spPr>
          <a:xfrm>
            <a:off x="2663825" y="1773238"/>
            <a:ext cx="6480175" cy="1701800"/>
          </a:xfrm>
          <a:noFill/>
          <a:ln/>
          <a:extLs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7286" name="Text Box 6">
            <a:extLst>
              <a:ext uri="{FF2B5EF4-FFF2-40B4-BE49-F238E27FC236}">
                <a16:creationId xmlns:a16="http://schemas.microsoft.com/office/drawing/2014/main" id="{407C683D-94B3-4E4B-BA09-AC976FE36249}"/>
              </a:ext>
            </a:extLst>
          </p:cNvPr>
          <p:cNvSpPr txBox="1">
            <a:spLocks noChangeArrowheads="1"/>
          </p:cNvSpPr>
          <p:nvPr/>
        </p:nvSpPr>
        <p:spPr bwMode="auto">
          <a:xfrm>
            <a:off x="2824163" y="1001713"/>
            <a:ext cx="289401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fi-FI" altLang="fi-FI">
                <a:solidFill>
                  <a:schemeClr val="bg1"/>
                </a:solidFill>
              </a:rPr>
              <a:t>Esim. AMOS-tulostus</a:t>
            </a:r>
          </a:p>
        </p:txBody>
      </p:sp>
      <p:sp>
        <p:nvSpPr>
          <p:cNvPr id="97287" name="Text Box 7">
            <a:extLst>
              <a:ext uri="{FF2B5EF4-FFF2-40B4-BE49-F238E27FC236}">
                <a16:creationId xmlns:a16="http://schemas.microsoft.com/office/drawing/2014/main" id="{6FF3A7AB-377C-4BAC-9862-9CEBA0A883DC}"/>
              </a:ext>
            </a:extLst>
          </p:cNvPr>
          <p:cNvSpPr txBox="1">
            <a:spLocks noChangeArrowheads="1"/>
          </p:cNvSpPr>
          <p:nvPr/>
        </p:nvSpPr>
        <p:spPr bwMode="auto">
          <a:xfrm>
            <a:off x="2967038" y="3810000"/>
            <a:ext cx="5926137" cy="3046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342900" indent="-342900">
              <a:buClr>
                <a:schemeClr val="hlink"/>
              </a:buClr>
              <a:buSzPct val="50000"/>
              <a:buFont typeface="Wingdings" panose="05000000000000000000" pitchFamily="2" charset="2"/>
              <a:buChar char="v"/>
            </a:pPr>
            <a:r>
              <a:rPr lang="fi-FI" altLang="fi-FI" dirty="0">
                <a:solidFill>
                  <a:schemeClr val="bg1"/>
                </a:solidFill>
              </a:rPr>
              <a:t>  Tulostuksesta näkee esim. että mikäli   muuttujien virhetermien eps2 ja eps4 välinen korrelaatio sallitaan, mallin tunnusluku (X</a:t>
            </a:r>
            <a:r>
              <a:rPr lang="fi-FI" altLang="fi-FI" baseline="30000" dirty="0">
                <a:solidFill>
                  <a:schemeClr val="bg1"/>
                </a:solidFill>
              </a:rPr>
              <a:t>2</a:t>
            </a:r>
            <a:r>
              <a:rPr lang="fi-FI" altLang="fi-FI" dirty="0">
                <a:solidFill>
                  <a:schemeClr val="bg1"/>
                </a:solidFill>
              </a:rPr>
              <a:t>) paranisi (laskisi) 13.161 yksikköä. Vapausasteiden lukumäärä laskisi yhdellä.</a:t>
            </a:r>
          </a:p>
          <a:p>
            <a:pPr marL="342900" indent="-342900">
              <a:buClr>
                <a:schemeClr val="hlink"/>
              </a:buClr>
              <a:buSzPct val="50000"/>
              <a:buFont typeface="Wingdings" panose="05000000000000000000" pitchFamily="2" charset="2"/>
              <a:buChar char="v"/>
            </a:pPr>
            <a:r>
              <a:rPr lang="fi-FI" altLang="fi-FI" dirty="0">
                <a:solidFill>
                  <a:schemeClr val="bg1"/>
                </a:solidFill>
              </a:rPr>
              <a:t>  Tulee miettiä onko korrelaatio teorian mukainen</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BA04C355-59C2-46A1-8FD6-57FA2B3295BB}"/>
              </a:ext>
            </a:extLst>
          </p:cNvPr>
          <p:cNvSpPr>
            <a:spLocks noGrp="1"/>
          </p:cNvSpPr>
          <p:nvPr>
            <p:ph type="sldNum" sz="quarter" idx="12"/>
          </p:nvPr>
        </p:nvSpPr>
        <p:spPr/>
        <p:txBody>
          <a:bodyPr/>
          <a:lstStyle/>
          <a:p>
            <a:fld id="{37AC38DB-7F46-4B9E-9469-4975990ECDD3}" type="slidenum">
              <a:rPr lang="en-US" altLang="fi-FI"/>
              <a:pPr/>
              <a:t>29</a:t>
            </a:fld>
            <a:endParaRPr lang="en-US" altLang="fi-FI"/>
          </a:p>
        </p:txBody>
      </p:sp>
      <p:pic>
        <p:nvPicPr>
          <p:cNvPr id="59394" name="Picture 2">
            <a:extLst>
              <a:ext uri="{FF2B5EF4-FFF2-40B4-BE49-F238E27FC236}">
                <a16:creationId xmlns:a16="http://schemas.microsoft.com/office/drawing/2014/main" id="{1820F075-999F-4D02-9501-B950DA9C5BD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188" y="1495425"/>
            <a:ext cx="8281987" cy="4957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9395" name="Text Box 3">
            <a:extLst>
              <a:ext uri="{FF2B5EF4-FFF2-40B4-BE49-F238E27FC236}">
                <a16:creationId xmlns:a16="http://schemas.microsoft.com/office/drawing/2014/main" id="{877D918A-66BA-4A71-8874-9BFC74A1A712}"/>
              </a:ext>
            </a:extLst>
          </p:cNvPr>
          <p:cNvSpPr txBox="1">
            <a:spLocks noChangeArrowheads="1"/>
          </p:cNvSpPr>
          <p:nvPr/>
        </p:nvSpPr>
        <p:spPr bwMode="auto">
          <a:xfrm>
            <a:off x="808038" y="209550"/>
            <a:ext cx="7867650"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fi-FI" altLang="fi-FI" sz="2800">
                <a:solidFill>
                  <a:schemeClr val="bg1"/>
                </a:solidFill>
              </a:rPr>
              <a:t>Modifikaatioindeksit voivat olla myös kovariansseille tai regressiokertoimille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344E9D79-51A5-423E-B3FC-2BA80B72D000}"/>
              </a:ext>
            </a:extLst>
          </p:cNvPr>
          <p:cNvSpPr>
            <a:spLocks noGrp="1"/>
          </p:cNvSpPr>
          <p:nvPr>
            <p:ph type="sldNum" sz="quarter" idx="12"/>
          </p:nvPr>
        </p:nvSpPr>
        <p:spPr/>
        <p:txBody>
          <a:bodyPr/>
          <a:lstStyle/>
          <a:p>
            <a:fld id="{2FA2BAD7-32E9-48CB-8BC4-03262541F2CC}" type="slidenum">
              <a:rPr lang="en-US" altLang="fi-FI"/>
              <a:pPr/>
              <a:t>3</a:t>
            </a:fld>
            <a:endParaRPr lang="en-US" altLang="fi-FI"/>
          </a:p>
        </p:txBody>
      </p:sp>
      <p:sp>
        <p:nvSpPr>
          <p:cNvPr id="33796" name="Rectangle 4">
            <a:extLst>
              <a:ext uri="{FF2B5EF4-FFF2-40B4-BE49-F238E27FC236}">
                <a16:creationId xmlns:a16="http://schemas.microsoft.com/office/drawing/2014/main" id="{EB3C5C2C-F6C5-4F7D-B0CB-75CBACE8C5BC}"/>
              </a:ext>
            </a:extLst>
          </p:cNvPr>
          <p:cNvSpPr>
            <a:spLocks noChangeArrowheads="1"/>
          </p:cNvSpPr>
          <p:nvPr/>
        </p:nvSpPr>
        <p:spPr bwMode="auto">
          <a:xfrm>
            <a:off x="1330325" y="188913"/>
            <a:ext cx="7705725"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nchor="ctr"/>
          <a:lstStyle>
            <a:lvl1pPr>
              <a:lnSpc>
                <a:spcPct val="70000"/>
              </a:lnSpc>
              <a:defRPr kumimoji="1" sz="4800" b="1">
                <a:solidFill>
                  <a:schemeClr val="bg1"/>
                </a:solidFill>
                <a:latin typeface="Arial Narrow" panose="020B0606020202030204" pitchFamily="34" charset="0"/>
              </a:defRPr>
            </a:lvl1pPr>
            <a:lvl2pPr>
              <a:lnSpc>
                <a:spcPct val="70000"/>
              </a:lnSpc>
              <a:defRPr kumimoji="1" sz="4800" b="1">
                <a:solidFill>
                  <a:schemeClr val="bg1"/>
                </a:solidFill>
                <a:latin typeface="Arial Narrow" panose="020B0606020202030204" pitchFamily="34" charset="0"/>
              </a:defRPr>
            </a:lvl2pPr>
            <a:lvl3pPr>
              <a:lnSpc>
                <a:spcPct val="70000"/>
              </a:lnSpc>
              <a:defRPr kumimoji="1" sz="4800" b="1">
                <a:solidFill>
                  <a:schemeClr val="bg1"/>
                </a:solidFill>
                <a:latin typeface="Arial Narrow" panose="020B0606020202030204" pitchFamily="34" charset="0"/>
              </a:defRPr>
            </a:lvl3pPr>
            <a:lvl4pPr>
              <a:lnSpc>
                <a:spcPct val="70000"/>
              </a:lnSpc>
              <a:defRPr kumimoji="1" sz="4800" b="1">
                <a:solidFill>
                  <a:schemeClr val="bg1"/>
                </a:solidFill>
                <a:latin typeface="Arial Narrow" panose="020B0606020202030204" pitchFamily="34" charset="0"/>
              </a:defRPr>
            </a:lvl4pPr>
            <a:lvl5pPr>
              <a:lnSpc>
                <a:spcPct val="70000"/>
              </a:lnSpc>
              <a:defRPr kumimoji="1" sz="4800" b="1">
                <a:solidFill>
                  <a:schemeClr val="bg1"/>
                </a:solidFill>
                <a:latin typeface="Arial Narrow" panose="020B0606020202030204" pitchFamily="34" charset="0"/>
              </a:defRPr>
            </a:lvl5pPr>
            <a:lvl6pPr marL="457200" eaLnBrk="0" fontAlgn="base" hangingPunct="0">
              <a:lnSpc>
                <a:spcPct val="70000"/>
              </a:lnSpc>
              <a:spcBef>
                <a:spcPct val="0"/>
              </a:spcBef>
              <a:spcAft>
                <a:spcPct val="0"/>
              </a:spcAft>
              <a:defRPr kumimoji="1" sz="4800" b="1">
                <a:solidFill>
                  <a:schemeClr val="bg1"/>
                </a:solidFill>
                <a:latin typeface="Arial Narrow" panose="020B0606020202030204" pitchFamily="34" charset="0"/>
              </a:defRPr>
            </a:lvl6pPr>
            <a:lvl7pPr marL="914400" eaLnBrk="0" fontAlgn="base" hangingPunct="0">
              <a:lnSpc>
                <a:spcPct val="70000"/>
              </a:lnSpc>
              <a:spcBef>
                <a:spcPct val="0"/>
              </a:spcBef>
              <a:spcAft>
                <a:spcPct val="0"/>
              </a:spcAft>
              <a:defRPr kumimoji="1" sz="4800" b="1">
                <a:solidFill>
                  <a:schemeClr val="bg1"/>
                </a:solidFill>
                <a:latin typeface="Arial Narrow" panose="020B0606020202030204" pitchFamily="34" charset="0"/>
              </a:defRPr>
            </a:lvl7pPr>
            <a:lvl8pPr marL="1371600" eaLnBrk="0" fontAlgn="base" hangingPunct="0">
              <a:lnSpc>
                <a:spcPct val="70000"/>
              </a:lnSpc>
              <a:spcBef>
                <a:spcPct val="0"/>
              </a:spcBef>
              <a:spcAft>
                <a:spcPct val="0"/>
              </a:spcAft>
              <a:defRPr kumimoji="1" sz="4800" b="1">
                <a:solidFill>
                  <a:schemeClr val="bg1"/>
                </a:solidFill>
                <a:latin typeface="Arial Narrow" panose="020B0606020202030204" pitchFamily="34" charset="0"/>
              </a:defRPr>
            </a:lvl8pPr>
            <a:lvl9pPr marL="1828800" eaLnBrk="0" fontAlgn="base" hangingPunct="0">
              <a:lnSpc>
                <a:spcPct val="70000"/>
              </a:lnSpc>
              <a:spcBef>
                <a:spcPct val="0"/>
              </a:spcBef>
              <a:spcAft>
                <a:spcPct val="0"/>
              </a:spcAft>
              <a:defRPr kumimoji="1" sz="4800" b="1">
                <a:solidFill>
                  <a:schemeClr val="bg1"/>
                </a:solidFill>
                <a:latin typeface="Arial Narrow" panose="020B0606020202030204" pitchFamily="34" charset="0"/>
              </a:defRPr>
            </a:lvl9pPr>
          </a:lstStyle>
          <a:p>
            <a:r>
              <a:rPr lang="en-US" altLang="fi-FI"/>
              <a:t>Kyselylomakkeen rakenteen testaaminen </a:t>
            </a:r>
          </a:p>
        </p:txBody>
      </p:sp>
      <p:sp>
        <p:nvSpPr>
          <p:cNvPr id="33797" name="Rectangle 5">
            <a:extLst>
              <a:ext uri="{FF2B5EF4-FFF2-40B4-BE49-F238E27FC236}">
                <a16:creationId xmlns:a16="http://schemas.microsoft.com/office/drawing/2014/main" id="{CB2A9F37-2792-4FAD-8232-284D52FB549F}"/>
              </a:ext>
            </a:extLst>
          </p:cNvPr>
          <p:cNvSpPr>
            <a:spLocks noChangeArrowheads="1"/>
          </p:cNvSpPr>
          <p:nvPr/>
        </p:nvSpPr>
        <p:spPr bwMode="auto">
          <a:xfrm>
            <a:off x="2689225" y="1989138"/>
            <a:ext cx="6454775" cy="3673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lstStyle>
            <a:lvl1pPr marL="342900" indent="-342900">
              <a:spcBef>
                <a:spcPct val="20000"/>
              </a:spcBef>
              <a:buClr>
                <a:schemeClr val="hlink"/>
              </a:buClr>
              <a:buSzPct val="50000"/>
              <a:buFont typeface="Monotype Sorts" pitchFamily="2" charset="2"/>
              <a:buChar char="n"/>
              <a:defRPr kumimoji="1" sz="2800">
                <a:solidFill>
                  <a:schemeClr val="bg1"/>
                </a:solidFill>
                <a:latin typeface="Arial" panose="020B0604020202020204" pitchFamily="34" charset="0"/>
              </a:defRPr>
            </a:lvl1pPr>
            <a:lvl2pPr marL="742950" indent="-285750">
              <a:spcBef>
                <a:spcPct val="20000"/>
              </a:spcBef>
              <a:buClr>
                <a:schemeClr val="accent2"/>
              </a:buClr>
              <a:buSzPct val="75000"/>
              <a:buFont typeface="Monotype Sorts" pitchFamily="2" charset="2"/>
              <a:buChar char="u"/>
              <a:defRPr kumimoji="1" sz="2600">
                <a:solidFill>
                  <a:schemeClr val="bg1"/>
                </a:solidFill>
                <a:latin typeface="Arial" panose="020B0604020202020204" pitchFamily="34" charset="0"/>
              </a:defRPr>
            </a:lvl2pPr>
            <a:lvl3pPr marL="1143000" indent="-228600">
              <a:spcBef>
                <a:spcPct val="20000"/>
              </a:spcBef>
              <a:buClr>
                <a:schemeClr val="hlink"/>
              </a:buClr>
              <a:buSzPct val="65000"/>
              <a:buFont typeface="Monotype Sorts" pitchFamily="2" charset="2"/>
              <a:buChar char="F"/>
              <a:defRPr kumimoji="1" sz="2400">
                <a:solidFill>
                  <a:schemeClr val="bg1"/>
                </a:solidFill>
                <a:latin typeface="Arial" panose="020B0604020202020204" pitchFamily="34" charset="0"/>
              </a:defRPr>
            </a:lvl3pPr>
            <a:lvl4pPr marL="1600200" indent="-228600">
              <a:spcBef>
                <a:spcPct val="20000"/>
              </a:spcBef>
              <a:buClr>
                <a:srgbClr val="008080"/>
              </a:buClr>
              <a:buSzPct val="100000"/>
              <a:buChar char="•"/>
              <a:defRPr kumimoji="1" sz="2000">
                <a:solidFill>
                  <a:schemeClr val="bg1"/>
                </a:solidFill>
                <a:latin typeface="Arial" panose="020B0604020202020204" pitchFamily="34" charset="0"/>
              </a:defRPr>
            </a:lvl4pPr>
            <a:lvl5pPr marL="2057400" indent="-228600">
              <a:spcBef>
                <a:spcPct val="20000"/>
              </a:spcBef>
              <a:buClr>
                <a:schemeClr val="hlink"/>
              </a:buClr>
              <a:buSzPct val="100000"/>
              <a:buChar char="–"/>
              <a:defRPr kumimoji="1" sz="2000">
                <a:solidFill>
                  <a:schemeClr val="bg1"/>
                </a:solidFill>
                <a:latin typeface="Arial" panose="020B0604020202020204" pitchFamily="34" charset="0"/>
              </a:defRPr>
            </a:lvl5pPr>
            <a:lvl6pPr marL="2514600" indent="-228600" eaLnBrk="0" fontAlgn="base" hangingPunct="0">
              <a:spcBef>
                <a:spcPct val="20000"/>
              </a:spcBef>
              <a:spcAft>
                <a:spcPct val="0"/>
              </a:spcAft>
              <a:buClr>
                <a:schemeClr val="hlink"/>
              </a:buClr>
              <a:buSzPct val="100000"/>
              <a:buChar char="–"/>
              <a:defRPr kumimoji="1" sz="2000">
                <a:solidFill>
                  <a:schemeClr val="bg1"/>
                </a:solidFill>
                <a:latin typeface="Arial" panose="020B0604020202020204" pitchFamily="34" charset="0"/>
              </a:defRPr>
            </a:lvl6pPr>
            <a:lvl7pPr marL="2971800" indent="-228600" eaLnBrk="0" fontAlgn="base" hangingPunct="0">
              <a:spcBef>
                <a:spcPct val="20000"/>
              </a:spcBef>
              <a:spcAft>
                <a:spcPct val="0"/>
              </a:spcAft>
              <a:buClr>
                <a:schemeClr val="hlink"/>
              </a:buClr>
              <a:buSzPct val="100000"/>
              <a:buChar char="–"/>
              <a:defRPr kumimoji="1" sz="2000">
                <a:solidFill>
                  <a:schemeClr val="bg1"/>
                </a:solidFill>
                <a:latin typeface="Arial" panose="020B0604020202020204" pitchFamily="34" charset="0"/>
              </a:defRPr>
            </a:lvl7pPr>
            <a:lvl8pPr marL="3429000" indent="-228600" eaLnBrk="0" fontAlgn="base" hangingPunct="0">
              <a:spcBef>
                <a:spcPct val="20000"/>
              </a:spcBef>
              <a:spcAft>
                <a:spcPct val="0"/>
              </a:spcAft>
              <a:buClr>
                <a:schemeClr val="hlink"/>
              </a:buClr>
              <a:buSzPct val="100000"/>
              <a:buChar char="–"/>
              <a:defRPr kumimoji="1" sz="2000">
                <a:solidFill>
                  <a:schemeClr val="bg1"/>
                </a:solidFill>
                <a:latin typeface="Arial" panose="020B0604020202020204" pitchFamily="34" charset="0"/>
              </a:defRPr>
            </a:lvl8pPr>
            <a:lvl9pPr marL="3886200" indent="-228600" eaLnBrk="0" fontAlgn="base" hangingPunct="0">
              <a:spcBef>
                <a:spcPct val="20000"/>
              </a:spcBef>
              <a:spcAft>
                <a:spcPct val="0"/>
              </a:spcAft>
              <a:buClr>
                <a:schemeClr val="hlink"/>
              </a:buClr>
              <a:buSzPct val="100000"/>
              <a:buChar char="–"/>
              <a:defRPr kumimoji="1" sz="2000">
                <a:solidFill>
                  <a:schemeClr val="bg1"/>
                </a:solidFill>
                <a:latin typeface="Arial" panose="020B0604020202020204" pitchFamily="34" charset="0"/>
              </a:defRPr>
            </a:lvl9pPr>
          </a:lstStyle>
          <a:p>
            <a:pPr>
              <a:buFont typeface="Wingdings" panose="05000000000000000000" pitchFamily="2" charset="2"/>
              <a:buChar char="v"/>
            </a:pPr>
            <a:r>
              <a:rPr lang="en-US" altLang="fi-FI" sz="2600"/>
              <a:t>Lomakkeissa usein liki samoja asioita mittaavia kysymyksiä</a:t>
            </a:r>
          </a:p>
          <a:p>
            <a:pPr>
              <a:buFont typeface="Wingdings" panose="05000000000000000000" pitchFamily="2" charset="2"/>
              <a:buChar char="v"/>
            </a:pPr>
            <a:r>
              <a:rPr lang="en-US" altLang="fi-FI" sz="2600"/>
              <a:t>Testataan esitettyjä malleja lomakkeen rakenteesta</a:t>
            </a:r>
          </a:p>
          <a:p>
            <a:pPr>
              <a:buFont typeface="Wingdings" panose="05000000000000000000" pitchFamily="2" charset="2"/>
              <a:buChar char="v"/>
            </a:pPr>
            <a:r>
              <a:rPr lang="en-US" altLang="fi-FI" sz="2600"/>
              <a:t>Yksi kokonaisuus (=faktori) tai mahdollisesti useita osa-asteikkoja</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A372650F-37CC-4883-892A-315039D4C554}"/>
              </a:ext>
            </a:extLst>
          </p:cNvPr>
          <p:cNvSpPr>
            <a:spLocks noGrp="1"/>
          </p:cNvSpPr>
          <p:nvPr>
            <p:ph type="sldNum" sz="quarter" idx="12"/>
          </p:nvPr>
        </p:nvSpPr>
        <p:spPr/>
        <p:txBody>
          <a:bodyPr/>
          <a:lstStyle/>
          <a:p>
            <a:fld id="{8EC1A57B-3C57-4C24-A5FC-29C9226AADA4}" type="slidenum">
              <a:rPr lang="en-US" altLang="fi-FI"/>
              <a:pPr/>
              <a:t>30</a:t>
            </a:fld>
            <a:endParaRPr lang="en-US" altLang="fi-FI"/>
          </a:p>
        </p:txBody>
      </p:sp>
      <p:sp>
        <p:nvSpPr>
          <p:cNvPr id="50180" name="Rectangle 4">
            <a:extLst>
              <a:ext uri="{FF2B5EF4-FFF2-40B4-BE49-F238E27FC236}">
                <a16:creationId xmlns:a16="http://schemas.microsoft.com/office/drawing/2014/main" id="{6CA6165E-C9B0-493A-BBB5-C59FDFC47273}"/>
              </a:ext>
            </a:extLst>
          </p:cNvPr>
          <p:cNvSpPr>
            <a:spLocks noChangeArrowheads="1"/>
          </p:cNvSpPr>
          <p:nvPr/>
        </p:nvSpPr>
        <p:spPr bwMode="auto">
          <a:xfrm>
            <a:off x="3048000" y="0"/>
            <a:ext cx="60960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nchor="ctr"/>
          <a:lstStyle>
            <a:lvl1pPr>
              <a:lnSpc>
                <a:spcPct val="70000"/>
              </a:lnSpc>
              <a:defRPr kumimoji="1" sz="4800" b="1">
                <a:solidFill>
                  <a:schemeClr val="bg1"/>
                </a:solidFill>
                <a:latin typeface="Arial Narrow" panose="020B0606020202030204" pitchFamily="34" charset="0"/>
              </a:defRPr>
            </a:lvl1pPr>
            <a:lvl2pPr>
              <a:lnSpc>
                <a:spcPct val="70000"/>
              </a:lnSpc>
              <a:defRPr kumimoji="1" sz="4800" b="1">
                <a:solidFill>
                  <a:schemeClr val="bg1"/>
                </a:solidFill>
                <a:latin typeface="Arial Narrow" panose="020B0606020202030204" pitchFamily="34" charset="0"/>
              </a:defRPr>
            </a:lvl2pPr>
            <a:lvl3pPr>
              <a:lnSpc>
                <a:spcPct val="70000"/>
              </a:lnSpc>
              <a:defRPr kumimoji="1" sz="4800" b="1">
                <a:solidFill>
                  <a:schemeClr val="bg1"/>
                </a:solidFill>
                <a:latin typeface="Arial Narrow" panose="020B0606020202030204" pitchFamily="34" charset="0"/>
              </a:defRPr>
            </a:lvl3pPr>
            <a:lvl4pPr>
              <a:lnSpc>
                <a:spcPct val="70000"/>
              </a:lnSpc>
              <a:defRPr kumimoji="1" sz="4800" b="1">
                <a:solidFill>
                  <a:schemeClr val="bg1"/>
                </a:solidFill>
                <a:latin typeface="Arial Narrow" panose="020B0606020202030204" pitchFamily="34" charset="0"/>
              </a:defRPr>
            </a:lvl4pPr>
            <a:lvl5pPr>
              <a:lnSpc>
                <a:spcPct val="70000"/>
              </a:lnSpc>
              <a:defRPr kumimoji="1" sz="4800" b="1">
                <a:solidFill>
                  <a:schemeClr val="bg1"/>
                </a:solidFill>
                <a:latin typeface="Arial Narrow" panose="020B0606020202030204" pitchFamily="34" charset="0"/>
              </a:defRPr>
            </a:lvl5pPr>
            <a:lvl6pPr marL="457200" eaLnBrk="0" fontAlgn="base" hangingPunct="0">
              <a:lnSpc>
                <a:spcPct val="70000"/>
              </a:lnSpc>
              <a:spcBef>
                <a:spcPct val="0"/>
              </a:spcBef>
              <a:spcAft>
                <a:spcPct val="0"/>
              </a:spcAft>
              <a:defRPr kumimoji="1" sz="4800" b="1">
                <a:solidFill>
                  <a:schemeClr val="bg1"/>
                </a:solidFill>
                <a:latin typeface="Arial Narrow" panose="020B0606020202030204" pitchFamily="34" charset="0"/>
              </a:defRPr>
            </a:lvl6pPr>
            <a:lvl7pPr marL="914400" eaLnBrk="0" fontAlgn="base" hangingPunct="0">
              <a:lnSpc>
                <a:spcPct val="70000"/>
              </a:lnSpc>
              <a:spcBef>
                <a:spcPct val="0"/>
              </a:spcBef>
              <a:spcAft>
                <a:spcPct val="0"/>
              </a:spcAft>
              <a:defRPr kumimoji="1" sz="4800" b="1">
                <a:solidFill>
                  <a:schemeClr val="bg1"/>
                </a:solidFill>
                <a:latin typeface="Arial Narrow" panose="020B0606020202030204" pitchFamily="34" charset="0"/>
              </a:defRPr>
            </a:lvl7pPr>
            <a:lvl8pPr marL="1371600" eaLnBrk="0" fontAlgn="base" hangingPunct="0">
              <a:lnSpc>
                <a:spcPct val="70000"/>
              </a:lnSpc>
              <a:spcBef>
                <a:spcPct val="0"/>
              </a:spcBef>
              <a:spcAft>
                <a:spcPct val="0"/>
              </a:spcAft>
              <a:defRPr kumimoji="1" sz="4800" b="1">
                <a:solidFill>
                  <a:schemeClr val="bg1"/>
                </a:solidFill>
                <a:latin typeface="Arial Narrow" panose="020B0606020202030204" pitchFamily="34" charset="0"/>
              </a:defRPr>
            </a:lvl8pPr>
            <a:lvl9pPr marL="1828800" eaLnBrk="0" fontAlgn="base" hangingPunct="0">
              <a:lnSpc>
                <a:spcPct val="70000"/>
              </a:lnSpc>
              <a:spcBef>
                <a:spcPct val="0"/>
              </a:spcBef>
              <a:spcAft>
                <a:spcPct val="0"/>
              </a:spcAft>
              <a:defRPr kumimoji="1" sz="4800" b="1">
                <a:solidFill>
                  <a:schemeClr val="bg1"/>
                </a:solidFill>
                <a:latin typeface="Arial Narrow" panose="020B0606020202030204" pitchFamily="34" charset="0"/>
              </a:defRPr>
            </a:lvl9pPr>
          </a:lstStyle>
          <a:p>
            <a:r>
              <a:rPr lang="fi-FI" altLang="fi-FI"/>
              <a:t>Tilasto-ohjelmat</a:t>
            </a:r>
          </a:p>
        </p:txBody>
      </p:sp>
      <p:sp>
        <p:nvSpPr>
          <p:cNvPr id="50181" name="Rectangle 5">
            <a:extLst>
              <a:ext uri="{FF2B5EF4-FFF2-40B4-BE49-F238E27FC236}">
                <a16:creationId xmlns:a16="http://schemas.microsoft.com/office/drawing/2014/main" id="{D183649E-B982-49B1-BB7C-8268A9F34909}"/>
              </a:ext>
            </a:extLst>
          </p:cNvPr>
          <p:cNvSpPr>
            <a:spLocks noChangeArrowheads="1"/>
          </p:cNvSpPr>
          <p:nvPr/>
        </p:nvSpPr>
        <p:spPr bwMode="auto">
          <a:xfrm>
            <a:off x="2771775" y="1052513"/>
            <a:ext cx="6372225"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lstStyle>
            <a:lvl1pPr marL="342900" indent="-342900">
              <a:spcBef>
                <a:spcPct val="20000"/>
              </a:spcBef>
              <a:buClr>
                <a:schemeClr val="hlink"/>
              </a:buClr>
              <a:buSzPct val="50000"/>
              <a:buFont typeface="Monotype Sorts" pitchFamily="2" charset="2"/>
              <a:buChar char="n"/>
              <a:defRPr kumimoji="1" sz="2800">
                <a:solidFill>
                  <a:schemeClr val="bg1"/>
                </a:solidFill>
                <a:latin typeface="Arial" panose="020B0604020202020204" pitchFamily="34" charset="0"/>
              </a:defRPr>
            </a:lvl1pPr>
            <a:lvl2pPr marL="742950" indent="-285750">
              <a:spcBef>
                <a:spcPct val="20000"/>
              </a:spcBef>
              <a:buClr>
                <a:schemeClr val="accent2"/>
              </a:buClr>
              <a:buSzPct val="75000"/>
              <a:buFont typeface="Monotype Sorts" pitchFamily="2" charset="2"/>
              <a:buChar char="u"/>
              <a:defRPr kumimoji="1" sz="2600">
                <a:solidFill>
                  <a:schemeClr val="bg1"/>
                </a:solidFill>
                <a:latin typeface="Arial" panose="020B0604020202020204" pitchFamily="34" charset="0"/>
              </a:defRPr>
            </a:lvl2pPr>
            <a:lvl3pPr marL="1143000" indent="-228600">
              <a:spcBef>
                <a:spcPct val="20000"/>
              </a:spcBef>
              <a:buClr>
                <a:schemeClr val="hlink"/>
              </a:buClr>
              <a:buSzPct val="65000"/>
              <a:buFont typeface="Monotype Sorts" pitchFamily="2" charset="2"/>
              <a:buChar char="F"/>
              <a:defRPr kumimoji="1" sz="2400">
                <a:solidFill>
                  <a:schemeClr val="bg1"/>
                </a:solidFill>
                <a:latin typeface="Arial" panose="020B0604020202020204" pitchFamily="34" charset="0"/>
              </a:defRPr>
            </a:lvl3pPr>
            <a:lvl4pPr marL="1600200" indent="-228600">
              <a:spcBef>
                <a:spcPct val="20000"/>
              </a:spcBef>
              <a:buClr>
                <a:srgbClr val="008080"/>
              </a:buClr>
              <a:buSzPct val="100000"/>
              <a:buChar char="•"/>
              <a:defRPr kumimoji="1" sz="2000">
                <a:solidFill>
                  <a:schemeClr val="bg1"/>
                </a:solidFill>
                <a:latin typeface="Arial" panose="020B0604020202020204" pitchFamily="34" charset="0"/>
              </a:defRPr>
            </a:lvl4pPr>
            <a:lvl5pPr marL="2057400" indent="-228600">
              <a:spcBef>
                <a:spcPct val="20000"/>
              </a:spcBef>
              <a:buClr>
                <a:schemeClr val="hlink"/>
              </a:buClr>
              <a:buSzPct val="100000"/>
              <a:buChar char="–"/>
              <a:defRPr kumimoji="1" sz="2000">
                <a:solidFill>
                  <a:schemeClr val="bg1"/>
                </a:solidFill>
                <a:latin typeface="Arial" panose="020B0604020202020204" pitchFamily="34" charset="0"/>
              </a:defRPr>
            </a:lvl5pPr>
            <a:lvl6pPr marL="2514600" indent="-228600" eaLnBrk="0" fontAlgn="base" hangingPunct="0">
              <a:spcBef>
                <a:spcPct val="20000"/>
              </a:spcBef>
              <a:spcAft>
                <a:spcPct val="0"/>
              </a:spcAft>
              <a:buClr>
                <a:schemeClr val="hlink"/>
              </a:buClr>
              <a:buSzPct val="100000"/>
              <a:buChar char="–"/>
              <a:defRPr kumimoji="1" sz="2000">
                <a:solidFill>
                  <a:schemeClr val="bg1"/>
                </a:solidFill>
                <a:latin typeface="Arial" panose="020B0604020202020204" pitchFamily="34" charset="0"/>
              </a:defRPr>
            </a:lvl6pPr>
            <a:lvl7pPr marL="2971800" indent="-228600" eaLnBrk="0" fontAlgn="base" hangingPunct="0">
              <a:spcBef>
                <a:spcPct val="20000"/>
              </a:spcBef>
              <a:spcAft>
                <a:spcPct val="0"/>
              </a:spcAft>
              <a:buClr>
                <a:schemeClr val="hlink"/>
              </a:buClr>
              <a:buSzPct val="100000"/>
              <a:buChar char="–"/>
              <a:defRPr kumimoji="1" sz="2000">
                <a:solidFill>
                  <a:schemeClr val="bg1"/>
                </a:solidFill>
                <a:latin typeface="Arial" panose="020B0604020202020204" pitchFamily="34" charset="0"/>
              </a:defRPr>
            </a:lvl7pPr>
            <a:lvl8pPr marL="3429000" indent="-228600" eaLnBrk="0" fontAlgn="base" hangingPunct="0">
              <a:spcBef>
                <a:spcPct val="20000"/>
              </a:spcBef>
              <a:spcAft>
                <a:spcPct val="0"/>
              </a:spcAft>
              <a:buClr>
                <a:schemeClr val="hlink"/>
              </a:buClr>
              <a:buSzPct val="100000"/>
              <a:buChar char="–"/>
              <a:defRPr kumimoji="1" sz="2000">
                <a:solidFill>
                  <a:schemeClr val="bg1"/>
                </a:solidFill>
                <a:latin typeface="Arial" panose="020B0604020202020204" pitchFamily="34" charset="0"/>
              </a:defRPr>
            </a:lvl8pPr>
            <a:lvl9pPr marL="3886200" indent="-228600" eaLnBrk="0" fontAlgn="base" hangingPunct="0">
              <a:spcBef>
                <a:spcPct val="20000"/>
              </a:spcBef>
              <a:spcAft>
                <a:spcPct val="0"/>
              </a:spcAft>
              <a:buClr>
                <a:schemeClr val="hlink"/>
              </a:buClr>
              <a:buSzPct val="100000"/>
              <a:buChar char="–"/>
              <a:defRPr kumimoji="1" sz="2000">
                <a:solidFill>
                  <a:schemeClr val="bg1"/>
                </a:solidFill>
                <a:latin typeface="Arial" panose="020B0604020202020204" pitchFamily="34" charset="0"/>
              </a:defRPr>
            </a:lvl9pPr>
          </a:lstStyle>
          <a:p>
            <a:pPr>
              <a:buFont typeface="Wingdings" panose="05000000000000000000" pitchFamily="2" charset="2"/>
              <a:buChar char="v"/>
            </a:pPr>
            <a:r>
              <a:rPr lang="fi-FI" altLang="fi-FI" dirty="0" err="1"/>
              <a:t>Konfirmatorinen</a:t>
            </a:r>
            <a:r>
              <a:rPr lang="fi-FI" altLang="fi-FI" dirty="0"/>
              <a:t> faktorianalyysi onnistuu useissa ohjelmissa</a:t>
            </a:r>
          </a:p>
          <a:p>
            <a:pPr lvl="1">
              <a:buFont typeface="Wingdings" panose="05000000000000000000" pitchFamily="2" charset="2"/>
              <a:buChar char="v"/>
            </a:pPr>
            <a:r>
              <a:rPr lang="fi-FI" altLang="fi-FI" dirty="0"/>
              <a:t>Esim. SAS (</a:t>
            </a:r>
            <a:r>
              <a:rPr lang="fi-FI" altLang="fi-FI" dirty="0" err="1"/>
              <a:t>Proc</a:t>
            </a:r>
            <a:r>
              <a:rPr lang="fi-FI" altLang="fi-FI" dirty="0"/>
              <a:t> </a:t>
            </a:r>
            <a:r>
              <a:rPr lang="fi-FI" altLang="fi-FI" dirty="0" err="1"/>
              <a:t>Calis</a:t>
            </a:r>
            <a:r>
              <a:rPr lang="fi-FI" altLang="fi-FI" dirty="0"/>
              <a:t>)</a:t>
            </a:r>
          </a:p>
          <a:p>
            <a:pPr lvl="1">
              <a:buFont typeface="Wingdings" panose="05000000000000000000" pitchFamily="2" charset="2"/>
              <a:buChar char="v"/>
            </a:pPr>
            <a:r>
              <a:rPr lang="fi-FI" altLang="fi-FI" dirty="0"/>
              <a:t>Joissakin ohjelmissa monimutkaisemmin kuin toisissa, vaatii ohjelmiin mahdollisesti lisäosia</a:t>
            </a:r>
          </a:p>
          <a:p>
            <a:pPr>
              <a:buFont typeface="Wingdings" panose="05000000000000000000" pitchFamily="2" charset="2"/>
              <a:buChar char="v"/>
            </a:pPr>
            <a:r>
              <a:rPr lang="fi-FI" altLang="fi-FI" dirty="0"/>
              <a:t>Luennon esimerkit </a:t>
            </a:r>
            <a:r>
              <a:rPr lang="fi-FI" altLang="fi-FI" u="sng" dirty="0"/>
              <a:t>Amos</a:t>
            </a:r>
            <a:r>
              <a:rPr lang="fi-FI" altLang="fi-FI" dirty="0"/>
              <a:t>-ohjelmasta</a:t>
            </a:r>
          </a:p>
          <a:p>
            <a:pPr>
              <a:buFont typeface="Wingdings" panose="05000000000000000000" pitchFamily="2" charset="2"/>
              <a:buChar char="v"/>
            </a:pPr>
            <a:r>
              <a:rPr lang="fi-FI" altLang="fi-FI" u="sng" dirty="0" err="1"/>
              <a:t>Mplus</a:t>
            </a:r>
            <a:r>
              <a:rPr lang="fi-FI" altLang="fi-FI" dirty="0"/>
              <a:t> –ohjelma soveltuu luokiteltujen muuttujien faktorianalyysiin (www.statmodel.com)</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a:extLst>
              <a:ext uri="{FF2B5EF4-FFF2-40B4-BE49-F238E27FC236}">
                <a16:creationId xmlns:a16="http://schemas.microsoft.com/office/drawing/2014/main" id="{E5333EEF-93DB-4F4D-ABC5-86F28AC60B59}"/>
              </a:ext>
            </a:extLst>
          </p:cNvPr>
          <p:cNvSpPr>
            <a:spLocks noGrp="1"/>
          </p:cNvSpPr>
          <p:nvPr>
            <p:ph type="sldNum" sz="quarter" idx="12"/>
          </p:nvPr>
        </p:nvSpPr>
        <p:spPr/>
        <p:txBody>
          <a:bodyPr/>
          <a:lstStyle/>
          <a:p>
            <a:fld id="{1EC08690-FD36-4068-A21A-28E8FC2740A5}" type="slidenum">
              <a:rPr lang="en-US" altLang="fi-FI"/>
              <a:pPr/>
              <a:t>31</a:t>
            </a:fld>
            <a:endParaRPr lang="en-US" altLang="fi-FI"/>
          </a:p>
        </p:txBody>
      </p:sp>
      <p:sp>
        <p:nvSpPr>
          <p:cNvPr id="49155" name="Text Box 3">
            <a:extLst>
              <a:ext uri="{FF2B5EF4-FFF2-40B4-BE49-F238E27FC236}">
                <a16:creationId xmlns:a16="http://schemas.microsoft.com/office/drawing/2014/main" id="{2FCC1D1B-2B87-4693-9E86-13A665C82469}"/>
              </a:ext>
            </a:extLst>
          </p:cNvPr>
          <p:cNvSpPr txBox="1">
            <a:spLocks noChangeArrowheads="1"/>
          </p:cNvSpPr>
          <p:nvPr/>
        </p:nvSpPr>
        <p:spPr bwMode="auto">
          <a:xfrm>
            <a:off x="971550" y="333375"/>
            <a:ext cx="7335838"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fi-FI" altLang="fi-FI" sz="4000">
                <a:solidFill>
                  <a:schemeClr val="bg1"/>
                </a:solidFill>
                <a:latin typeface="Arial Narrow" panose="020B0606020202030204" pitchFamily="34" charset="0"/>
              </a:rPr>
              <a:t>CFA:n suorittaminen AMOS-ohjelmalla</a:t>
            </a:r>
          </a:p>
        </p:txBody>
      </p:sp>
      <p:sp>
        <p:nvSpPr>
          <p:cNvPr id="49158" name="Rectangle 6">
            <a:extLst>
              <a:ext uri="{FF2B5EF4-FFF2-40B4-BE49-F238E27FC236}">
                <a16:creationId xmlns:a16="http://schemas.microsoft.com/office/drawing/2014/main" id="{39CBD1B9-A513-4071-9104-B6E3D0FAC645}"/>
              </a:ext>
            </a:extLst>
          </p:cNvPr>
          <p:cNvSpPr>
            <a:spLocks noChangeArrowheads="1"/>
          </p:cNvSpPr>
          <p:nvPr/>
        </p:nvSpPr>
        <p:spPr bwMode="auto">
          <a:xfrm>
            <a:off x="3348038" y="1700213"/>
            <a:ext cx="60960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lstStyle>
            <a:lvl1pPr marL="342900" indent="-342900">
              <a:spcBef>
                <a:spcPct val="20000"/>
              </a:spcBef>
              <a:buClr>
                <a:schemeClr val="hlink"/>
              </a:buClr>
              <a:buSzPct val="50000"/>
              <a:buFont typeface="Monotype Sorts" pitchFamily="2" charset="2"/>
              <a:buChar char="n"/>
              <a:defRPr kumimoji="1" sz="2800">
                <a:solidFill>
                  <a:schemeClr val="bg1"/>
                </a:solidFill>
                <a:latin typeface="Arial" panose="020B0604020202020204" pitchFamily="34" charset="0"/>
              </a:defRPr>
            </a:lvl1pPr>
            <a:lvl2pPr marL="742950" indent="-285750">
              <a:spcBef>
                <a:spcPct val="20000"/>
              </a:spcBef>
              <a:buClr>
                <a:schemeClr val="accent2"/>
              </a:buClr>
              <a:buSzPct val="75000"/>
              <a:buFont typeface="Monotype Sorts" pitchFamily="2" charset="2"/>
              <a:buChar char="u"/>
              <a:defRPr kumimoji="1" sz="2600">
                <a:solidFill>
                  <a:schemeClr val="bg1"/>
                </a:solidFill>
                <a:latin typeface="Arial" panose="020B0604020202020204" pitchFamily="34" charset="0"/>
              </a:defRPr>
            </a:lvl2pPr>
            <a:lvl3pPr marL="1143000" indent="-228600">
              <a:spcBef>
                <a:spcPct val="20000"/>
              </a:spcBef>
              <a:buClr>
                <a:schemeClr val="hlink"/>
              </a:buClr>
              <a:buSzPct val="65000"/>
              <a:buFont typeface="Monotype Sorts" pitchFamily="2" charset="2"/>
              <a:buChar char="F"/>
              <a:defRPr kumimoji="1" sz="2400">
                <a:solidFill>
                  <a:schemeClr val="bg1"/>
                </a:solidFill>
                <a:latin typeface="Arial" panose="020B0604020202020204" pitchFamily="34" charset="0"/>
              </a:defRPr>
            </a:lvl3pPr>
            <a:lvl4pPr marL="1600200" indent="-228600">
              <a:spcBef>
                <a:spcPct val="20000"/>
              </a:spcBef>
              <a:buClr>
                <a:srgbClr val="008080"/>
              </a:buClr>
              <a:buSzPct val="100000"/>
              <a:buChar char="•"/>
              <a:defRPr kumimoji="1" sz="2000">
                <a:solidFill>
                  <a:schemeClr val="bg1"/>
                </a:solidFill>
                <a:latin typeface="Arial" panose="020B0604020202020204" pitchFamily="34" charset="0"/>
              </a:defRPr>
            </a:lvl4pPr>
            <a:lvl5pPr marL="2057400" indent="-228600">
              <a:spcBef>
                <a:spcPct val="20000"/>
              </a:spcBef>
              <a:buClr>
                <a:schemeClr val="hlink"/>
              </a:buClr>
              <a:buSzPct val="100000"/>
              <a:buChar char="–"/>
              <a:defRPr kumimoji="1" sz="2000">
                <a:solidFill>
                  <a:schemeClr val="bg1"/>
                </a:solidFill>
                <a:latin typeface="Arial" panose="020B0604020202020204" pitchFamily="34" charset="0"/>
              </a:defRPr>
            </a:lvl5pPr>
            <a:lvl6pPr marL="2514600" indent="-228600" eaLnBrk="0" fontAlgn="base" hangingPunct="0">
              <a:spcBef>
                <a:spcPct val="20000"/>
              </a:spcBef>
              <a:spcAft>
                <a:spcPct val="0"/>
              </a:spcAft>
              <a:buClr>
                <a:schemeClr val="hlink"/>
              </a:buClr>
              <a:buSzPct val="100000"/>
              <a:buChar char="–"/>
              <a:defRPr kumimoji="1" sz="2000">
                <a:solidFill>
                  <a:schemeClr val="bg1"/>
                </a:solidFill>
                <a:latin typeface="Arial" panose="020B0604020202020204" pitchFamily="34" charset="0"/>
              </a:defRPr>
            </a:lvl6pPr>
            <a:lvl7pPr marL="2971800" indent="-228600" eaLnBrk="0" fontAlgn="base" hangingPunct="0">
              <a:spcBef>
                <a:spcPct val="20000"/>
              </a:spcBef>
              <a:spcAft>
                <a:spcPct val="0"/>
              </a:spcAft>
              <a:buClr>
                <a:schemeClr val="hlink"/>
              </a:buClr>
              <a:buSzPct val="100000"/>
              <a:buChar char="–"/>
              <a:defRPr kumimoji="1" sz="2000">
                <a:solidFill>
                  <a:schemeClr val="bg1"/>
                </a:solidFill>
                <a:latin typeface="Arial" panose="020B0604020202020204" pitchFamily="34" charset="0"/>
              </a:defRPr>
            </a:lvl7pPr>
            <a:lvl8pPr marL="3429000" indent="-228600" eaLnBrk="0" fontAlgn="base" hangingPunct="0">
              <a:spcBef>
                <a:spcPct val="20000"/>
              </a:spcBef>
              <a:spcAft>
                <a:spcPct val="0"/>
              </a:spcAft>
              <a:buClr>
                <a:schemeClr val="hlink"/>
              </a:buClr>
              <a:buSzPct val="100000"/>
              <a:buChar char="–"/>
              <a:defRPr kumimoji="1" sz="2000">
                <a:solidFill>
                  <a:schemeClr val="bg1"/>
                </a:solidFill>
                <a:latin typeface="Arial" panose="020B0604020202020204" pitchFamily="34" charset="0"/>
              </a:defRPr>
            </a:lvl8pPr>
            <a:lvl9pPr marL="3886200" indent="-228600" eaLnBrk="0" fontAlgn="base" hangingPunct="0">
              <a:spcBef>
                <a:spcPct val="20000"/>
              </a:spcBef>
              <a:spcAft>
                <a:spcPct val="0"/>
              </a:spcAft>
              <a:buClr>
                <a:schemeClr val="hlink"/>
              </a:buClr>
              <a:buSzPct val="100000"/>
              <a:buChar char="–"/>
              <a:defRPr kumimoji="1" sz="2000">
                <a:solidFill>
                  <a:schemeClr val="bg1"/>
                </a:solidFill>
                <a:latin typeface="Arial" panose="020B0604020202020204" pitchFamily="34" charset="0"/>
              </a:defRPr>
            </a:lvl9pPr>
          </a:lstStyle>
          <a:p>
            <a:pPr>
              <a:buFont typeface="Wingdings" panose="05000000000000000000" pitchFamily="2" charset="2"/>
              <a:buChar char="v"/>
            </a:pPr>
            <a:r>
              <a:rPr lang="fi-FI" altLang="fi-FI" dirty="0"/>
              <a:t>Graafinen mallin teko</a:t>
            </a:r>
          </a:p>
          <a:p>
            <a:pPr lvl="1">
              <a:buFont typeface="Wingdings" panose="05000000000000000000" pitchFamily="2" charset="2"/>
              <a:buChar char="v"/>
            </a:pPr>
            <a:r>
              <a:rPr lang="fi-FI" altLang="fi-FI" dirty="0"/>
              <a:t>Malli eli muuttujat ja kaikki muuttujien väliset yhteydet piirretään näytölle</a:t>
            </a:r>
          </a:p>
          <a:p>
            <a:pPr>
              <a:buFont typeface="Wingdings" panose="05000000000000000000" pitchFamily="2" charset="2"/>
              <a:buChar char="v"/>
            </a:pPr>
            <a:r>
              <a:rPr lang="fi-FI" altLang="fi-FI" dirty="0"/>
              <a:t>Tekstipohjainen mallin teko</a:t>
            </a:r>
          </a:p>
          <a:p>
            <a:pPr lvl="1">
              <a:buFont typeface="Wingdings" panose="05000000000000000000" pitchFamily="2" charset="2"/>
              <a:buChar char="v"/>
            </a:pPr>
            <a:r>
              <a:rPr lang="fi-FI" altLang="fi-FI" dirty="0"/>
              <a:t>Malli eli muuttujat ja kaikki muuttujien väliset yhteydet kirjoitetaan ohjelmointikoodilla  </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lide Number Placeholder 3">
            <a:extLst>
              <a:ext uri="{FF2B5EF4-FFF2-40B4-BE49-F238E27FC236}">
                <a16:creationId xmlns:a16="http://schemas.microsoft.com/office/drawing/2014/main" id="{51718034-64E6-4645-AC5A-A718D7D60492}"/>
              </a:ext>
            </a:extLst>
          </p:cNvPr>
          <p:cNvSpPr>
            <a:spLocks noGrp="1"/>
          </p:cNvSpPr>
          <p:nvPr>
            <p:ph type="sldNum" sz="quarter" idx="12"/>
          </p:nvPr>
        </p:nvSpPr>
        <p:spPr/>
        <p:txBody>
          <a:bodyPr/>
          <a:lstStyle/>
          <a:p>
            <a:fld id="{8236E6F0-015B-459C-B447-928485B67F39}" type="slidenum">
              <a:rPr lang="en-US" altLang="fi-FI"/>
              <a:pPr/>
              <a:t>32</a:t>
            </a:fld>
            <a:endParaRPr lang="en-US" altLang="fi-FI"/>
          </a:p>
        </p:txBody>
      </p:sp>
      <p:sp>
        <p:nvSpPr>
          <p:cNvPr id="94212" name="Rectangle 4">
            <a:extLst>
              <a:ext uri="{FF2B5EF4-FFF2-40B4-BE49-F238E27FC236}">
                <a16:creationId xmlns:a16="http://schemas.microsoft.com/office/drawing/2014/main" id="{EA30375E-2A90-47E7-8B49-A1F2CD42AA73}"/>
              </a:ext>
            </a:extLst>
          </p:cNvPr>
          <p:cNvSpPr>
            <a:spLocks noChangeArrowheads="1"/>
          </p:cNvSpPr>
          <p:nvPr/>
        </p:nvSpPr>
        <p:spPr bwMode="auto">
          <a:xfrm>
            <a:off x="3563938" y="0"/>
            <a:ext cx="2855912"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spcBef>
                <a:spcPct val="20000"/>
              </a:spcBef>
              <a:buClr>
                <a:schemeClr val="hlink"/>
              </a:buClr>
              <a:buSzPct val="50000"/>
              <a:buFont typeface="Monotype Sorts" pitchFamily="2" charset="2"/>
              <a:buNone/>
            </a:pPr>
            <a:r>
              <a:rPr lang="fi-FI" altLang="fi-FI" sz="2800">
                <a:solidFill>
                  <a:schemeClr val="bg1"/>
                </a:solidFill>
              </a:rPr>
              <a:t>Mallin piirtäminen</a:t>
            </a:r>
          </a:p>
        </p:txBody>
      </p:sp>
      <p:pic>
        <p:nvPicPr>
          <p:cNvPr id="94213" name="Picture 5">
            <a:extLst>
              <a:ext uri="{FF2B5EF4-FFF2-40B4-BE49-F238E27FC236}">
                <a16:creationId xmlns:a16="http://schemas.microsoft.com/office/drawing/2014/main" id="{5DA0DF3D-9E91-495A-8761-136081EB10B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16238" y="1268413"/>
            <a:ext cx="5040312" cy="480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4214" name="Text Box 6">
            <a:extLst>
              <a:ext uri="{FF2B5EF4-FFF2-40B4-BE49-F238E27FC236}">
                <a16:creationId xmlns:a16="http://schemas.microsoft.com/office/drawing/2014/main" id="{343C70EA-8C3C-42C4-8FB7-D1CC88990D74}"/>
              </a:ext>
            </a:extLst>
          </p:cNvPr>
          <p:cNvSpPr txBox="1">
            <a:spLocks noChangeArrowheads="1"/>
          </p:cNvSpPr>
          <p:nvPr/>
        </p:nvSpPr>
        <p:spPr bwMode="auto">
          <a:xfrm>
            <a:off x="4643438" y="765175"/>
            <a:ext cx="1901825" cy="406400"/>
          </a:xfrm>
          <a:prstGeom prst="rect">
            <a:avLst/>
          </a:prstGeom>
          <a:solidFill>
            <a:schemeClr val="tx1"/>
          </a:soli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fi-FI" altLang="fi-FI" sz="2000">
                <a:solidFill>
                  <a:schemeClr val="bg2"/>
                </a:solidFill>
              </a:rPr>
              <a:t>Mitattu muuttuja</a:t>
            </a:r>
          </a:p>
        </p:txBody>
      </p:sp>
      <p:sp>
        <p:nvSpPr>
          <p:cNvPr id="94215" name="Line 7">
            <a:extLst>
              <a:ext uri="{FF2B5EF4-FFF2-40B4-BE49-F238E27FC236}">
                <a16:creationId xmlns:a16="http://schemas.microsoft.com/office/drawing/2014/main" id="{78065580-6EB3-4961-8E55-E5FE2B46E5CB}"/>
              </a:ext>
            </a:extLst>
          </p:cNvPr>
          <p:cNvSpPr>
            <a:spLocks noChangeShapeType="1"/>
          </p:cNvSpPr>
          <p:nvPr/>
        </p:nvSpPr>
        <p:spPr bwMode="auto">
          <a:xfrm flipH="1">
            <a:off x="5795963" y="1196975"/>
            <a:ext cx="1587" cy="287338"/>
          </a:xfrm>
          <a:prstGeom prst="line">
            <a:avLst/>
          </a:prstGeom>
          <a:noFill/>
          <a:ln w="9525">
            <a:solidFill>
              <a:schemeClr val="bg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i-FI"/>
          </a:p>
        </p:txBody>
      </p:sp>
      <p:sp>
        <p:nvSpPr>
          <p:cNvPr id="94216" name="Text Box 8">
            <a:extLst>
              <a:ext uri="{FF2B5EF4-FFF2-40B4-BE49-F238E27FC236}">
                <a16:creationId xmlns:a16="http://schemas.microsoft.com/office/drawing/2014/main" id="{164665F1-DFCE-471B-8EE3-288A3F04C112}"/>
              </a:ext>
            </a:extLst>
          </p:cNvPr>
          <p:cNvSpPr txBox="1">
            <a:spLocks noChangeArrowheads="1"/>
          </p:cNvSpPr>
          <p:nvPr/>
        </p:nvSpPr>
        <p:spPr bwMode="auto">
          <a:xfrm>
            <a:off x="6627813" y="765175"/>
            <a:ext cx="2309812" cy="406400"/>
          </a:xfrm>
          <a:prstGeom prst="rect">
            <a:avLst/>
          </a:prstGeom>
          <a:solidFill>
            <a:schemeClr val="tx1"/>
          </a:soli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fi-FI" altLang="fi-FI" sz="2000">
                <a:solidFill>
                  <a:schemeClr val="bg2"/>
                </a:solidFill>
              </a:rPr>
              <a:t>Latentti mittausvirhe</a:t>
            </a:r>
          </a:p>
        </p:txBody>
      </p:sp>
      <p:sp>
        <p:nvSpPr>
          <p:cNvPr id="94217" name="Line 9">
            <a:extLst>
              <a:ext uri="{FF2B5EF4-FFF2-40B4-BE49-F238E27FC236}">
                <a16:creationId xmlns:a16="http://schemas.microsoft.com/office/drawing/2014/main" id="{61D233E1-73E8-41CC-BAFE-AB3B5454E673}"/>
              </a:ext>
            </a:extLst>
          </p:cNvPr>
          <p:cNvSpPr>
            <a:spLocks noChangeShapeType="1"/>
          </p:cNvSpPr>
          <p:nvPr/>
        </p:nvSpPr>
        <p:spPr bwMode="auto">
          <a:xfrm flipH="1">
            <a:off x="3924300" y="1125538"/>
            <a:ext cx="0" cy="863600"/>
          </a:xfrm>
          <a:prstGeom prst="line">
            <a:avLst/>
          </a:prstGeom>
          <a:noFill/>
          <a:ln w="9525">
            <a:solidFill>
              <a:schemeClr val="bg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i-FI"/>
          </a:p>
        </p:txBody>
      </p:sp>
      <p:sp>
        <p:nvSpPr>
          <p:cNvPr id="94218" name="Text Box 10">
            <a:extLst>
              <a:ext uri="{FF2B5EF4-FFF2-40B4-BE49-F238E27FC236}">
                <a16:creationId xmlns:a16="http://schemas.microsoft.com/office/drawing/2014/main" id="{50578942-5B9A-46D1-9DCB-6E7F96714D46}"/>
              </a:ext>
            </a:extLst>
          </p:cNvPr>
          <p:cNvSpPr txBox="1">
            <a:spLocks noChangeArrowheads="1"/>
          </p:cNvSpPr>
          <p:nvPr/>
        </p:nvSpPr>
        <p:spPr bwMode="auto">
          <a:xfrm>
            <a:off x="2627313" y="765175"/>
            <a:ext cx="1944687" cy="406400"/>
          </a:xfrm>
          <a:prstGeom prst="rect">
            <a:avLst/>
          </a:prstGeom>
          <a:solidFill>
            <a:schemeClr val="tx1"/>
          </a:soli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fi-FI" altLang="fi-FI" sz="2000">
                <a:solidFill>
                  <a:schemeClr val="bg2"/>
                </a:solidFill>
              </a:rPr>
              <a:t>Latentti muuttuja</a:t>
            </a:r>
          </a:p>
        </p:txBody>
      </p:sp>
      <p:sp>
        <p:nvSpPr>
          <p:cNvPr id="94219" name="Line 11">
            <a:extLst>
              <a:ext uri="{FF2B5EF4-FFF2-40B4-BE49-F238E27FC236}">
                <a16:creationId xmlns:a16="http://schemas.microsoft.com/office/drawing/2014/main" id="{53A9F560-825F-4983-978B-AA3B47EFE6F9}"/>
              </a:ext>
            </a:extLst>
          </p:cNvPr>
          <p:cNvSpPr>
            <a:spLocks noChangeShapeType="1"/>
          </p:cNvSpPr>
          <p:nvPr/>
        </p:nvSpPr>
        <p:spPr bwMode="auto">
          <a:xfrm flipH="1">
            <a:off x="7164388" y="1196975"/>
            <a:ext cx="1587" cy="325438"/>
          </a:xfrm>
          <a:prstGeom prst="line">
            <a:avLst/>
          </a:prstGeom>
          <a:noFill/>
          <a:ln w="9525">
            <a:solidFill>
              <a:schemeClr val="bg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i-FI"/>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DBF2729A-D14B-4D5D-9530-9899E855CAEC}"/>
              </a:ext>
            </a:extLst>
          </p:cNvPr>
          <p:cNvSpPr>
            <a:spLocks noGrp="1"/>
          </p:cNvSpPr>
          <p:nvPr>
            <p:ph type="sldNum" sz="quarter" idx="12"/>
          </p:nvPr>
        </p:nvSpPr>
        <p:spPr/>
        <p:txBody>
          <a:bodyPr/>
          <a:lstStyle/>
          <a:p>
            <a:fld id="{23C25D37-F850-4125-B0F8-6293BDFC96F0}" type="slidenum">
              <a:rPr lang="en-US" altLang="fi-FI"/>
              <a:pPr/>
              <a:t>33</a:t>
            </a:fld>
            <a:endParaRPr lang="en-US" altLang="fi-FI"/>
          </a:p>
        </p:txBody>
      </p:sp>
      <p:sp>
        <p:nvSpPr>
          <p:cNvPr id="101378" name="Rectangle 2">
            <a:extLst>
              <a:ext uri="{FF2B5EF4-FFF2-40B4-BE49-F238E27FC236}">
                <a16:creationId xmlns:a16="http://schemas.microsoft.com/office/drawing/2014/main" id="{EBB321EB-1DE0-4DE5-A483-40467DDFE5BC}"/>
              </a:ext>
            </a:extLst>
          </p:cNvPr>
          <p:cNvSpPr>
            <a:spLocks noChangeArrowheads="1"/>
          </p:cNvSpPr>
          <p:nvPr/>
        </p:nvSpPr>
        <p:spPr bwMode="auto">
          <a:xfrm>
            <a:off x="2484438" y="692150"/>
            <a:ext cx="4062412"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spcBef>
                <a:spcPct val="20000"/>
              </a:spcBef>
              <a:buClr>
                <a:schemeClr val="hlink"/>
              </a:buClr>
              <a:buSzPct val="50000"/>
              <a:buFont typeface="Monotype Sorts" pitchFamily="2" charset="2"/>
              <a:buNone/>
            </a:pPr>
            <a:r>
              <a:rPr lang="fi-FI" altLang="fi-FI" sz="2800">
                <a:solidFill>
                  <a:schemeClr val="bg1"/>
                </a:solidFill>
              </a:rPr>
              <a:t>AMOS-ohjelman työkaluja</a:t>
            </a:r>
          </a:p>
        </p:txBody>
      </p:sp>
      <p:pic>
        <p:nvPicPr>
          <p:cNvPr id="101380" name="Picture 4" descr="thumbs1">
            <a:extLst>
              <a:ext uri="{FF2B5EF4-FFF2-40B4-BE49-F238E27FC236}">
                <a16:creationId xmlns:a16="http://schemas.microsoft.com/office/drawing/2014/main" id="{15C87D47-4BBC-4E43-9798-0B7B9AAC071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925" y="2060575"/>
            <a:ext cx="9109075" cy="26289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D55E8B1E-769F-44C8-8945-F10D25D25BA5}"/>
              </a:ext>
            </a:extLst>
          </p:cNvPr>
          <p:cNvSpPr>
            <a:spLocks noGrp="1"/>
          </p:cNvSpPr>
          <p:nvPr>
            <p:ph type="sldNum" sz="quarter" idx="12"/>
          </p:nvPr>
        </p:nvSpPr>
        <p:spPr/>
        <p:txBody>
          <a:bodyPr/>
          <a:lstStyle/>
          <a:p>
            <a:fld id="{7B892373-C1F1-46A8-89FC-B4466A55BF73}" type="slidenum">
              <a:rPr lang="en-US" altLang="fi-FI"/>
              <a:pPr/>
              <a:t>34</a:t>
            </a:fld>
            <a:endParaRPr lang="en-US" altLang="fi-FI"/>
          </a:p>
        </p:txBody>
      </p:sp>
      <p:sp>
        <p:nvSpPr>
          <p:cNvPr id="102402" name="Rectangle 2">
            <a:extLst>
              <a:ext uri="{FF2B5EF4-FFF2-40B4-BE49-F238E27FC236}">
                <a16:creationId xmlns:a16="http://schemas.microsoft.com/office/drawing/2014/main" id="{9B89736A-3F4F-4BCF-B398-E6F66337BCF0}"/>
              </a:ext>
            </a:extLst>
          </p:cNvPr>
          <p:cNvSpPr>
            <a:spLocks noChangeArrowheads="1"/>
          </p:cNvSpPr>
          <p:nvPr/>
        </p:nvSpPr>
        <p:spPr bwMode="auto">
          <a:xfrm>
            <a:off x="2484438" y="692150"/>
            <a:ext cx="4062412" cy="1031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spcBef>
                <a:spcPct val="20000"/>
              </a:spcBef>
              <a:buClr>
                <a:schemeClr val="hlink"/>
              </a:buClr>
              <a:buSzPct val="50000"/>
              <a:buFont typeface="Monotype Sorts" pitchFamily="2" charset="2"/>
              <a:buNone/>
            </a:pPr>
            <a:r>
              <a:rPr lang="fi-FI" altLang="fi-FI" sz="2800">
                <a:solidFill>
                  <a:schemeClr val="bg1"/>
                </a:solidFill>
              </a:rPr>
              <a:t>AMOS-ohjelman työkaluja</a:t>
            </a:r>
          </a:p>
          <a:p>
            <a:pPr>
              <a:spcBef>
                <a:spcPct val="20000"/>
              </a:spcBef>
              <a:buClr>
                <a:schemeClr val="hlink"/>
              </a:buClr>
              <a:buSzPct val="50000"/>
              <a:buFont typeface="Wingdings" panose="05000000000000000000" pitchFamily="2" charset="2"/>
              <a:buChar char="§"/>
            </a:pPr>
            <a:r>
              <a:rPr lang="fi-FI" altLang="fi-FI" sz="2800">
                <a:solidFill>
                  <a:schemeClr val="bg1"/>
                </a:solidFill>
              </a:rPr>
              <a:t>  Muuttujan nimeäminen</a:t>
            </a:r>
          </a:p>
        </p:txBody>
      </p:sp>
      <p:graphicFrame>
        <p:nvGraphicFramePr>
          <p:cNvPr id="102404" name="Object 4">
            <a:extLst>
              <a:ext uri="{FF2B5EF4-FFF2-40B4-BE49-F238E27FC236}">
                <a16:creationId xmlns:a16="http://schemas.microsoft.com/office/drawing/2014/main" id="{D71AF2FF-1B31-431F-A8E3-BC78F93BB6E0}"/>
              </a:ext>
            </a:extLst>
          </p:cNvPr>
          <p:cNvGraphicFramePr>
            <a:graphicFrameLocks noChangeAspect="1"/>
          </p:cNvGraphicFramePr>
          <p:nvPr/>
        </p:nvGraphicFramePr>
        <p:xfrm>
          <a:off x="2555875" y="2565400"/>
          <a:ext cx="4191000" cy="3276600"/>
        </p:xfrm>
        <a:graphic>
          <a:graphicData uri="http://schemas.openxmlformats.org/presentationml/2006/ole">
            <mc:AlternateContent xmlns:mc="http://schemas.openxmlformats.org/markup-compatibility/2006">
              <mc:Choice xmlns:v="urn:schemas-microsoft-com:vml" Requires="v">
                <p:oleObj spid="_x0000_s102406" name="Bitmap Image" r:id="rId3" imgW="3000000" imgH="2029108" progId="Paint.Picture">
                  <p:embed/>
                </p:oleObj>
              </mc:Choice>
              <mc:Fallback>
                <p:oleObj name="Bitmap Image" r:id="rId3" imgW="3000000" imgH="2029108" progId="Paint.Picture">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55875" y="2565400"/>
                        <a:ext cx="4191000" cy="3276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35038351-CDC6-4314-90DD-85CE6441D743}"/>
              </a:ext>
            </a:extLst>
          </p:cNvPr>
          <p:cNvSpPr>
            <a:spLocks noGrp="1"/>
          </p:cNvSpPr>
          <p:nvPr>
            <p:ph type="sldNum" sz="quarter" idx="12"/>
          </p:nvPr>
        </p:nvSpPr>
        <p:spPr/>
        <p:txBody>
          <a:bodyPr/>
          <a:lstStyle/>
          <a:p>
            <a:fld id="{8F790655-4359-43DD-B8A3-14A65B776655}" type="slidenum">
              <a:rPr lang="en-US" altLang="fi-FI"/>
              <a:pPr/>
              <a:t>35</a:t>
            </a:fld>
            <a:endParaRPr lang="en-US" altLang="fi-FI"/>
          </a:p>
        </p:txBody>
      </p:sp>
      <p:sp>
        <p:nvSpPr>
          <p:cNvPr id="104450" name="Rectangle 2">
            <a:extLst>
              <a:ext uri="{FF2B5EF4-FFF2-40B4-BE49-F238E27FC236}">
                <a16:creationId xmlns:a16="http://schemas.microsoft.com/office/drawing/2014/main" id="{9BB003C6-2EDD-45CF-8FA3-EE7FA9568EA6}"/>
              </a:ext>
            </a:extLst>
          </p:cNvPr>
          <p:cNvSpPr>
            <a:spLocks noChangeArrowheads="1"/>
          </p:cNvSpPr>
          <p:nvPr/>
        </p:nvSpPr>
        <p:spPr bwMode="auto">
          <a:xfrm>
            <a:off x="2627313" y="620713"/>
            <a:ext cx="4062412" cy="1031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spcBef>
                <a:spcPct val="20000"/>
              </a:spcBef>
              <a:buClr>
                <a:schemeClr val="hlink"/>
              </a:buClr>
              <a:buSzPct val="50000"/>
              <a:buFont typeface="Monotype Sorts" pitchFamily="2" charset="2"/>
              <a:buNone/>
            </a:pPr>
            <a:r>
              <a:rPr lang="fi-FI" altLang="fi-FI" sz="2800">
                <a:solidFill>
                  <a:schemeClr val="bg1"/>
                </a:solidFill>
              </a:rPr>
              <a:t>AMOS-ohjelman työkaluja</a:t>
            </a:r>
          </a:p>
          <a:p>
            <a:pPr>
              <a:spcBef>
                <a:spcPct val="20000"/>
              </a:spcBef>
              <a:buClr>
                <a:schemeClr val="hlink"/>
              </a:buClr>
              <a:buSzPct val="50000"/>
              <a:buFont typeface="Wingdings" panose="05000000000000000000" pitchFamily="2" charset="2"/>
              <a:buChar char="§"/>
            </a:pPr>
            <a:r>
              <a:rPr lang="fi-FI" altLang="fi-FI" sz="2800">
                <a:solidFill>
                  <a:schemeClr val="bg1"/>
                </a:solidFill>
              </a:rPr>
              <a:t>Muuttujan sitominen</a:t>
            </a:r>
          </a:p>
        </p:txBody>
      </p:sp>
      <p:pic>
        <p:nvPicPr>
          <p:cNvPr id="104451" name="Picture 3">
            <a:extLst>
              <a:ext uri="{FF2B5EF4-FFF2-40B4-BE49-F238E27FC236}">
                <a16:creationId xmlns:a16="http://schemas.microsoft.com/office/drawing/2014/main" id="{AAC85E1B-B12C-42F5-AAB2-1825A4AD55F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79613" y="2420938"/>
            <a:ext cx="4953000" cy="3151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a:extLst>
              <a:ext uri="{FF2B5EF4-FFF2-40B4-BE49-F238E27FC236}">
                <a16:creationId xmlns:a16="http://schemas.microsoft.com/office/drawing/2014/main" id="{67C1B6B3-7B1D-4162-839E-16F437088D0E}"/>
              </a:ext>
            </a:extLst>
          </p:cNvPr>
          <p:cNvSpPr>
            <a:spLocks noGrp="1"/>
          </p:cNvSpPr>
          <p:nvPr>
            <p:ph type="sldNum" sz="quarter" idx="12"/>
          </p:nvPr>
        </p:nvSpPr>
        <p:spPr/>
        <p:txBody>
          <a:bodyPr/>
          <a:lstStyle/>
          <a:p>
            <a:fld id="{8D8EF80E-CD7B-4738-B207-5BB02606061C}" type="slidenum">
              <a:rPr lang="en-US" altLang="fi-FI"/>
              <a:pPr/>
              <a:t>36</a:t>
            </a:fld>
            <a:endParaRPr lang="en-US" altLang="fi-FI"/>
          </a:p>
        </p:txBody>
      </p:sp>
      <p:sp>
        <p:nvSpPr>
          <p:cNvPr id="103426" name="Rectangle 2">
            <a:extLst>
              <a:ext uri="{FF2B5EF4-FFF2-40B4-BE49-F238E27FC236}">
                <a16:creationId xmlns:a16="http://schemas.microsoft.com/office/drawing/2014/main" id="{C9C89634-79D9-4490-903C-2576FFADA59D}"/>
              </a:ext>
            </a:extLst>
          </p:cNvPr>
          <p:cNvSpPr>
            <a:spLocks noChangeArrowheads="1"/>
          </p:cNvSpPr>
          <p:nvPr/>
        </p:nvSpPr>
        <p:spPr bwMode="auto">
          <a:xfrm>
            <a:off x="2195513" y="0"/>
            <a:ext cx="4062412" cy="1031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spcBef>
                <a:spcPct val="20000"/>
              </a:spcBef>
              <a:buClr>
                <a:schemeClr val="hlink"/>
              </a:buClr>
              <a:buSzPct val="50000"/>
              <a:buFont typeface="Monotype Sorts" pitchFamily="2" charset="2"/>
              <a:buNone/>
            </a:pPr>
            <a:r>
              <a:rPr lang="fi-FI" altLang="fi-FI" sz="2800">
                <a:solidFill>
                  <a:schemeClr val="bg1"/>
                </a:solidFill>
              </a:rPr>
              <a:t>AMOS-ohjelman työkaluja</a:t>
            </a:r>
          </a:p>
          <a:p>
            <a:pPr>
              <a:spcBef>
                <a:spcPct val="20000"/>
              </a:spcBef>
              <a:buClr>
                <a:schemeClr val="hlink"/>
              </a:buClr>
              <a:buSzPct val="50000"/>
              <a:buFont typeface="Wingdings" panose="05000000000000000000" pitchFamily="2" charset="2"/>
              <a:buChar char="§"/>
            </a:pPr>
            <a:r>
              <a:rPr lang="fi-FI" altLang="fi-FI" sz="2800">
                <a:solidFill>
                  <a:schemeClr val="bg1"/>
                </a:solidFill>
              </a:rPr>
              <a:t> Analyysin valinnat</a:t>
            </a:r>
          </a:p>
        </p:txBody>
      </p:sp>
      <p:pic>
        <p:nvPicPr>
          <p:cNvPr id="103429" name="Picture 5">
            <a:extLst>
              <a:ext uri="{FF2B5EF4-FFF2-40B4-BE49-F238E27FC236}">
                <a16:creationId xmlns:a16="http://schemas.microsoft.com/office/drawing/2014/main" id="{1C85F5E7-7D6C-40B2-8CA4-514F14C0DBF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96188" y="92075"/>
            <a:ext cx="1219200" cy="1752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430" name="Picture 6">
            <a:extLst>
              <a:ext uri="{FF2B5EF4-FFF2-40B4-BE49-F238E27FC236}">
                <a16:creationId xmlns:a16="http://schemas.microsoft.com/office/drawing/2014/main" id="{123F5C38-3A65-4E4F-9806-D96D176735B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87675" y="1487488"/>
            <a:ext cx="4533900" cy="518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3431" name="Rectangle 7">
            <a:extLst>
              <a:ext uri="{FF2B5EF4-FFF2-40B4-BE49-F238E27FC236}">
                <a16:creationId xmlns:a16="http://schemas.microsoft.com/office/drawing/2014/main" id="{FE4F301F-2D95-42A6-A080-88CB708CC6F1}"/>
              </a:ext>
            </a:extLst>
          </p:cNvPr>
          <p:cNvSpPr>
            <a:spLocks noChangeArrowheads="1"/>
          </p:cNvSpPr>
          <p:nvPr/>
        </p:nvSpPr>
        <p:spPr bwMode="auto">
          <a:xfrm>
            <a:off x="2987675" y="1412875"/>
            <a:ext cx="4392613" cy="215900"/>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i-FI"/>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A589D36-2C63-4818-A23C-4EDA4C33E187}"/>
              </a:ext>
            </a:extLst>
          </p:cNvPr>
          <p:cNvSpPr>
            <a:spLocks noGrp="1"/>
          </p:cNvSpPr>
          <p:nvPr>
            <p:ph type="sldNum" sz="quarter" idx="12"/>
          </p:nvPr>
        </p:nvSpPr>
        <p:spPr/>
        <p:txBody>
          <a:bodyPr/>
          <a:lstStyle/>
          <a:p>
            <a:fld id="{082EFF18-399A-4C75-919B-95CBD7E85C84}" type="slidenum">
              <a:rPr lang="en-US" altLang="fi-FI"/>
              <a:pPr/>
              <a:t>37</a:t>
            </a:fld>
            <a:endParaRPr lang="en-US" altLang="fi-FI"/>
          </a:p>
        </p:txBody>
      </p:sp>
      <p:pic>
        <p:nvPicPr>
          <p:cNvPr id="95234" name="Picture 2">
            <a:extLst>
              <a:ext uri="{FF2B5EF4-FFF2-40B4-BE49-F238E27FC236}">
                <a16:creationId xmlns:a16="http://schemas.microsoft.com/office/drawing/2014/main" id="{FECA64A8-C666-4398-B238-1FBE696AA5D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55875" y="1817688"/>
            <a:ext cx="6588125" cy="4348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5235" name="Rectangle 3">
            <a:extLst>
              <a:ext uri="{FF2B5EF4-FFF2-40B4-BE49-F238E27FC236}">
                <a16:creationId xmlns:a16="http://schemas.microsoft.com/office/drawing/2014/main" id="{6A7A949D-68D8-4094-9F6B-1D4A30B5AA52}"/>
              </a:ext>
            </a:extLst>
          </p:cNvPr>
          <p:cNvSpPr>
            <a:spLocks noChangeArrowheads="1"/>
          </p:cNvSpPr>
          <p:nvPr/>
        </p:nvSpPr>
        <p:spPr bwMode="auto">
          <a:xfrm>
            <a:off x="3419475" y="498475"/>
            <a:ext cx="4167188"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fi-FI" altLang="fi-FI" sz="2800">
                <a:solidFill>
                  <a:schemeClr val="bg1"/>
                </a:solidFill>
              </a:rPr>
              <a:t>Tekstipohjainen mallin teko</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9346935E-D77F-4166-AF13-F624A742DE97}"/>
              </a:ext>
            </a:extLst>
          </p:cNvPr>
          <p:cNvSpPr>
            <a:spLocks noGrp="1"/>
          </p:cNvSpPr>
          <p:nvPr>
            <p:ph type="sldNum" sz="quarter" idx="12"/>
          </p:nvPr>
        </p:nvSpPr>
        <p:spPr/>
        <p:txBody>
          <a:bodyPr/>
          <a:lstStyle/>
          <a:p>
            <a:fld id="{B4110B63-598A-41DD-B50B-1DDDEF0B992F}" type="slidenum">
              <a:rPr lang="en-US" altLang="fi-FI"/>
              <a:pPr/>
              <a:t>38</a:t>
            </a:fld>
            <a:endParaRPr lang="en-US" altLang="fi-FI"/>
          </a:p>
        </p:txBody>
      </p:sp>
      <p:sp>
        <p:nvSpPr>
          <p:cNvPr id="105474" name="Rectangle 2">
            <a:extLst>
              <a:ext uri="{FF2B5EF4-FFF2-40B4-BE49-F238E27FC236}">
                <a16:creationId xmlns:a16="http://schemas.microsoft.com/office/drawing/2014/main" id="{B73DF859-A504-4CD2-A5A0-E9055CDAD7A1}"/>
              </a:ext>
            </a:extLst>
          </p:cNvPr>
          <p:cNvSpPr>
            <a:spLocks noGrp="1" noChangeArrowheads="1"/>
          </p:cNvSpPr>
          <p:nvPr>
            <p:ph type="title"/>
          </p:nvPr>
        </p:nvSpPr>
        <p:spPr>
          <a:xfrm>
            <a:off x="2124075" y="260350"/>
            <a:ext cx="6096000" cy="1143000"/>
          </a:xfrm>
        </p:spPr>
        <p:txBody>
          <a:bodyPr/>
          <a:lstStyle/>
          <a:p>
            <a:r>
              <a:rPr lang="fi-FI" altLang="fi-FI"/>
              <a:t>Mallin tulosten esitys</a:t>
            </a:r>
          </a:p>
        </p:txBody>
      </p:sp>
      <p:sp>
        <p:nvSpPr>
          <p:cNvPr id="105475" name="Rectangle 3">
            <a:extLst>
              <a:ext uri="{FF2B5EF4-FFF2-40B4-BE49-F238E27FC236}">
                <a16:creationId xmlns:a16="http://schemas.microsoft.com/office/drawing/2014/main" id="{F77EE920-B798-4853-86D9-3678A6988495}"/>
              </a:ext>
            </a:extLst>
          </p:cNvPr>
          <p:cNvSpPr>
            <a:spLocks noGrp="1" noChangeArrowheads="1"/>
          </p:cNvSpPr>
          <p:nvPr>
            <p:ph type="body" idx="1"/>
          </p:nvPr>
        </p:nvSpPr>
        <p:spPr/>
        <p:txBody>
          <a:bodyPr/>
          <a:lstStyle/>
          <a:p>
            <a:pPr>
              <a:buFont typeface="Wingdings" panose="05000000000000000000" pitchFamily="2" charset="2"/>
              <a:buChar char="v"/>
            </a:pPr>
            <a:r>
              <a:rPr lang="fi-FI" altLang="fi-FI" dirty="0"/>
              <a:t>Tekstipohjainen tulostus</a:t>
            </a:r>
          </a:p>
          <a:p>
            <a:pPr>
              <a:buFont typeface="Wingdings" panose="05000000000000000000" pitchFamily="2" charset="2"/>
              <a:buChar char="v"/>
            </a:pPr>
            <a:endParaRPr lang="fi-FI" altLang="fi-FI" dirty="0"/>
          </a:p>
          <a:p>
            <a:pPr>
              <a:buFont typeface="Wingdings" panose="05000000000000000000" pitchFamily="2" charset="2"/>
              <a:buChar char="v"/>
            </a:pPr>
            <a:r>
              <a:rPr lang="fi-FI" altLang="fi-FI" dirty="0"/>
              <a:t>Graafinen tulostus</a:t>
            </a:r>
          </a:p>
          <a:p>
            <a:pPr>
              <a:buFont typeface="Wingdings" panose="05000000000000000000" pitchFamily="2" charset="2"/>
              <a:buChar char="v"/>
            </a:pPr>
            <a:endParaRPr lang="fi-FI" altLang="fi-FI" dirty="0"/>
          </a:p>
          <a:p>
            <a:pPr>
              <a:buFont typeface="Wingdings" panose="05000000000000000000" pitchFamily="2" charset="2"/>
              <a:buChar char="v"/>
            </a:pPr>
            <a:endParaRPr lang="fi-FI" altLang="fi-FI" dirty="0"/>
          </a:p>
          <a:p>
            <a:pPr>
              <a:buFont typeface="Wingdings" panose="05000000000000000000" pitchFamily="2" charset="2"/>
              <a:buChar char="v"/>
            </a:pPr>
            <a:r>
              <a:rPr lang="fi-FI" altLang="fi-FI" dirty="0"/>
              <a:t>Esimerkkejä myöhemmin</a:t>
            </a:r>
          </a:p>
        </p:txBody>
      </p:sp>
      <p:pic>
        <p:nvPicPr>
          <p:cNvPr id="105476" name="Picture 4">
            <a:extLst>
              <a:ext uri="{FF2B5EF4-FFF2-40B4-BE49-F238E27FC236}">
                <a16:creationId xmlns:a16="http://schemas.microsoft.com/office/drawing/2014/main" id="{B9CE65C0-38B6-4007-A127-6C5E78678A2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39000" y="1844675"/>
            <a:ext cx="1905000" cy="952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5477" name="Picture 5">
            <a:extLst>
              <a:ext uri="{FF2B5EF4-FFF2-40B4-BE49-F238E27FC236}">
                <a16:creationId xmlns:a16="http://schemas.microsoft.com/office/drawing/2014/main" id="{D7CC1CF9-369D-4509-8B23-30E5FABEC82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005763" y="2852738"/>
            <a:ext cx="814387" cy="1238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0FEF82A3-7AB6-462F-9AEB-3A76E7E4F222}"/>
              </a:ext>
            </a:extLst>
          </p:cNvPr>
          <p:cNvSpPr>
            <a:spLocks noGrp="1"/>
          </p:cNvSpPr>
          <p:nvPr>
            <p:ph type="sldNum" sz="quarter" idx="12"/>
          </p:nvPr>
        </p:nvSpPr>
        <p:spPr/>
        <p:txBody>
          <a:bodyPr/>
          <a:lstStyle/>
          <a:p>
            <a:fld id="{0AF3EC4C-526E-48E6-BC97-2CF87583960E}" type="slidenum">
              <a:rPr lang="en-US" altLang="fi-FI"/>
              <a:pPr/>
              <a:t>39</a:t>
            </a:fld>
            <a:endParaRPr lang="en-US" altLang="fi-FI"/>
          </a:p>
        </p:txBody>
      </p:sp>
      <p:sp>
        <p:nvSpPr>
          <p:cNvPr id="47106" name="Rectangle 2">
            <a:extLst>
              <a:ext uri="{FF2B5EF4-FFF2-40B4-BE49-F238E27FC236}">
                <a16:creationId xmlns:a16="http://schemas.microsoft.com/office/drawing/2014/main" id="{260513B8-ACF2-4B0C-8F11-442D6263C6D1}"/>
              </a:ext>
            </a:extLst>
          </p:cNvPr>
          <p:cNvSpPr>
            <a:spLocks noChangeArrowheads="1"/>
          </p:cNvSpPr>
          <p:nvPr/>
        </p:nvSpPr>
        <p:spPr bwMode="auto">
          <a:xfrm>
            <a:off x="0" y="0"/>
            <a:ext cx="3276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nchor="ctr"/>
          <a:lstStyle>
            <a:lvl1pPr>
              <a:lnSpc>
                <a:spcPct val="70000"/>
              </a:lnSpc>
              <a:defRPr kumimoji="1" sz="4800" b="1">
                <a:solidFill>
                  <a:schemeClr val="bg1"/>
                </a:solidFill>
                <a:latin typeface="Arial Narrow" panose="020B0606020202030204" pitchFamily="34" charset="0"/>
              </a:defRPr>
            </a:lvl1pPr>
            <a:lvl2pPr>
              <a:lnSpc>
                <a:spcPct val="70000"/>
              </a:lnSpc>
              <a:defRPr kumimoji="1" sz="4800" b="1">
                <a:solidFill>
                  <a:schemeClr val="bg1"/>
                </a:solidFill>
                <a:latin typeface="Arial Narrow" panose="020B0606020202030204" pitchFamily="34" charset="0"/>
              </a:defRPr>
            </a:lvl2pPr>
            <a:lvl3pPr>
              <a:lnSpc>
                <a:spcPct val="70000"/>
              </a:lnSpc>
              <a:defRPr kumimoji="1" sz="4800" b="1">
                <a:solidFill>
                  <a:schemeClr val="bg1"/>
                </a:solidFill>
                <a:latin typeface="Arial Narrow" panose="020B0606020202030204" pitchFamily="34" charset="0"/>
              </a:defRPr>
            </a:lvl3pPr>
            <a:lvl4pPr>
              <a:lnSpc>
                <a:spcPct val="70000"/>
              </a:lnSpc>
              <a:defRPr kumimoji="1" sz="4800" b="1">
                <a:solidFill>
                  <a:schemeClr val="bg1"/>
                </a:solidFill>
                <a:latin typeface="Arial Narrow" panose="020B0606020202030204" pitchFamily="34" charset="0"/>
              </a:defRPr>
            </a:lvl4pPr>
            <a:lvl5pPr>
              <a:lnSpc>
                <a:spcPct val="70000"/>
              </a:lnSpc>
              <a:defRPr kumimoji="1" sz="4800" b="1">
                <a:solidFill>
                  <a:schemeClr val="bg1"/>
                </a:solidFill>
                <a:latin typeface="Arial Narrow" panose="020B0606020202030204" pitchFamily="34" charset="0"/>
              </a:defRPr>
            </a:lvl5pPr>
            <a:lvl6pPr marL="457200" eaLnBrk="0" fontAlgn="base" hangingPunct="0">
              <a:lnSpc>
                <a:spcPct val="70000"/>
              </a:lnSpc>
              <a:spcBef>
                <a:spcPct val="0"/>
              </a:spcBef>
              <a:spcAft>
                <a:spcPct val="0"/>
              </a:spcAft>
              <a:defRPr kumimoji="1" sz="4800" b="1">
                <a:solidFill>
                  <a:schemeClr val="bg1"/>
                </a:solidFill>
                <a:latin typeface="Arial Narrow" panose="020B0606020202030204" pitchFamily="34" charset="0"/>
              </a:defRPr>
            </a:lvl6pPr>
            <a:lvl7pPr marL="914400" eaLnBrk="0" fontAlgn="base" hangingPunct="0">
              <a:lnSpc>
                <a:spcPct val="70000"/>
              </a:lnSpc>
              <a:spcBef>
                <a:spcPct val="0"/>
              </a:spcBef>
              <a:spcAft>
                <a:spcPct val="0"/>
              </a:spcAft>
              <a:defRPr kumimoji="1" sz="4800" b="1">
                <a:solidFill>
                  <a:schemeClr val="bg1"/>
                </a:solidFill>
                <a:latin typeface="Arial Narrow" panose="020B0606020202030204" pitchFamily="34" charset="0"/>
              </a:defRPr>
            </a:lvl7pPr>
            <a:lvl8pPr marL="1371600" eaLnBrk="0" fontAlgn="base" hangingPunct="0">
              <a:lnSpc>
                <a:spcPct val="70000"/>
              </a:lnSpc>
              <a:spcBef>
                <a:spcPct val="0"/>
              </a:spcBef>
              <a:spcAft>
                <a:spcPct val="0"/>
              </a:spcAft>
              <a:defRPr kumimoji="1" sz="4800" b="1">
                <a:solidFill>
                  <a:schemeClr val="bg1"/>
                </a:solidFill>
                <a:latin typeface="Arial Narrow" panose="020B0606020202030204" pitchFamily="34" charset="0"/>
              </a:defRPr>
            </a:lvl8pPr>
            <a:lvl9pPr marL="1828800" eaLnBrk="0" fontAlgn="base" hangingPunct="0">
              <a:lnSpc>
                <a:spcPct val="70000"/>
              </a:lnSpc>
              <a:spcBef>
                <a:spcPct val="0"/>
              </a:spcBef>
              <a:spcAft>
                <a:spcPct val="0"/>
              </a:spcAft>
              <a:defRPr kumimoji="1" sz="4800" b="1">
                <a:solidFill>
                  <a:schemeClr val="bg1"/>
                </a:solidFill>
                <a:latin typeface="Arial Narrow" panose="020B0606020202030204" pitchFamily="34" charset="0"/>
              </a:defRPr>
            </a:lvl9pPr>
          </a:lstStyle>
          <a:p>
            <a:r>
              <a:rPr lang="fi-FI" altLang="fi-FI" sz="3200"/>
              <a:t>Esimerkki I</a:t>
            </a:r>
          </a:p>
        </p:txBody>
      </p:sp>
      <p:sp>
        <p:nvSpPr>
          <p:cNvPr id="47107" name="Rectangle 3">
            <a:extLst>
              <a:ext uri="{FF2B5EF4-FFF2-40B4-BE49-F238E27FC236}">
                <a16:creationId xmlns:a16="http://schemas.microsoft.com/office/drawing/2014/main" id="{026C20F9-CE89-4B9E-B02C-48C0186BA986}"/>
              </a:ext>
            </a:extLst>
          </p:cNvPr>
          <p:cNvSpPr>
            <a:spLocks noChangeArrowheads="1"/>
          </p:cNvSpPr>
          <p:nvPr/>
        </p:nvSpPr>
        <p:spPr bwMode="auto">
          <a:xfrm>
            <a:off x="2771775" y="765175"/>
            <a:ext cx="6372225" cy="51577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lstStyle>
            <a:lvl1pPr marL="342900" indent="-342900">
              <a:spcBef>
                <a:spcPct val="20000"/>
              </a:spcBef>
              <a:buClr>
                <a:schemeClr val="hlink"/>
              </a:buClr>
              <a:buSzPct val="50000"/>
              <a:buFont typeface="Monotype Sorts" pitchFamily="2" charset="2"/>
              <a:buChar char="n"/>
              <a:defRPr kumimoji="1" sz="2800">
                <a:solidFill>
                  <a:schemeClr val="bg1"/>
                </a:solidFill>
                <a:latin typeface="Arial" panose="020B0604020202020204" pitchFamily="34" charset="0"/>
              </a:defRPr>
            </a:lvl1pPr>
            <a:lvl2pPr marL="742950" indent="-285750">
              <a:spcBef>
                <a:spcPct val="20000"/>
              </a:spcBef>
              <a:buClr>
                <a:schemeClr val="accent2"/>
              </a:buClr>
              <a:buSzPct val="75000"/>
              <a:buFont typeface="Monotype Sorts" pitchFamily="2" charset="2"/>
              <a:buChar char="u"/>
              <a:defRPr kumimoji="1" sz="2600">
                <a:solidFill>
                  <a:schemeClr val="bg1"/>
                </a:solidFill>
                <a:latin typeface="Arial" panose="020B0604020202020204" pitchFamily="34" charset="0"/>
              </a:defRPr>
            </a:lvl2pPr>
            <a:lvl3pPr marL="1143000" indent="-228600">
              <a:spcBef>
                <a:spcPct val="20000"/>
              </a:spcBef>
              <a:buClr>
                <a:schemeClr val="hlink"/>
              </a:buClr>
              <a:buSzPct val="65000"/>
              <a:buFont typeface="Monotype Sorts" pitchFamily="2" charset="2"/>
              <a:buChar char="F"/>
              <a:defRPr kumimoji="1" sz="2400">
                <a:solidFill>
                  <a:schemeClr val="bg1"/>
                </a:solidFill>
                <a:latin typeface="Arial" panose="020B0604020202020204" pitchFamily="34" charset="0"/>
              </a:defRPr>
            </a:lvl3pPr>
            <a:lvl4pPr marL="1600200" indent="-228600">
              <a:spcBef>
                <a:spcPct val="20000"/>
              </a:spcBef>
              <a:buClr>
                <a:srgbClr val="008080"/>
              </a:buClr>
              <a:buSzPct val="100000"/>
              <a:buChar char="•"/>
              <a:defRPr kumimoji="1" sz="2000">
                <a:solidFill>
                  <a:schemeClr val="bg1"/>
                </a:solidFill>
                <a:latin typeface="Arial" panose="020B0604020202020204" pitchFamily="34" charset="0"/>
              </a:defRPr>
            </a:lvl4pPr>
            <a:lvl5pPr marL="2057400" indent="-228600">
              <a:spcBef>
                <a:spcPct val="20000"/>
              </a:spcBef>
              <a:buClr>
                <a:schemeClr val="hlink"/>
              </a:buClr>
              <a:buSzPct val="100000"/>
              <a:buChar char="–"/>
              <a:defRPr kumimoji="1" sz="2000">
                <a:solidFill>
                  <a:schemeClr val="bg1"/>
                </a:solidFill>
                <a:latin typeface="Arial" panose="020B0604020202020204" pitchFamily="34" charset="0"/>
              </a:defRPr>
            </a:lvl5pPr>
            <a:lvl6pPr marL="2514600" indent="-228600" eaLnBrk="0" fontAlgn="base" hangingPunct="0">
              <a:spcBef>
                <a:spcPct val="20000"/>
              </a:spcBef>
              <a:spcAft>
                <a:spcPct val="0"/>
              </a:spcAft>
              <a:buClr>
                <a:schemeClr val="hlink"/>
              </a:buClr>
              <a:buSzPct val="100000"/>
              <a:buChar char="–"/>
              <a:defRPr kumimoji="1" sz="2000">
                <a:solidFill>
                  <a:schemeClr val="bg1"/>
                </a:solidFill>
                <a:latin typeface="Arial" panose="020B0604020202020204" pitchFamily="34" charset="0"/>
              </a:defRPr>
            </a:lvl6pPr>
            <a:lvl7pPr marL="2971800" indent="-228600" eaLnBrk="0" fontAlgn="base" hangingPunct="0">
              <a:spcBef>
                <a:spcPct val="20000"/>
              </a:spcBef>
              <a:spcAft>
                <a:spcPct val="0"/>
              </a:spcAft>
              <a:buClr>
                <a:schemeClr val="hlink"/>
              </a:buClr>
              <a:buSzPct val="100000"/>
              <a:buChar char="–"/>
              <a:defRPr kumimoji="1" sz="2000">
                <a:solidFill>
                  <a:schemeClr val="bg1"/>
                </a:solidFill>
                <a:latin typeface="Arial" panose="020B0604020202020204" pitchFamily="34" charset="0"/>
              </a:defRPr>
            </a:lvl7pPr>
            <a:lvl8pPr marL="3429000" indent="-228600" eaLnBrk="0" fontAlgn="base" hangingPunct="0">
              <a:spcBef>
                <a:spcPct val="20000"/>
              </a:spcBef>
              <a:spcAft>
                <a:spcPct val="0"/>
              </a:spcAft>
              <a:buClr>
                <a:schemeClr val="hlink"/>
              </a:buClr>
              <a:buSzPct val="100000"/>
              <a:buChar char="–"/>
              <a:defRPr kumimoji="1" sz="2000">
                <a:solidFill>
                  <a:schemeClr val="bg1"/>
                </a:solidFill>
                <a:latin typeface="Arial" panose="020B0604020202020204" pitchFamily="34" charset="0"/>
              </a:defRPr>
            </a:lvl8pPr>
            <a:lvl9pPr marL="3886200" indent="-228600" eaLnBrk="0" fontAlgn="base" hangingPunct="0">
              <a:spcBef>
                <a:spcPct val="20000"/>
              </a:spcBef>
              <a:spcAft>
                <a:spcPct val="0"/>
              </a:spcAft>
              <a:buClr>
                <a:schemeClr val="hlink"/>
              </a:buClr>
              <a:buSzPct val="100000"/>
              <a:buChar char="–"/>
              <a:defRPr kumimoji="1" sz="2000">
                <a:solidFill>
                  <a:schemeClr val="bg1"/>
                </a:solidFill>
                <a:latin typeface="Arial" panose="020B0604020202020204" pitchFamily="34" charset="0"/>
              </a:defRPr>
            </a:lvl9pPr>
          </a:lstStyle>
          <a:p>
            <a:pPr>
              <a:lnSpc>
                <a:spcPct val="90000"/>
              </a:lnSpc>
              <a:buFont typeface="Wingdings" panose="05000000000000000000" pitchFamily="2" charset="2"/>
              <a:buChar char="v"/>
            </a:pPr>
            <a:r>
              <a:rPr lang="fi-FI" altLang="fi-FI" sz="2400" dirty="0"/>
              <a:t>Aleksitymiaa mittaava mittarin TAS-20</a:t>
            </a:r>
          </a:p>
          <a:p>
            <a:pPr>
              <a:lnSpc>
                <a:spcPct val="90000"/>
              </a:lnSpc>
              <a:buFont typeface="Wingdings" panose="05000000000000000000" pitchFamily="2" charset="2"/>
              <a:buChar char="v"/>
            </a:pPr>
            <a:r>
              <a:rPr lang="fi-FI" altLang="fi-FI" sz="2400" dirty="0"/>
              <a:t>Aineistona on Pohjois-Suomen vuosien 1985/86 syntymäkohortin (KOHO 1986) aineiston 15-16 </a:t>
            </a:r>
            <a:r>
              <a:rPr lang="fi-FI" altLang="fi-FI" sz="2400" dirty="0" err="1"/>
              <a:t>vuotisseuranta</a:t>
            </a:r>
            <a:endParaRPr lang="fi-FI" altLang="fi-FI" sz="2400" dirty="0"/>
          </a:p>
          <a:p>
            <a:pPr lvl="1">
              <a:lnSpc>
                <a:spcPct val="90000"/>
              </a:lnSpc>
              <a:buFont typeface="Wingdings" panose="05000000000000000000" pitchFamily="2" charset="2"/>
              <a:buChar char="v"/>
            </a:pPr>
            <a:r>
              <a:rPr lang="fi-FI" altLang="fi-FI" sz="2200" dirty="0"/>
              <a:t>Iso aineisto (N=6668)</a:t>
            </a:r>
          </a:p>
          <a:p>
            <a:pPr lvl="1">
              <a:lnSpc>
                <a:spcPct val="90000"/>
              </a:lnSpc>
              <a:buFont typeface="Wingdings" panose="05000000000000000000" pitchFamily="2" charset="2"/>
              <a:buChar char="v"/>
            </a:pPr>
            <a:r>
              <a:rPr lang="fi-FI" altLang="fi-FI" sz="2200" dirty="0"/>
              <a:t>Muuttujina on 20 </a:t>
            </a:r>
            <a:r>
              <a:rPr lang="fi-FI" altLang="fi-FI" sz="2200" dirty="0" err="1"/>
              <a:t>likert</a:t>
            </a:r>
            <a:r>
              <a:rPr lang="fi-FI" altLang="fi-FI" sz="2200" dirty="0"/>
              <a:t>-asteikollista (1-5) muuttujaa</a:t>
            </a:r>
          </a:p>
          <a:p>
            <a:pPr lvl="1">
              <a:lnSpc>
                <a:spcPct val="90000"/>
              </a:lnSpc>
              <a:buFont typeface="Wingdings" panose="05000000000000000000" pitchFamily="2" charset="2"/>
              <a:buChar char="v"/>
            </a:pPr>
            <a:r>
              <a:rPr lang="fi-FI" altLang="fi-FI" sz="2200" dirty="0"/>
              <a:t>Osa muuttujista on lähellä normaalijakaumaa, osa on suhteellisen vinoja</a:t>
            </a:r>
          </a:p>
          <a:p>
            <a:pPr>
              <a:lnSpc>
                <a:spcPct val="90000"/>
              </a:lnSpc>
              <a:buFont typeface="Wingdings" panose="05000000000000000000" pitchFamily="2" charset="2"/>
              <a:buChar char="v"/>
            </a:pPr>
            <a:r>
              <a:rPr lang="fi-FI" altLang="fi-FI" sz="2400" dirty="0"/>
              <a:t>Testaamme kolmen faktorin mallia, joka on todettu useissa aiemmissa tutkimuksissa, jotka kuitenkin kaikki ovat olleet aikuisaineistoista (esim. vastaavassa aiemmassa syntymäkohortissa 31vuotiaana; KOHO 1966)</a:t>
            </a:r>
          </a:p>
          <a:p>
            <a:pPr>
              <a:lnSpc>
                <a:spcPct val="90000"/>
              </a:lnSpc>
            </a:pPr>
            <a:endParaRPr lang="fi-FI" altLang="fi-FI" sz="24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a:extLst>
              <a:ext uri="{FF2B5EF4-FFF2-40B4-BE49-F238E27FC236}">
                <a16:creationId xmlns:a16="http://schemas.microsoft.com/office/drawing/2014/main" id="{A1F52AB1-750E-4BFA-A88D-9690E0322C5F}"/>
              </a:ext>
            </a:extLst>
          </p:cNvPr>
          <p:cNvSpPr>
            <a:spLocks noGrp="1"/>
          </p:cNvSpPr>
          <p:nvPr>
            <p:ph type="sldNum" sz="quarter" idx="12"/>
          </p:nvPr>
        </p:nvSpPr>
        <p:spPr/>
        <p:txBody>
          <a:bodyPr/>
          <a:lstStyle/>
          <a:p>
            <a:fld id="{664BE2E6-E3E6-4A8C-8FF4-A3546D6A2DD3}" type="slidenum">
              <a:rPr lang="en-US" altLang="fi-FI"/>
              <a:pPr/>
              <a:t>4</a:t>
            </a:fld>
            <a:endParaRPr lang="en-US" altLang="fi-FI"/>
          </a:p>
        </p:txBody>
      </p:sp>
      <p:sp>
        <p:nvSpPr>
          <p:cNvPr id="5122" name="Rectangle 2">
            <a:extLst>
              <a:ext uri="{FF2B5EF4-FFF2-40B4-BE49-F238E27FC236}">
                <a16:creationId xmlns:a16="http://schemas.microsoft.com/office/drawing/2014/main" id="{84531990-D8CB-4B06-8F28-647DFB21B24D}"/>
              </a:ext>
            </a:extLst>
          </p:cNvPr>
          <p:cNvSpPr>
            <a:spLocks noChangeArrowheads="1"/>
          </p:cNvSpPr>
          <p:nvPr>
            <p:ph type="title"/>
          </p:nvPr>
        </p:nvSpPr>
        <p:spPr>
          <a:xfrm>
            <a:off x="2819400" y="115888"/>
            <a:ext cx="6096000" cy="1143000"/>
          </a:xfrm>
          <a:noFill/>
          <a:ln/>
        </p:spPr>
        <p:txBody>
          <a:bodyPr/>
          <a:lstStyle/>
          <a:p>
            <a:r>
              <a:rPr lang="en-US" altLang="fi-FI"/>
              <a:t>Taustaa</a:t>
            </a:r>
          </a:p>
        </p:txBody>
      </p:sp>
      <p:sp>
        <p:nvSpPr>
          <p:cNvPr id="5123" name="Rectangle 3">
            <a:extLst>
              <a:ext uri="{FF2B5EF4-FFF2-40B4-BE49-F238E27FC236}">
                <a16:creationId xmlns:a16="http://schemas.microsoft.com/office/drawing/2014/main" id="{B03FF1A7-3FA2-4FBE-8137-FAC61F77FA24}"/>
              </a:ext>
            </a:extLst>
          </p:cNvPr>
          <p:cNvSpPr>
            <a:spLocks noChangeArrowheads="1"/>
          </p:cNvSpPr>
          <p:nvPr>
            <p:ph type="body" idx="1"/>
          </p:nvPr>
        </p:nvSpPr>
        <p:spPr>
          <a:xfrm>
            <a:off x="2843213" y="1484313"/>
            <a:ext cx="6096000" cy="4114800"/>
          </a:xfrm>
          <a:noFill/>
          <a:ln/>
        </p:spPr>
        <p:txBody>
          <a:bodyPr/>
          <a:lstStyle/>
          <a:p>
            <a:pPr>
              <a:buFont typeface="Wingdings" panose="05000000000000000000" pitchFamily="2" charset="2"/>
              <a:buChar char="v"/>
            </a:pPr>
            <a:r>
              <a:rPr lang="en-US" altLang="fi-FI" dirty="0" err="1"/>
              <a:t>Eksploratiivinen</a:t>
            </a:r>
            <a:r>
              <a:rPr lang="en-US" altLang="fi-FI" dirty="0"/>
              <a:t> </a:t>
            </a:r>
            <a:r>
              <a:rPr lang="en-US" altLang="fi-FI" dirty="0" err="1"/>
              <a:t>faktorianalyysi</a:t>
            </a:r>
            <a:r>
              <a:rPr lang="en-US" altLang="fi-FI" dirty="0"/>
              <a:t> (EFA) on </a:t>
            </a:r>
            <a:r>
              <a:rPr lang="en-US" altLang="fi-FI" dirty="0" err="1"/>
              <a:t>vanha</a:t>
            </a:r>
            <a:r>
              <a:rPr lang="en-US" altLang="fi-FI" dirty="0"/>
              <a:t> </a:t>
            </a:r>
            <a:r>
              <a:rPr lang="en-US" altLang="fi-FI" dirty="0" err="1"/>
              <a:t>menetelmä</a:t>
            </a:r>
            <a:endParaRPr lang="en-US" altLang="fi-FI" dirty="0"/>
          </a:p>
          <a:p>
            <a:pPr lvl="1">
              <a:buFont typeface="Wingdings" panose="05000000000000000000" pitchFamily="2" charset="2"/>
              <a:buChar char="v"/>
            </a:pPr>
            <a:r>
              <a:rPr lang="en-US" altLang="fi-FI" dirty="0"/>
              <a:t>Spearman (1904)</a:t>
            </a:r>
          </a:p>
          <a:p>
            <a:pPr>
              <a:buFont typeface="Wingdings" panose="05000000000000000000" pitchFamily="2" charset="2"/>
              <a:buChar char="v"/>
            </a:pPr>
            <a:r>
              <a:rPr lang="en-US" altLang="fi-FI" dirty="0" err="1"/>
              <a:t>Konfirmatorinen</a:t>
            </a:r>
            <a:r>
              <a:rPr lang="en-US" altLang="fi-FI" dirty="0"/>
              <a:t> </a:t>
            </a:r>
            <a:r>
              <a:rPr lang="en-US" altLang="fi-FI" dirty="0" err="1"/>
              <a:t>faktorianalyysi</a:t>
            </a:r>
            <a:r>
              <a:rPr lang="en-US" altLang="fi-FI" dirty="0"/>
              <a:t> </a:t>
            </a:r>
            <a:r>
              <a:rPr lang="en-US" altLang="fi-FI" dirty="0" err="1"/>
              <a:t>oli</a:t>
            </a:r>
            <a:r>
              <a:rPr lang="en-US" altLang="fi-FI" dirty="0"/>
              <a:t> </a:t>
            </a:r>
            <a:r>
              <a:rPr lang="en-US" altLang="fi-FI" dirty="0" err="1"/>
              <a:t>luonnollinen</a:t>
            </a:r>
            <a:r>
              <a:rPr lang="en-US" altLang="fi-FI" dirty="0"/>
              <a:t> </a:t>
            </a:r>
            <a:r>
              <a:rPr lang="en-US" altLang="fi-FI" dirty="0" err="1"/>
              <a:t>jatko</a:t>
            </a:r>
            <a:r>
              <a:rPr lang="en-US" altLang="fi-FI" dirty="0"/>
              <a:t> </a:t>
            </a:r>
            <a:r>
              <a:rPr lang="en-US" altLang="fi-FI" dirty="0" err="1"/>
              <a:t>EFA:lle</a:t>
            </a:r>
            <a:endParaRPr lang="en-US" altLang="fi-FI" dirty="0"/>
          </a:p>
          <a:p>
            <a:pPr lvl="1">
              <a:buFont typeface="Wingdings" panose="05000000000000000000" pitchFamily="2" charset="2"/>
              <a:buChar char="v"/>
            </a:pPr>
            <a:r>
              <a:rPr lang="en-US" altLang="fi-FI" sz="2400" dirty="0" err="1"/>
              <a:t>Kehittyi</a:t>
            </a:r>
            <a:r>
              <a:rPr lang="en-US" altLang="fi-FI" sz="2400" dirty="0"/>
              <a:t> </a:t>
            </a:r>
            <a:r>
              <a:rPr lang="en-US" altLang="fi-FI" sz="2400" dirty="0" err="1"/>
              <a:t>erityisesti</a:t>
            </a:r>
            <a:r>
              <a:rPr lang="en-US" altLang="fi-FI" sz="2400" dirty="0"/>
              <a:t> 1970-luvulla LISREL-</a:t>
            </a:r>
            <a:r>
              <a:rPr lang="en-US" altLang="fi-FI" sz="2400" dirty="0" err="1"/>
              <a:t>ohjelman</a:t>
            </a:r>
            <a:r>
              <a:rPr lang="en-US" altLang="fi-FI" sz="2400" dirty="0"/>
              <a:t> (</a:t>
            </a:r>
            <a:r>
              <a:rPr lang="en-US" altLang="fi-FI" sz="2400" dirty="0" err="1"/>
              <a:t>Jöreskog</a:t>
            </a:r>
            <a:r>
              <a:rPr lang="en-US" altLang="fi-FI" sz="2400" dirty="0"/>
              <a:t>) </a:t>
            </a:r>
            <a:r>
              <a:rPr lang="en-US" altLang="fi-FI" sz="2400" dirty="0" err="1"/>
              <a:t>myötä</a:t>
            </a:r>
            <a:endParaRPr lang="en-US" altLang="fi-FI" sz="2400" dirty="0"/>
          </a:p>
        </p:txBody>
      </p:sp>
    </p:spTree>
  </p:cSld>
  <p:clrMapOvr>
    <a:masterClrMapping/>
  </p:clrMapOvr>
  <p:transition>
    <p:cut/>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Slide Number Placeholder 3">
            <a:extLst>
              <a:ext uri="{FF2B5EF4-FFF2-40B4-BE49-F238E27FC236}">
                <a16:creationId xmlns:a16="http://schemas.microsoft.com/office/drawing/2014/main" id="{9D9DA63A-0156-4FF2-B962-59FD55D074D3}"/>
              </a:ext>
            </a:extLst>
          </p:cNvPr>
          <p:cNvSpPr>
            <a:spLocks noGrp="1"/>
          </p:cNvSpPr>
          <p:nvPr>
            <p:ph type="sldNum" sz="quarter" idx="12"/>
          </p:nvPr>
        </p:nvSpPr>
        <p:spPr/>
        <p:txBody>
          <a:bodyPr/>
          <a:lstStyle/>
          <a:p>
            <a:fld id="{59A37135-B807-49F3-9704-81BC4CBDB089}" type="slidenum">
              <a:rPr lang="en-US" altLang="fi-FI"/>
              <a:pPr/>
              <a:t>40</a:t>
            </a:fld>
            <a:endParaRPr lang="en-US" altLang="fi-FI"/>
          </a:p>
        </p:txBody>
      </p:sp>
      <p:graphicFrame>
        <p:nvGraphicFramePr>
          <p:cNvPr id="46340" name="Group 260">
            <a:extLst>
              <a:ext uri="{FF2B5EF4-FFF2-40B4-BE49-F238E27FC236}">
                <a16:creationId xmlns:a16="http://schemas.microsoft.com/office/drawing/2014/main" id="{7C6ACA1C-254C-48D0-9A10-ABEDFADEE042}"/>
              </a:ext>
            </a:extLst>
          </p:cNvPr>
          <p:cNvGraphicFramePr>
            <a:graphicFrameLocks noGrp="1"/>
          </p:cNvGraphicFramePr>
          <p:nvPr/>
        </p:nvGraphicFramePr>
        <p:xfrm>
          <a:off x="2555875" y="620713"/>
          <a:ext cx="6408738" cy="5761042"/>
        </p:xfrm>
        <a:graphic>
          <a:graphicData uri="http://schemas.openxmlformats.org/drawingml/2006/table">
            <a:tbl>
              <a:tblPr/>
              <a:tblGrid>
                <a:gridCol w="547688">
                  <a:extLst>
                    <a:ext uri="{9D8B030D-6E8A-4147-A177-3AD203B41FA5}">
                      <a16:colId xmlns:a16="http://schemas.microsoft.com/office/drawing/2014/main" val="107208413"/>
                    </a:ext>
                  </a:extLst>
                </a:gridCol>
                <a:gridCol w="5861050">
                  <a:extLst>
                    <a:ext uri="{9D8B030D-6E8A-4147-A177-3AD203B41FA5}">
                      <a16:colId xmlns:a16="http://schemas.microsoft.com/office/drawing/2014/main" val="2047489998"/>
                    </a:ext>
                  </a:extLst>
                </a:gridCol>
              </a:tblGrid>
              <a:tr h="273050">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GB" altLang="fi-FI" sz="800" b="0" i="0" u="none" strike="noStrike" cap="none" normalizeH="0" baseline="0">
                          <a:ln>
                            <a:noFill/>
                          </a:ln>
                          <a:solidFill>
                            <a:schemeClr val="bg1"/>
                          </a:solidFill>
                          <a:effectLst/>
                          <a:latin typeface="Times" panose="02020603050405020304" pitchFamily="18" charset="0"/>
                          <a:cs typeface="Times New Roman" panose="02020603050405020304" pitchFamily="18" charset="0"/>
                        </a:rPr>
                        <a:t>Item</a:t>
                      </a:r>
                      <a:endParaRPr kumimoji="1" lang="en-GB" altLang="fi-FI" sz="2400" b="0" i="0" u="none" strike="noStrike" cap="none" normalizeH="0" baseline="0">
                        <a:ln>
                          <a:noFill/>
                        </a:ln>
                        <a:solidFill>
                          <a:schemeClr val="bg1"/>
                        </a:solidFill>
                        <a:effectLst/>
                        <a:latin typeface="Times New Roman" panose="02020603050405020304" pitchFamily="18"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GB" altLang="fi-FI" sz="800" b="0" i="0" u="none" strike="noStrike" cap="none" normalizeH="0" baseline="0">
                          <a:ln>
                            <a:noFill/>
                          </a:ln>
                          <a:solidFill>
                            <a:schemeClr val="bg1"/>
                          </a:solidFill>
                          <a:effectLst/>
                          <a:latin typeface="Times" panose="02020603050405020304" pitchFamily="18" charset="0"/>
                          <a:cs typeface="Times New Roman" panose="02020603050405020304" pitchFamily="18" charset="0"/>
                        </a:rPr>
                        <a:t>Question</a:t>
                      </a:r>
                      <a:endParaRPr kumimoji="1" lang="en-GB" altLang="fi-FI" sz="2400" b="0" i="0" u="none" strike="noStrike" cap="none" normalizeH="0" baseline="0">
                        <a:ln>
                          <a:noFill/>
                        </a:ln>
                        <a:solidFill>
                          <a:schemeClr val="bg1"/>
                        </a:solidFill>
                        <a:effectLst/>
                        <a:latin typeface="Times New Roman" panose="02020603050405020304" pitchFamily="18"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extLst>
                  <a:ext uri="{0D108BD9-81ED-4DB2-BD59-A6C34878D82A}">
                    <a16:rowId xmlns:a16="http://schemas.microsoft.com/office/drawing/2014/main" val="2410522937"/>
                  </a:ext>
                </a:extLst>
              </a:tr>
              <a:tr h="276225">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GB" altLang="fi-FI" sz="800" b="0" i="0" u="none" strike="noStrike" cap="none" normalizeH="0" baseline="0">
                          <a:ln>
                            <a:noFill/>
                          </a:ln>
                          <a:solidFill>
                            <a:schemeClr val="bg1"/>
                          </a:solidFill>
                          <a:effectLst/>
                          <a:latin typeface="Times" panose="02020603050405020304" pitchFamily="18" charset="0"/>
                          <a:cs typeface="Times New Roman" panose="02020603050405020304" pitchFamily="18" charset="0"/>
                        </a:rPr>
                        <a:t>  1</a:t>
                      </a:r>
                      <a:endParaRPr kumimoji="1" lang="en-GB" altLang="fi-FI" sz="2400" b="0" i="0" u="none" strike="noStrike" cap="none" normalizeH="0" baseline="0">
                        <a:ln>
                          <a:noFill/>
                        </a:ln>
                        <a:solidFill>
                          <a:schemeClr val="bg1"/>
                        </a:solidFill>
                        <a:effectLst/>
                        <a:latin typeface="Times New Roman" panose="02020603050405020304" pitchFamily="18"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chemeClr val="tx1"/>
                    </a:solid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
                          <a:schemeClr val="hlink"/>
                        </a:buClr>
                        <a:buSzPct val="50000"/>
                        <a:buFont typeface="Monotype Sorts" pitchFamily="2" charset="2"/>
                        <a:buNone/>
                        <a:tabLst/>
                      </a:pPr>
                      <a:r>
                        <a:rPr kumimoji="1" lang="fi-FI" altLang="fi-FI" sz="1100" b="0" i="0" u="none" strike="noStrike" cap="none" normalizeH="0" baseline="0">
                          <a:ln>
                            <a:noFill/>
                          </a:ln>
                          <a:solidFill>
                            <a:srgbClr val="000000"/>
                          </a:solidFill>
                          <a:effectLst/>
                          <a:latin typeface="Arial" panose="020B0604020202020204" pitchFamily="34" charset="0"/>
                          <a:cs typeface="Times New Roman" panose="02020603050405020304" pitchFamily="18" charset="0"/>
                        </a:rPr>
                        <a:t>Olen usein epävarma siitä, mitä milloinkin tunnen</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chemeClr val="tx1"/>
                    </a:solidFill>
                  </a:tcPr>
                </a:tc>
                <a:extLst>
                  <a:ext uri="{0D108BD9-81ED-4DB2-BD59-A6C34878D82A}">
                    <a16:rowId xmlns:a16="http://schemas.microsoft.com/office/drawing/2014/main" val="3040774296"/>
                  </a:ext>
                </a:extLst>
              </a:tr>
              <a:tr h="273050">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GB" altLang="fi-FI" sz="800" b="0" i="0" u="none" strike="noStrike" cap="none" normalizeH="0" baseline="0">
                          <a:ln>
                            <a:noFill/>
                          </a:ln>
                          <a:solidFill>
                            <a:schemeClr val="bg1"/>
                          </a:solidFill>
                          <a:effectLst/>
                          <a:latin typeface="Times" panose="02020603050405020304" pitchFamily="18" charset="0"/>
                          <a:cs typeface="Times New Roman" panose="02020603050405020304" pitchFamily="18" charset="0"/>
                        </a:rPr>
                        <a:t>  2</a:t>
                      </a:r>
                      <a:endParaRPr kumimoji="1" lang="en-GB" altLang="fi-FI" sz="2400" b="0" i="0" u="none" strike="noStrike" cap="none" normalizeH="0" baseline="0">
                        <a:ln>
                          <a:noFill/>
                        </a:ln>
                        <a:solidFill>
                          <a:schemeClr val="bg1"/>
                        </a:solidFill>
                        <a:effectLst/>
                        <a:latin typeface="Times New Roman" panose="02020603050405020304" pitchFamily="18"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chemeClr val="tx1"/>
                    </a:solid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
                          <a:schemeClr val="hlink"/>
                        </a:buClr>
                        <a:buSzPct val="50000"/>
                        <a:buFont typeface="Monotype Sorts" pitchFamily="2" charset="2"/>
                        <a:buNone/>
                        <a:tabLst/>
                      </a:pPr>
                      <a:r>
                        <a:rPr kumimoji="1" lang="fi-FI" altLang="fi-FI" sz="1100" b="0" i="0" u="none" strike="noStrike" cap="none" normalizeH="0" baseline="0">
                          <a:ln>
                            <a:noFill/>
                          </a:ln>
                          <a:solidFill>
                            <a:srgbClr val="000000"/>
                          </a:solidFill>
                          <a:effectLst/>
                          <a:latin typeface="Arial" panose="020B0604020202020204" pitchFamily="34" charset="0"/>
                          <a:cs typeface="Times New Roman" panose="02020603050405020304" pitchFamily="18" charset="0"/>
                        </a:rPr>
                        <a:t>Vaikea löytää sanoja kuvatakseni tunteitani</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chemeClr val="tx1"/>
                    </a:solidFill>
                  </a:tcPr>
                </a:tc>
                <a:extLst>
                  <a:ext uri="{0D108BD9-81ED-4DB2-BD59-A6C34878D82A}">
                    <a16:rowId xmlns:a16="http://schemas.microsoft.com/office/drawing/2014/main" val="2459944710"/>
                  </a:ext>
                </a:extLst>
              </a:tr>
              <a:tr h="276225">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GB" altLang="fi-FI" sz="800" b="0" i="0" u="none" strike="noStrike" cap="none" normalizeH="0" baseline="0">
                          <a:ln>
                            <a:noFill/>
                          </a:ln>
                          <a:solidFill>
                            <a:schemeClr val="bg1"/>
                          </a:solidFill>
                          <a:effectLst/>
                          <a:latin typeface="Times" panose="02020603050405020304" pitchFamily="18" charset="0"/>
                          <a:cs typeface="Times New Roman" panose="02020603050405020304" pitchFamily="18" charset="0"/>
                        </a:rPr>
                        <a:t>  3</a:t>
                      </a:r>
                      <a:endParaRPr kumimoji="1" lang="en-GB" altLang="fi-FI" sz="2400" b="0" i="0" u="none" strike="noStrike" cap="none" normalizeH="0" baseline="0">
                        <a:ln>
                          <a:noFill/>
                        </a:ln>
                        <a:solidFill>
                          <a:schemeClr val="bg1"/>
                        </a:solidFill>
                        <a:effectLst/>
                        <a:latin typeface="Times New Roman" panose="02020603050405020304" pitchFamily="18"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chemeClr val="tx1"/>
                    </a:solid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
                          <a:schemeClr val="hlink"/>
                        </a:buClr>
                        <a:buSzPct val="50000"/>
                        <a:buFont typeface="Monotype Sorts" pitchFamily="2" charset="2"/>
                        <a:buNone/>
                        <a:tabLst/>
                      </a:pPr>
                      <a:r>
                        <a:rPr kumimoji="1" lang="fi-FI" altLang="fi-FI" sz="1100" b="0" i="0" u="none" strike="noStrike" cap="none" normalizeH="0" baseline="0">
                          <a:ln>
                            <a:noFill/>
                          </a:ln>
                          <a:solidFill>
                            <a:srgbClr val="000000"/>
                          </a:solidFill>
                          <a:effectLst/>
                          <a:latin typeface="Arial" panose="020B0604020202020204" pitchFamily="34" charset="0"/>
                          <a:cs typeface="Times New Roman" panose="02020603050405020304" pitchFamily="18" charset="0"/>
                        </a:rPr>
                        <a:t>Fyysisiä tuntemuksia joita lääkäritkään eivät ymmärrä</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chemeClr val="tx1"/>
                    </a:solidFill>
                  </a:tcPr>
                </a:tc>
                <a:extLst>
                  <a:ext uri="{0D108BD9-81ED-4DB2-BD59-A6C34878D82A}">
                    <a16:rowId xmlns:a16="http://schemas.microsoft.com/office/drawing/2014/main" val="2148782961"/>
                  </a:ext>
                </a:extLst>
              </a:tr>
              <a:tr h="273050">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GB" altLang="fi-FI" sz="800" b="0" i="0" u="none" strike="noStrike" cap="none" normalizeH="0" baseline="0">
                          <a:ln>
                            <a:noFill/>
                          </a:ln>
                          <a:solidFill>
                            <a:schemeClr val="bg1"/>
                          </a:solidFill>
                          <a:effectLst/>
                          <a:latin typeface="Times" panose="02020603050405020304" pitchFamily="18" charset="0"/>
                          <a:cs typeface="Times New Roman" panose="02020603050405020304" pitchFamily="18" charset="0"/>
                        </a:rPr>
                        <a:t>  4</a:t>
                      </a:r>
                      <a:endParaRPr kumimoji="1" lang="en-GB" altLang="fi-FI" sz="2400" b="0" i="0" u="none" strike="noStrike" cap="none" normalizeH="0" baseline="0">
                        <a:ln>
                          <a:noFill/>
                        </a:ln>
                        <a:solidFill>
                          <a:schemeClr val="bg1"/>
                        </a:solidFill>
                        <a:effectLst/>
                        <a:latin typeface="Times New Roman" panose="02020603050405020304" pitchFamily="18"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chemeClr val="tx1"/>
                    </a:solid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
                          <a:schemeClr val="hlink"/>
                        </a:buClr>
                        <a:buSzPct val="50000"/>
                        <a:buFont typeface="Monotype Sorts" pitchFamily="2" charset="2"/>
                        <a:buNone/>
                        <a:tabLst/>
                      </a:pPr>
                      <a:r>
                        <a:rPr kumimoji="1" lang="fi-FI" altLang="fi-FI" sz="1100" b="0" i="0" u="none" strike="noStrike" cap="none" normalizeH="0" baseline="0">
                          <a:ln>
                            <a:noFill/>
                          </a:ln>
                          <a:solidFill>
                            <a:srgbClr val="000000"/>
                          </a:solidFill>
                          <a:effectLst/>
                          <a:latin typeface="Arial" panose="020B0604020202020204" pitchFamily="34" charset="0"/>
                          <a:cs typeface="Times New Roman" panose="02020603050405020304" pitchFamily="18" charset="0"/>
                        </a:rPr>
                        <a:t>Kun olen poissa tolaltani, en tiedä olenko surullinen, peloissani vai vihainen</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chemeClr val="tx1"/>
                    </a:solidFill>
                  </a:tcPr>
                </a:tc>
                <a:extLst>
                  <a:ext uri="{0D108BD9-81ED-4DB2-BD59-A6C34878D82A}">
                    <a16:rowId xmlns:a16="http://schemas.microsoft.com/office/drawing/2014/main" val="2290364596"/>
                  </a:ext>
                </a:extLst>
              </a:tr>
              <a:tr h="274638">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GB" altLang="fi-FI" sz="800" b="0" i="0" u="none" strike="noStrike" cap="none" normalizeH="0" baseline="0">
                          <a:ln>
                            <a:noFill/>
                          </a:ln>
                          <a:solidFill>
                            <a:schemeClr val="bg1"/>
                          </a:solidFill>
                          <a:effectLst/>
                          <a:latin typeface="Times" panose="02020603050405020304" pitchFamily="18" charset="0"/>
                          <a:cs typeface="Times New Roman" panose="02020603050405020304" pitchFamily="18" charset="0"/>
                        </a:rPr>
                        <a:t>  5</a:t>
                      </a:r>
                      <a:endParaRPr kumimoji="1" lang="en-GB" altLang="fi-FI" sz="2400" b="0" i="0" u="none" strike="noStrike" cap="none" normalizeH="0" baseline="0">
                        <a:ln>
                          <a:noFill/>
                        </a:ln>
                        <a:solidFill>
                          <a:schemeClr val="bg1"/>
                        </a:solidFill>
                        <a:effectLst/>
                        <a:latin typeface="Times New Roman" panose="02020603050405020304" pitchFamily="18"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chemeClr val="tx1"/>
                    </a:solid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
                          <a:schemeClr val="hlink"/>
                        </a:buClr>
                        <a:buSzPct val="50000"/>
                        <a:buFont typeface="Monotype Sorts" pitchFamily="2" charset="2"/>
                        <a:buNone/>
                        <a:tabLst/>
                      </a:pPr>
                      <a:r>
                        <a:rPr kumimoji="1" lang="fi-FI" altLang="fi-FI" sz="1100" b="0" i="0" u="none" strike="noStrike" cap="none" normalizeH="0" baseline="0">
                          <a:ln>
                            <a:noFill/>
                          </a:ln>
                          <a:solidFill>
                            <a:srgbClr val="000000"/>
                          </a:solidFill>
                          <a:effectLst/>
                          <a:latin typeface="Arial" panose="020B0604020202020204" pitchFamily="34" charset="0"/>
                          <a:cs typeface="Times New Roman" panose="02020603050405020304" pitchFamily="18" charset="0"/>
                        </a:rPr>
                        <a:t>Olen usein ymmälläni kehoni tuntemuksista</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chemeClr val="tx1"/>
                    </a:solidFill>
                  </a:tcPr>
                </a:tc>
                <a:extLst>
                  <a:ext uri="{0D108BD9-81ED-4DB2-BD59-A6C34878D82A}">
                    <a16:rowId xmlns:a16="http://schemas.microsoft.com/office/drawing/2014/main" val="3383853060"/>
                  </a:ext>
                </a:extLst>
              </a:tr>
              <a:tr h="274638">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GB" altLang="fi-FI" sz="800" b="0" i="0" u="none" strike="noStrike" cap="none" normalizeH="0" baseline="0">
                          <a:ln>
                            <a:noFill/>
                          </a:ln>
                          <a:solidFill>
                            <a:schemeClr val="bg1"/>
                          </a:solidFill>
                          <a:effectLst/>
                          <a:latin typeface="Times" panose="02020603050405020304" pitchFamily="18" charset="0"/>
                          <a:cs typeface="Times New Roman" panose="02020603050405020304" pitchFamily="18" charset="0"/>
                        </a:rPr>
                        <a:t>  6</a:t>
                      </a:r>
                      <a:endParaRPr kumimoji="1" lang="en-GB" altLang="fi-FI" sz="2400" b="0" i="0" u="none" strike="noStrike" cap="none" normalizeH="0" baseline="0">
                        <a:ln>
                          <a:noFill/>
                        </a:ln>
                        <a:solidFill>
                          <a:schemeClr val="bg1"/>
                        </a:solidFill>
                        <a:effectLst/>
                        <a:latin typeface="Times New Roman" panose="02020603050405020304" pitchFamily="18"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chemeClr val="tx1"/>
                    </a:solid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
                          <a:schemeClr val="hlink"/>
                        </a:buClr>
                        <a:buSzPct val="50000"/>
                        <a:buFont typeface="Monotype Sorts" pitchFamily="2" charset="2"/>
                        <a:buNone/>
                        <a:tabLst/>
                      </a:pPr>
                      <a:r>
                        <a:rPr kumimoji="1" lang="fi-FI" altLang="fi-FI" sz="1100" b="0" i="0" u="none" strike="noStrike" cap="none" normalizeH="0" baseline="0">
                          <a:ln>
                            <a:noFill/>
                          </a:ln>
                          <a:solidFill>
                            <a:srgbClr val="000000"/>
                          </a:solidFill>
                          <a:effectLst/>
                          <a:latin typeface="Arial" panose="020B0604020202020204" pitchFamily="34" charset="0"/>
                          <a:cs typeface="Times New Roman" panose="02020603050405020304" pitchFamily="18" charset="0"/>
                        </a:rPr>
                        <a:t>Annan mieluummin asioiden mennä omalla painollaan kuin mietin mistä ne johtuvat</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chemeClr val="tx1"/>
                    </a:solidFill>
                  </a:tcPr>
                </a:tc>
                <a:extLst>
                  <a:ext uri="{0D108BD9-81ED-4DB2-BD59-A6C34878D82A}">
                    <a16:rowId xmlns:a16="http://schemas.microsoft.com/office/drawing/2014/main" val="3970481191"/>
                  </a:ext>
                </a:extLst>
              </a:tr>
              <a:tr h="273050">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GB" altLang="fi-FI" sz="800" b="0" i="0" u="none" strike="noStrike" cap="none" normalizeH="0" baseline="0">
                          <a:ln>
                            <a:noFill/>
                          </a:ln>
                          <a:solidFill>
                            <a:schemeClr val="bg1"/>
                          </a:solidFill>
                          <a:effectLst/>
                          <a:latin typeface="Times" panose="02020603050405020304" pitchFamily="18" charset="0"/>
                          <a:cs typeface="Times New Roman" panose="02020603050405020304" pitchFamily="18" charset="0"/>
                        </a:rPr>
                        <a:t>  7</a:t>
                      </a:r>
                      <a:endParaRPr kumimoji="1" lang="en-GB" altLang="fi-FI" sz="2400" b="0" i="0" u="none" strike="noStrike" cap="none" normalizeH="0" baseline="0">
                        <a:ln>
                          <a:noFill/>
                        </a:ln>
                        <a:solidFill>
                          <a:schemeClr val="bg1"/>
                        </a:solidFill>
                        <a:effectLst/>
                        <a:latin typeface="Times New Roman" panose="02020603050405020304" pitchFamily="18"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chemeClr val="tx1"/>
                    </a:solid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
                          <a:schemeClr val="hlink"/>
                        </a:buClr>
                        <a:buSzPct val="50000"/>
                        <a:buFont typeface="Monotype Sorts" pitchFamily="2" charset="2"/>
                        <a:buNone/>
                        <a:tabLst/>
                      </a:pPr>
                      <a:r>
                        <a:rPr kumimoji="1" lang="fi-FI" altLang="fi-FI" sz="1100" b="0" i="0" u="none" strike="noStrike" cap="none" normalizeH="0" baseline="0">
                          <a:ln>
                            <a:noFill/>
                          </a:ln>
                          <a:solidFill>
                            <a:srgbClr val="000000"/>
                          </a:solidFill>
                          <a:effectLst/>
                          <a:latin typeface="Arial" panose="020B0604020202020204" pitchFamily="34" charset="0"/>
                          <a:cs typeface="Times New Roman" panose="02020603050405020304" pitchFamily="18" charset="0"/>
                        </a:rPr>
                        <a:t>Minulla on tunteita joita en pysty tunnistamaan</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chemeClr val="tx1"/>
                    </a:solidFill>
                  </a:tcPr>
                </a:tc>
                <a:extLst>
                  <a:ext uri="{0D108BD9-81ED-4DB2-BD59-A6C34878D82A}">
                    <a16:rowId xmlns:a16="http://schemas.microsoft.com/office/drawing/2014/main" val="1918520708"/>
                  </a:ext>
                </a:extLst>
              </a:tr>
              <a:tr h="274638">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GB" altLang="fi-FI" sz="800" b="0" i="0" u="none" strike="noStrike" cap="none" normalizeH="0" baseline="0">
                          <a:ln>
                            <a:noFill/>
                          </a:ln>
                          <a:solidFill>
                            <a:schemeClr val="bg1"/>
                          </a:solidFill>
                          <a:effectLst/>
                          <a:latin typeface="Times" panose="02020603050405020304" pitchFamily="18" charset="0"/>
                          <a:cs typeface="Times New Roman" panose="02020603050405020304" pitchFamily="18" charset="0"/>
                        </a:rPr>
                        <a:t>  8</a:t>
                      </a:r>
                      <a:endParaRPr kumimoji="1" lang="en-GB" altLang="fi-FI" sz="2400" b="0" i="0" u="none" strike="noStrike" cap="none" normalizeH="0" baseline="0">
                        <a:ln>
                          <a:noFill/>
                        </a:ln>
                        <a:solidFill>
                          <a:schemeClr val="bg1"/>
                        </a:solidFill>
                        <a:effectLst/>
                        <a:latin typeface="Times New Roman" panose="02020603050405020304" pitchFamily="18"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chemeClr val="tx1"/>
                    </a:solid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
                          <a:schemeClr val="hlink"/>
                        </a:buClr>
                        <a:buSzPct val="50000"/>
                        <a:buFont typeface="Monotype Sorts" pitchFamily="2" charset="2"/>
                        <a:buNone/>
                        <a:tabLst/>
                      </a:pPr>
                      <a:r>
                        <a:rPr kumimoji="1" lang="fi-FI" altLang="fi-FI" sz="1100" b="0" i="0" u="none" strike="noStrike" cap="none" normalizeH="0" baseline="0">
                          <a:ln>
                            <a:noFill/>
                          </a:ln>
                          <a:solidFill>
                            <a:srgbClr val="000000"/>
                          </a:solidFill>
                          <a:effectLst/>
                          <a:latin typeface="Arial" panose="020B0604020202020204" pitchFamily="34" charset="0"/>
                          <a:cs typeface="Times New Roman" panose="02020603050405020304" pitchFamily="18" charset="0"/>
                        </a:rPr>
                        <a:t>Vaikeaa kuvailla tunteita joita toiset ihmiset minussa herättävät</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chemeClr val="tx1"/>
                    </a:solidFill>
                  </a:tcPr>
                </a:tc>
                <a:extLst>
                  <a:ext uri="{0D108BD9-81ED-4DB2-BD59-A6C34878D82A}">
                    <a16:rowId xmlns:a16="http://schemas.microsoft.com/office/drawing/2014/main" val="1691849852"/>
                  </a:ext>
                </a:extLst>
              </a:tr>
              <a:tr h="274638">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GB" altLang="fi-FI" sz="800" b="0" i="0" u="none" strike="noStrike" cap="none" normalizeH="0" baseline="0">
                          <a:ln>
                            <a:noFill/>
                          </a:ln>
                          <a:solidFill>
                            <a:schemeClr val="bg1"/>
                          </a:solidFill>
                          <a:effectLst/>
                          <a:latin typeface="Times" panose="02020603050405020304" pitchFamily="18" charset="0"/>
                          <a:cs typeface="Times New Roman" panose="02020603050405020304" pitchFamily="18" charset="0"/>
                        </a:rPr>
                        <a:t>  9</a:t>
                      </a:r>
                      <a:endParaRPr kumimoji="1" lang="en-GB" altLang="fi-FI" sz="2400" b="0" i="0" u="none" strike="noStrike" cap="none" normalizeH="0" baseline="0">
                        <a:ln>
                          <a:noFill/>
                        </a:ln>
                        <a:solidFill>
                          <a:schemeClr val="bg1"/>
                        </a:solidFill>
                        <a:effectLst/>
                        <a:latin typeface="Times New Roman" panose="02020603050405020304" pitchFamily="18"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chemeClr val="tx1"/>
                    </a:solid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
                          <a:schemeClr val="hlink"/>
                        </a:buClr>
                        <a:buSzPct val="50000"/>
                        <a:buFont typeface="Monotype Sorts" pitchFamily="2" charset="2"/>
                        <a:buNone/>
                        <a:tabLst/>
                      </a:pPr>
                      <a:r>
                        <a:rPr kumimoji="1" lang="fi-FI" altLang="fi-FI" sz="1100" b="0" i="0" u="none" strike="noStrike" cap="none" normalizeH="0" baseline="0">
                          <a:ln>
                            <a:noFill/>
                          </a:ln>
                          <a:solidFill>
                            <a:srgbClr val="000000"/>
                          </a:solidFill>
                          <a:effectLst/>
                          <a:latin typeface="Arial" panose="020B0604020202020204" pitchFamily="34" charset="0"/>
                          <a:cs typeface="Times New Roman" panose="02020603050405020304" pitchFamily="18" charset="0"/>
                        </a:rPr>
                        <a:t>Ihmiset kehottaneet minua kertomaan enemmän tunteistani</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chemeClr val="tx1"/>
                    </a:solidFill>
                  </a:tcPr>
                </a:tc>
                <a:extLst>
                  <a:ext uri="{0D108BD9-81ED-4DB2-BD59-A6C34878D82A}">
                    <a16:rowId xmlns:a16="http://schemas.microsoft.com/office/drawing/2014/main" val="859840119"/>
                  </a:ext>
                </a:extLst>
              </a:tr>
              <a:tr h="274638">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GB" altLang="fi-FI" sz="800" b="0" i="0" u="none" strike="noStrike" cap="none" normalizeH="0" baseline="0">
                          <a:ln>
                            <a:noFill/>
                          </a:ln>
                          <a:solidFill>
                            <a:schemeClr val="bg1"/>
                          </a:solidFill>
                          <a:effectLst/>
                          <a:latin typeface="Times" panose="02020603050405020304" pitchFamily="18" charset="0"/>
                          <a:cs typeface="Times New Roman" panose="02020603050405020304" pitchFamily="18" charset="0"/>
                        </a:rPr>
                        <a:t>10</a:t>
                      </a:r>
                      <a:endParaRPr kumimoji="1" lang="en-GB" altLang="fi-FI" sz="2400" b="0" i="0" u="none" strike="noStrike" cap="none" normalizeH="0" baseline="0">
                        <a:ln>
                          <a:noFill/>
                        </a:ln>
                        <a:solidFill>
                          <a:schemeClr val="bg1"/>
                        </a:solidFill>
                        <a:effectLst/>
                        <a:latin typeface="Times New Roman" panose="02020603050405020304" pitchFamily="18"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chemeClr val="tx1"/>
                    </a:solid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
                          <a:schemeClr val="hlink"/>
                        </a:buClr>
                        <a:buSzPct val="50000"/>
                        <a:buFont typeface="Monotype Sorts" pitchFamily="2" charset="2"/>
                        <a:buNone/>
                        <a:tabLst/>
                      </a:pPr>
                      <a:r>
                        <a:rPr kumimoji="1" lang="fi-FI" altLang="fi-FI" sz="1100" b="0" i="0" u="none" strike="noStrike" cap="none" normalizeH="0" baseline="0">
                          <a:ln>
                            <a:noFill/>
                          </a:ln>
                          <a:solidFill>
                            <a:srgbClr val="000000"/>
                          </a:solidFill>
                          <a:effectLst/>
                          <a:latin typeface="Arial" panose="020B0604020202020204" pitchFamily="34" charset="0"/>
                          <a:cs typeface="Times New Roman" panose="02020603050405020304" pitchFamily="18" charset="0"/>
                        </a:rPr>
                        <a:t>En tiedä mitä sisimmässäni oikein tapahtuu</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chemeClr val="tx1"/>
                    </a:solidFill>
                  </a:tcPr>
                </a:tc>
                <a:extLst>
                  <a:ext uri="{0D108BD9-81ED-4DB2-BD59-A6C34878D82A}">
                    <a16:rowId xmlns:a16="http://schemas.microsoft.com/office/drawing/2014/main" val="1008935318"/>
                  </a:ext>
                </a:extLst>
              </a:tr>
              <a:tr h="274638">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GB" altLang="fi-FI" sz="800" b="0" i="0" u="none" strike="noStrike" cap="none" normalizeH="0" baseline="0">
                          <a:ln>
                            <a:noFill/>
                          </a:ln>
                          <a:solidFill>
                            <a:schemeClr val="bg1"/>
                          </a:solidFill>
                          <a:effectLst/>
                          <a:latin typeface="Times" panose="02020603050405020304" pitchFamily="18" charset="0"/>
                          <a:cs typeface="Times New Roman" panose="02020603050405020304" pitchFamily="18" charset="0"/>
                        </a:rPr>
                        <a:t>11</a:t>
                      </a:r>
                      <a:endParaRPr kumimoji="1" lang="en-GB" altLang="fi-FI" sz="2400" b="0" i="0" u="none" strike="noStrike" cap="none" normalizeH="0" baseline="0">
                        <a:ln>
                          <a:noFill/>
                        </a:ln>
                        <a:solidFill>
                          <a:schemeClr val="bg1"/>
                        </a:solidFill>
                        <a:effectLst/>
                        <a:latin typeface="Times New Roman" panose="02020603050405020304" pitchFamily="18"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chemeClr val="tx1"/>
                    </a:solid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
                          <a:schemeClr val="hlink"/>
                        </a:buClr>
                        <a:buSzPct val="50000"/>
                        <a:buFont typeface="Monotype Sorts" pitchFamily="2" charset="2"/>
                        <a:buNone/>
                        <a:tabLst/>
                      </a:pPr>
                      <a:r>
                        <a:rPr kumimoji="1" lang="fi-FI" altLang="fi-FI" sz="1100" b="0" i="0" u="none" strike="noStrike" cap="none" normalizeH="0" baseline="0">
                          <a:ln>
                            <a:noFill/>
                          </a:ln>
                          <a:solidFill>
                            <a:srgbClr val="000000"/>
                          </a:solidFill>
                          <a:effectLst/>
                          <a:latin typeface="Arial" panose="020B0604020202020204" pitchFamily="34" charset="0"/>
                          <a:cs typeface="Times New Roman" panose="02020603050405020304" pitchFamily="18" charset="0"/>
                        </a:rPr>
                        <a:t>En tiedä miksi olen vihainen</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chemeClr val="tx1"/>
                    </a:solidFill>
                  </a:tcPr>
                </a:tc>
                <a:extLst>
                  <a:ext uri="{0D108BD9-81ED-4DB2-BD59-A6C34878D82A}">
                    <a16:rowId xmlns:a16="http://schemas.microsoft.com/office/drawing/2014/main" val="4068972923"/>
                  </a:ext>
                </a:extLst>
              </a:tr>
              <a:tr h="274638">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GB" altLang="fi-FI" sz="800" b="0" i="0" u="none" strike="noStrike" cap="none" normalizeH="0" baseline="0">
                          <a:ln>
                            <a:noFill/>
                          </a:ln>
                          <a:solidFill>
                            <a:schemeClr val="bg1"/>
                          </a:solidFill>
                          <a:effectLst/>
                          <a:latin typeface="Times" panose="02020603050405020304" pitchFamily="18" charset="0"/>
                          <a:cs typeface="Times New Roman" panose="02020603050405020304" pitchFamily="18" charset="0"/>
                        </a:rPr>
                        <a:t>12</a:t>
                      </a:r>
                      <a:endParaRPr kumimoji="1" lang="en-GB" altLang="fi-FI" sz="2400" b="0" i="0" u="none" strike="noStrike" cap="none" normalizeH="0" baseline="0">
                        <a:ln>
                          <a:noFill/>
                        </a:ln>
                        <a:solidFill>
                          <a:schemeClr val="bg1"/>
                        </a:solidFill>
                        <a:effectLst/>
                        <a:latin typeface="Times New Roman" panose="02020603050405020304" pitchFamily="18"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chemeClr val="tx1"/>
                    </a:solid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
                          <a:schemeClr val="hlink"/>
                        </a:buClr>
                        <a:buSzPct val="50000"/>
                        <a:buFont typeface="Monotype Sorts" pitchFamily="2" charset="2"/>
                        <a:buNone/>
                        <a:tabLst/>
                      </a:pPr>
                      <a:r>
                        <a:rPr kumimoji="1" lang="fi-FI" altLang="fi-FI" sz="1100" b="0" i="0" u="none" strike="noStrike" cap="none" normalizeH="0" baseline="0">
                          <a:ln>
                            <a:noFill/>
                          </a:ln>
                          <a:solidFill>
                            <a:srgbClr val="000000"/>
                          </a:solidFill>
                          <a:effectLst/>
                          <a:latin typeface="Arial" panose="020B0604020202020204" pitchFamily="34" charset="0"/>
                          <a:cs typeface="Times New Roman" panose="02020603050405020304" pitchFamily="18" charset="0"/>
                        </a:rPr>
                        <a:t>Miel. puhun ihmisten kanssa heidän päivittäisistä puuhistaan kuin heidän tunteistaan</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chemeClr val="tx1"/>
                    </a:solidFill>
                  </a:tcPr>
                </a:tc>
                <a:extLst>
                  <a:ext uri="{0D108BD9-81ED-4DB2-BD59-A6C34878D82A}">
                    <a16:rowId xmlns:a16="http://schemas.microsoft.com/office/drawing/2014/main" val="2631157303"/>
                  </a:ext>
                </a:extLst>
              </a:tr>
              <a:tr h="273050">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GB" altLang="fi-FI" sz="800" b="0" i="0" u="none" strike="noStrike" cap="none" normalizeH="0" baseline="0">
                          <a:ln>
                            <a:noFill/>
                          </a:ln>
                          <a:solidFill>
                            <a:schemeClr val="bg1"/>
                          </a:solidFill>
                          <a:effectLst/>
                          <a:latin typeface="Times" panose="02020603050405020304" pitchFamily="18" charset="0"/>
                          <a:cs typeface="Times New Roman" panose="02020603050405020304" pitchFamily="18" charset="0"/>
                        </a:rPr>
                        <a:t>13</a:t>
                      </a:r>
                      <a:endParaRPr kumimoji="1" lang="en-GB" altLang="fi-FI" sz="2400" b="0" i="0" u="none" strike="noStrike" cap="none" normalizeH="0" baseline="0">
                        <a:ln>
                          <a:noFill/>
                        </a:ln>
                        <a:solidFill>
                          <a:schemeClr val="bg1"/>
                        </a:solidFill>
                        <a:effectLst/>
                        <a:latin typeface="Times New Roman" panose="02020603050405020304" pitchFamily="18"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chemeClr val="tx1"/>
                    </a:solid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
                          <a:schemeClr val="hlink"/>
                        </a:buClr>
                        <a:buSzPct val="50000"/>
                        <a:buFont typeface="Monotype Sorts" pitchFamily="2" charset="2"/>
                        <a:buNone/>
                        <a:tabLst/>
                      </a:pPr>
                      <a:r>
                        <a:rPr kumimoji="1" lang="fi-FI" altLang="fi-FI" sz="1100" b="0" i="0" u="none" strike="noStrike" cap="none" normalizeH="0" baseline="0">
                          <a:ln>
                            <a:noFill/>
                          </a:ln>
                          <a:solidFill>
                            <a:srgbClr val="000000"/>
                          </a:solidFill>
                          <a:effectLst/>
                          <a:latin typeface="Arial" panose="020B0604020202020204" pitchFamily="34" charset="0"/>
                          <a:cs typeface="Times New Roman" panose="02020603050405020304" pitchFamily="18" charset="0"/>
                        </a:rPr>
                        <a:t>Katselen mieluummin kevyttä viihdettä kuin psykologisia näytelmiä</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chemeClr val="tx1"/>
                    </a:solidFill>
                  </a:tcPr>
                </a:tc>
                <a:extLst>
                  <a:ext uri="{0D108BD9-81ED-4DB2-BD59-A6C34878D82A}">
                    <a16:rowId xmlns:a16="http://schemas.microsoft.com/office/drawing/2014/main" val="4204297273"/>
                  </a:ext>
                </a:extLst>
              </a:tr>
              <a:tr h="274638">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GB" altLang="fi-FI" sz="800" b="0" i="0" u="none" strike="noStrike" cap="none" normalizeH="0" baseline="0">
                          <a:ln>
                            <a:noFill/>
                          </a:ln>
                          <a:solidFill>
                            <a:schemeClr val="bg1"/>
                          </a:solidFill>
                          <a:effectLst/>
                          <a:latin typeface="Times" panose="02020603050405020304" pitchFamily="18" charset="0"/>
                          <a:cs typeface="Times New Roman" panose="02020603050405020304" pitchFamily="18" charset="0"/>
                        </a:rPr>
                        <a:t>14</a:t>
                      </a:r>
                      <a:endParaRPr kumimoji="1" lang="en-GB" altLang="fi-FI" sz="2400" b="0" i="0" u="none" strike="noStrike" cap="none" normalizeH="0" baseline="0">
                        <a:ln>
                          <a:noFill/>
                        </a:ln>
                        <a:solidFill>
                          <a:schemeClr val="bg1"/>
                        </a:solidFill>
                        <a:effectLst/>
                        <a:latin typeface="Times New Roman" panose="02020603050405020304" pitchFamily="18"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chemeClr val="tx1"/>
                    </a:solid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
                          <a:schemeClr val="hlink"/>
                        </a:buClr>
                        <a:buSzPct val="50000"/>
                        <a:buFont typeface="Monotype Sorts" pitchFamily="2" charset="2"/>
                        <a:buNone/>
                        <a:tabLst/>
                      </a:pPr>
                      <a:r>
                        <a:rPr kumimoji="1" lang="fi-FI" altLang="fi-FI" sz="1100" b="0" i="0" u="none" strike="noStrike" cap="none" normalizeH="0" baseline="0">
                          <a:ln>
                            <a:noFill/>
                          </a:ln>
                          <a:solidFill>
                            <a:srgbClr val="000000"/>
                          </a:solidFill>
                          <a:effectLst/>
                          <a:latin typeface="Arial" panose="020B0604020202020204" pitchFamily="34" charset="0"/>
                          <a:cs typeface="Times New Roman" panose="02020603050405020304" pitchFamily="18" charset="0"/>
                        </a:rPr>
                        <a:t>Vaikea paljastaa sisimpiä tuntojani edes läheisille ystäville</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chemeClr val="tx1"/>
                    </a:solidFill>
                  </a:tcPr>
                </a:tc>
                <a:extLst>
                  <a:ext uri="{0D108BD9-81ED-4DB2-BD59-A6C34878D82A}">
                    <a16:rowId xmlns:a16="http://schemas.microsoft.com/office/drawing/2014/main" val="1953253400"/>
                  </a:ext>
                </a:extLst>
              </a:tr>
              <a:tr h="274638">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GB" altLang="fi-FI" sz="800" b="0" i="0" u="none" strike="noStrike" cap="none" normalizeH="0" baseline="0">
                          <a:ln>
                            <a:noFill/>
                          </a:ln>
                          <a:solidFill>
                            <a:schemeClr val="bg1"/>
                          </a:solidFill>
                          <a:effectLst/>
                          <a:latin typeface="Times" panose="02020603050405020304" pitchFamily="18" charset="0"/>
                          <a:cs typeface="Times New Roman" panose="02020603050405020304" pitchFamily="18" charset="0"/>
                        </a:rPr>
                        <a:t>15</a:t>
                      </a:r>
                      <a:endParaRPr kumimoji="1" lang="en-GB" altLang="fi-FI" sz="2400" b="0" i="0" u="none" strike="noStrike" cap="none" normalizeH="0" baseline="0">
                        <a:ln>
                          <a:noFill/>
                        </a:ln>
                        <a:solidFill>
                          <a:schemeClr val="bg1"/>
                        </a:solidFill>
                        <a:effectLst/>
                        <a:latin typeface="Times New Roman" panose="02020603050405020304" pitchFamily="18"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chemeClr val="tx1"/>
                    </a:solid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
                          <a:schemeClr val="hlink"/>
                        </a:buClr>
                        <a:buSzPct val="50000"/>
                        <a:buFont typeface="Monotype Sorts" pitchFamily="2" charset="2"/>
                        <a:buNone/>
                        <a:tabLst/>
                      </a:pPr>
                      <a:r>
                        <a:rPr kumimoji="1" lang="fi-FI" altLang="fi-FI" sz="1100" b="0" i="0" u="none" strike="noStrike" cap="none" normalizeH="0" baseline="0">
                          <a:ln>
                            <a:noFill/>
                          </a:ln>
                          <a:solidFill>
                            <a:srgbClr val="000000"/>
                          </a:solidFill>
                          <a:effectLst/>
                          <a:latin typeface="Arial" panose="020B0604020202020204" pitchFamily="34" charset="0"/>
                          <a:cs typeface="Times New Roman" panose="02020603050405020304" pitchFamily="18" charset="0"/>
                        </a:rPr>
                        <a:t>Elok. ja näyt. häviää nautinto, jos yrittää etsiä syvällisiä merkityksiä</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chemeClr val="tx1"/>
                    </a:solidFill>
                  </a:tcPr>
                </a:tc>
                <a:extLst>
                  <a:ext uri="{0D108BD9-81ED-4DB2-BD59-A6C34878D82A}">
                    <a16:rowId xmlns:a16="http://schemas.microsoft.com/office/drawing/2014/main" val="3930514322"/>
                  </a:ext>
                </a:extLst>
              </a:tr>
              <a:tr h="273050">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GB" altLang="fi-FI" sz="800" b="0" i="0" u="none" strike="noStrike" cap="none" normalizeH="0" baseline="0">
                          <a:ln>
                            <a:noFill/>
                          </a:ln>
                          <a:solidFill>
                            <a:schemeClr val="bg1"/>
                          </a:solidFill>
                          <a:effectLst/>
                          <a:latin typeface="Times" panose="02020603050405020304" pitchFamily="18" charset="0"/>
                          <a:cs typeface="Times New Roman" panose="02020603050405020304" pitchFamily="18" charset="0"/>
                        </a:rPr>
                        <a:t>16</a:t>
                      </a:r>
                      <a:endParaRPr kumimoji="1" lang="en-GB" altLang="fi-FI" sz="2400" b="0" i="0" u="none" strike="noStrike" cap="none" normalizeH="0" baseline="0">
                        <a:ln>
                          <a:noFill/>
                        </a:ln>
                        <a:solidFill>
                          <a:schemeClr val="bg1"/>
                        </a:solidFill>
                        <a:effectLst/>
                        <a:latin typeface="Times New Roman" panose="02020603050405020304" pitchFamily="18"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chemeClr val="tx1"/>
                    </a:solid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
                          <a:schemeClr val="hlink"/>
                        </a:buClr>
                        <a:buSzPct val="50000"/>
                        <a:buFont typeface="Monotype Sorts" pitchFamily="2" charset="2"/>
                        <a:buNone/>
                        <a:tabLst/>
                      </a:pPr>
                      <a:r>
                        <a:rPr kumimoji="1" lang="fi-FI" altLang="fi-FI" sz="1100" b="0" i="0" u="none" strike="noStrike" cap="none" normalizeH="0" baseline="0">
                          <a:ln>
                            <a:noFill/>
                          </a:ln>
                          <a:solidFill>
                            <a:srgbClr val="000000"/>
                          </a:solidFill>
                          <a:effectLst/>
                          <a:latin typeface="Arial" panose="020B0604020202020204" pitchFamily="34" charset="0"/>
                          <a:cs typeface="Times New Roman" panose="02020603050405020304" pitchFamily="18" charset="0"/>
                        </a:rPr>
                        <a:t>Minun on helppo kuvailla tunteitani</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chemeClr val="tx1"/>
                    </a:solidFill>
                  </a:tcPr>
                </a:tc>
                <a:extLst>
                  <a:ext uri="{0D108BD9-81ED-4DB2-BD59-A6C34878D82A}">
                    <a16:rowId xmlns:a16="http://schemas.microsoft.com/office/drawing/2014/main" val="2212567767"/>
                  </a:ext>
                </a:extLst>
              </a:tr>
              <a:tr h="276225">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GB" altLang="fi-FI" sz="800" b="0" i="0" u="none" strike="noStrike" cap="none" normalizeH="0" baseline="0">
                          <a:ln>
                            <a:noFill/>
                          </a:ln>
                          <a:solidFill>
                            <a:schemeClr val="bg1"/>
                          </a:solidFill>
                          <a:effectLst/>
                          <a:latin typeface="Times" panose="02020603050405020304" pitchFamily="18" charset="0"/>
                          <a:cs typeface="Times New Roman" panose="02020603050405020304" pitchFamily="18" charset="0"/>
                        </a:rPr>
                        <a:t>17</a:t>
                      </a:r>
                      <a:endParaRPr kumimoji="1" lang="en-GB" altLang="fi-FI" sz="2400" b="0" i="0" u="none" strike="noStrike" cap="none" normalizeH="0" baseline="0">
                        <a:ln>
                          <a:noFill/>
                        </a:ln>
                        <a:solidFill>
                          <a:schemeClr val="bg1"/>
                        </a:solidFill>
                        <a:effectLst/>
                        <a:latin typeface="Times New Roman" panose="02020603050405020304" pitchFamily="18"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chemeClr val="tx1"/>
                    </a:solid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
                          <a:schemeClr val="hlink"/>
                        </a:buClr>
                        <a:buSzPct val="50000"/>
                        <a:buFont typeface="Monotype Sorts" pitchFamily="2" charset="2"/>
                        <a:buNone/>
                        <a:tabLst/>
                      </a:pPr>
                      <a:r>
                        <a:rPr kumimoji="1" lang="fi-FI" altLang="fi-FI" sz="1100" b="0" i="0" u="none" strike="noStrike" cap="none" normalizeH="0" baseline="0">
                          <a:ln>
                            <a:noFill/>
                          </a:ln>
                          <a:solidFill>
                            <a:srgbClr val="000000"/>
                          </a:solidFill>
                          <a:effectLst/>
                          <a:latin typeface="Arial" panose="020B0604020202020204" pitchFamily="34" charset="0"/>
                          <a:cs typeface="Times New Roman" panose="02020603050405020304" pitchFamily="18" charset="0"/>
                        </a:rPr>
                        <a:t>Mieluummin erittelen ja tutkin ongelmia kuin vain kuvailen niitä</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chemeClr val="tx1"/>
                    </a:solidFill>
                  </a:tcPr>
                </a:tc>
                <a:extLst>
                  <a:ext uri="{0D108BD9-81ED-4DB2-BD59-A6C34878D82A}">
                    <a16:rowId xmlns:a16="http://schemas.microsoft.com/office/drawing/2014/main" val="2872553481"/>
                  </a:ext>
                </a:extLst>
              </a:tr>
              <a:tr h="273050">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GB" altLang="fi-FI" sz="800" b="0" i="0" u="none" strike="noStrike" cap="none" normalizeH="0" baseline="0">
                          <a:ln>
                            <a:noFill/>
                          </a:ln>
                          <a:solidFill>
                            <a:schemeClr val="bg1"/>
                          </a:solidFill>
                          <a:effectLst/>
                          <a:latin typeface="Times" panose="02020603050405020304" pitchFamily="18" charset="0"/>
                          <a:cs typeface="Times New Roman" panose="02020603050405020304" pitchFamily="18" charset="0"/>
                        </a:rPr>
                        <a:t>18</a:t>
                      </a:r>
                      <a:endParaRPr kumimoji="1" lang="en-GB" altLang="fi-FI" sz="2400" b="0" i="0" u="none" strike="noStrike" cap="none" normalizeH="0" baseline="0">
                        <a:ln>
                          <a:noFill/>
                        </a:ln>
                        <a:solidFill>
                          <a:schemeClr val="bg1"/>
                        </a:solidFill>
                        <a:effectLst/>
                        <a:latin typeface="Times New Roman" panose="02020603050405020304" pitchFamily="18"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chemeClr val="tx1"/>
                    </a:solid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
                          <a:schemeClr val="hlink"/>
                        </a:buClr>
                        <a:buSzPct val="50000"/>
                        <a:buFont typeface="Monotype Sorts" pitchFamily="2" charset="2"/>
                        <a:buNone/>
                        <a:tabLst/>
                      </a:pPr>
                      <a:r>
                        <a:rPr kumimoji="1" lang="fi-FI" altLang="fi-FI" sz="1100" b="0" i="0" u="none" strike="noStrike" cap="none" normalizeH="0" baseline="0">
                          <a:ln>
                            <a:noFill/>
                          </a:ln>
                          <a:solidFill>
                            <a:srgbClr val="000000"/>
                          </a:solidFill>
                          <a:effectLst/>
                          <a:latin typeface="Arial" panose="020B0604020202020204" pitchFamily="34" charset="0"/>
                          <a:cs typeface="Times New Roman" panose="02020603050405020304" pitchFamily="18" charset="0"/>
                        </a:rPr>
                        <a:t>On erityisen tärkeää olla kosketuksissa tunteisiinsa</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chemeClr val="tx1"/>
                    </a:solidFill>
                  </a:tcPr>
                </a:tc>
                <a:extLst>
                  <a:ext uri="{0D108BD9-81ED-4DB2-BD59-A6C34878D82A}">
                    <a16:rowId xmlns:a16="http://schemas.microsoft.com/office/drawing/2014/main" val="1541705953"/>
                  </a:ext>
                </a:extLst>
              </a:tr>
              <a:tr h="276225">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GB" altLang="fi-FI" sz="800" b="0" i="0" u="none" strike="noStrike" cap="none" normalizeH="0" baseline="0">
                          <a:ln>
                            <a:noFill/>
                          </a:ln>
                          <a:solidFill>
                            <a:schemeClr val="bg1"/>
                          </a:solidFill>
                          <a:effectLst/>
                          <a:latin typeface="Times" panose="02020603050405020304" pitchFamily="18" charset="0"/>
                          <a:cs typeface="Times New Roman" panose="02020603050405020304" pitchFamily="18" charset="0"/>
                        </a:rPr>
                        <a:t>19</a:t>
                      </a:r>
                      <a:endParaRPr kumimoji="1" lang="en-GB" altLang="fi-FI" sz="2400" b="0" i="0" u="none" strike="noStrike" cap="none" normalizeH="0" baseline="0">
                        <a:ln>
                          <a:noFill/>
                        </a:ln>
                        <a:solidFill>
                          <a:schemeClr val="bg1"/>
                        </a:solidFill>
                        <a:effectLst/>
                        <a:latin typeface="Times New Roman" panose="02020603050405020304" pitchFamily="18"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chemeClr val="tx1"/>
                    </a:solid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
                          <a:schemeClr val="hlink"/>
                        </a:buClr>
                        <a:buSzPct val="50000"/>
                        <a:buFont typeface="Monotype Sorts" pitchFamily="2" charset="2"/>
                        <a:buNone/>
                        <a:tabLst/>
                      </a:pPr>
                      <a:r>
                        <a:rPr kumimoji="1" lang="fi-FI" altLang="fi-FI" sz="1100" b="0" i="0" u="none" strike="noStrike" cap="none" normalizeH="0" baseline="0">
                          <a:ln>
                            <a:noFill/>
                          </a:ln>
                          <a:solidFill>
                            <a:srgbClr val="000000"/>
                          </a:solidFill>
                          <a:effectLst/>
                          <a:latin typeface="Arial" panose="020B0604020202020204" pitchFamily="34" charset="0"/>
                          <a:cs typeface="Times New Roman" panose="02020603050405020304" pitchFamily="18" charset="0"/>
                        </a:rPr>
                        <a:t>Voin tuntea läheisyyttä toiseen ihmiseen, vaikka oltaisiin hiljaa</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chemeClr val="tx1"/>
                    </a:solidFill>
                  </a:tcPr>
                </a:tc>
                <a:extLst>
                  <a:ext uri="{0D108BD9-81ED-4DB2-BD59-A6C34878D82A}">
                    <a16:rowId xmlns:a16="http://schemas.microsoft.com/office/drawing/2014/main" val="998551817"/>
                  </a:ext>
                </a:extLst>
              </a:tr>
              <a:tr h="273050">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GB" altLang="fi-FI" sz="800" b="0" i="0" u="none" strike="noStrike" cap="none" normalizeH="0" baseline="0">
                          <a:ln>
                            <a:noFill/>
                          </a:ln>
                          <a:solidFill>
                            <a:schemeClr val="bg1"/>
                          </a:solidFill>
                          <a:effectLst/>
                          <a:latin typeface="Times" panose="02020603050405020304" pitchFamily="18" charset="0"/>
                          <a:cs typeface="Times New Roman" panose="02020603050405020304" pitchFamily="18" charset="0"/>
                        </a:rPr>
                        <a:t>20</a:t>
                      </a:r>
                      <a:endParaRPr kumimoji="1" lang="en-GB" altLang="fi-FI" sz="2400" b="0" i="0" u="none" strike="noStrike" cap="none" normalizeH="0" baseline="0">
                        <a:ln>
                          <a:noFill/>
                        </a:ln>
                        <a:solidFill>
                          <a:schemeClr val="bg1"/>
                        </a:solidFill>
                        <a:effectLst/>
                        <a:latin typeface="Times New Roman" panose="02020603050405020304" pitchFamily="18"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
                          <a:schemeClr val="hlink"/>
                        </a:buClr>
                        <a:buSzPct val="50000"/>
                        <a:buFont typeface="Monotype Sorts" pitchFamily="2" charset="2"/>
                        <a:buNone/>
                        <a:tabLst/>
                      </a:pPr>
                      <a:r>
                        <a:rPr kumimoji="1" lang="fi-FI" altLang="fi-FI" sz="1100" b="0" i="0" u="none" strike="noStrike" cap="none" normalizeH="0" baseline="0">
                          <a:ln>
                            <a:noFill/>
                          </a:ln>
                          <a:solidFill>
                            <a:srgbClr val="000000"/>
                          </a:solidFill>
                          <a:effectLst/>
                          <a:latin typeface="Arial" panose="020B0604020202020204" pitchFamily="34" charset="0"/>
                          <a:cs typeface="Times New Roman" panose="02020603050405020304" pitchFamily="18" charset="0"/>
                        </a:rPr>
                        <a:t>Omien tunteiden kuunteleminen ja pohtiminen auttaa henk.koht. ongelmien ratkaisemisessa</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extLst>
                  <a:ext uri="{0D108BD9-81ED-4DB2-BD59-A6C34878D82A}">
                    <a16:rowId xmlns:a16="http://schemas.microsoft.com/office/drawing/2014/main" val="3512709244"/>
                  </a:ext>
                </a:extLst>
              </a:tr>
            </a:tbl>
          </a:graphicData>
        </a:graphic>
      </p:graphicFrame>
      <p:sp>
        <p:nvSpPr>
          <p:cNvPr id="46338" name="Text Box 258">
            <a:extLst>
              <a:ext uri="{FF2B5EF4-FFF2-40B4-BE49-F238E27FC236}">
                <a16:creationId xmlns:a16="http://schemas.microsoft.com/office/drawing/2014/main" id="{B221711C-1222-4D9E-A8DF-F995C635D2AC}"/>
              </a:ext>
            </a:extLst>
          </p:cNvPr>
          <p:cNvSpPr txBox="1">
            <a:spLocks noChangeArrowheads="1"/>
          </p:cNvSpPr>
          <p:nvPr/>
        </p:nvSpPr>
        <p:spPr bwMode="auto">
          <a:xfrm>
            <a:off x="0" y="0"/>
            <a:ext cx="397986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fi-FI" altLang="fi-FI">
                <a:solidFill>
                  <a:schemeClr val="bg1"/>
                </a:solidFill>
              </a:rPr>
              <a:t>Toronto Alexithymia Scale -20</a:t>
            </a:r>
          </a:p>
        </p:txBody>
      </p:sp>
      <p:sp>
        <p:nvSpPr>
          <p:cNvPr id="46341" name="Text Box 261">
            <a:extLst>
              <a:ext uri="{FF2B5EF4-FFF2-40B4-BE49-F238E27FC236}">
                <a16:creationId xmlns:a16="http://schemas.microsoft.com/office/drawing/2014/main" id="{35223E3A-536E-44A5-92C7-39A891C43061}"/>
              </a:ext>
            </a:extLst>
          </p:cNvPr>
          <p:cNvSpPr txBox="1">
            <a:spLocks noChangeArrowheads="1"/>
          </p:cNvSpPr>
          <p:nvPr/>
        </p:nvSpPr>
        <p:spPr bwMode="auto">
          <a:xfrm>
            <a:off x="2908300" y="6405563"/>
            <a:ext cx="48958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fi-FI" altLang="fi-FI" sz="1800">
                <a:solidFill>
                  <a:schemeClr val="bg1"/>
                </a:solidFill>
              </a:rPr>
              <a:t>Huom! Osa muuttujista ”käännettävä” analyyseihin</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a:extLst>
              <a:ext uri="{FF2B5EF4-FFF2-40B4-BE49-F238E27FC236}">
                <a16:creationId xmlns:a16="http://schemas.microsoft.com/office/drawing/2014/main" id="{234C71FE-3AFA-4DF7-AF75-E3D47A861C6C}"/>
              </a:ext>
            </a:extLst>
          </p:cNvPr>
          <p:cNvSpPr>
            <a:spLocks noGrp="1"/>
          </p:cNvSpPr>
          <p:nvPr>
            <p:ph type="sldNum" sz="quarter" idx="12"/>
          </p:nvPr>
        </p:nvSpPr>
        <p:spPr/>
        <p:txBody>
          <a:bodyPr/>
          <a:lstStyle/>
          <a:p>
            <a:fld id="{8894AB35-3FB4-4AD4-AD6D-1791EC3011FA}" type="slidenum">
              <a:rPr lang="en-US" altLang="fi-FI"/>
              <a:pPr/>
              <a:t>41</a:t>
            </a:fld>
            <a:endParaRPr lang="en-US" altLang="fi-FI"/>
          </a:p>
        </p:txBody>
      </p:sp>
      <p:sp>
        <p:nvSpPr>
          <p:cNvPr id="48132" name="Text Box 4">
            <a:extLst>
              <a:ext uri="{FF2B5EF4-FFF2-40B4-BE49-F238E27FC236}">
                <a16:creationId xmlns:a16="http://schemas.microsoft.com/office/drawing/2014/main" id="{D912B610-9475-44DE-BC95-1DE65D0E4F80}"/>
              </a:ext>
            </a:extLst>
          </p:cNvPr>
          <p:cNvSpPr txBox="1">
            <a:spLocks noChangeArrowheads="1"/>
          </p:cNvSpPr>
          <p:nvPr/>
        </p:nvSpPr>
        <p:spPr bwMode="auto">
          <a:xfrm>
            <a:off x="755650" y="333375"/>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fi-FI" altLang="fi-FI">
                <a:solidFill>
                  <a:schemeClr val="bg1"/>
                </a:solidFill>
              </a:rPr>
              <a:t>Testattava malli</a:t>
            </a:r>
          </a:p>
        </p:txBody>
      </p:sp>
      <p:sp>
        <p:nvSpPr>
          <p:cNvPr id="48134" name="Text Box 6">
            <a:extLst>
              <a:ext uri="{FF2B5EF4-FFF2-40B4-BE49-F238E27FC236}">
                <a16:creationId xmlns:a16="http://schemas.microsoft.com/office/drawing/2014/main" id="{0AF29407-D3ED-484D-A756-6EA1D23D1BB8}"/>
              </a:ext>
            </a:extLst>
          </p:cNvPr>
          <p:cNvSpPr txBox="1">
            <a:spLocks noChangeArrowheads="1"/>
          </p:cNvSpPr>
          <p:nvPr/>
        </p:nvSpPr>
        <p:spPr bwMode="auto">
          <a:xfrm>
            <a:off x="4932363" y="6237288"/>
            <a:ext cx="3960812"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fi-FI" altLang="fi-FI" sz="2000">
                <a:solidFill>
                  <a:schemeClr val="bg1"/>
                </a:solidFill>
              </a:rPr>
              <a:t>Joukamaa ym. 2001, Miettunen 2004</a:t>
            </a:r>
          </a:p>
        </p:txBody>
      </p:sp>
      <p:pic>
        <p:nvPicPr>
          <p:cNvPr id="48135" name="Picture 7" descr="TAS figure ilman kertoimia jouko161006">
            <a:extLst>
              <a:ext uri="{FF2B5EF4-FFF2-40B4-BE49-F238E27FC236}">
                <a16:creationId xmlns:a16="http://schemas.microsoft.com/office/drawing/2014/main" id="{28CA09A2-E070-4489-A9CD-C8D14095220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16238" y="411163"/>
            <a:ext cx="5805487" cy="500856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9" name="Slide Number Placeholder 3">
            <a:extLst>
              <a:ext uri="{FF2B5EF4-FFF2-40B4-BE49-F238E27FC236}">
                <a16:creationId xmlns:a16="http://schemas.microsoft.com/office/drawing/2014/main" id="{9639F116-B139-48E4-AF6B-2438F9E960D0}"/>
              </a:ext>
            </a:extLst>
          </p:cNvPr>
          <p:cNvSpPr>
            <a:spLocks noGrp="1"/>
          </p:cNvSpPr>
          <p:nvPr>
            <p:ph type="sldNum" sz="quarter" idx="12"/>
          </p:nvPr>
        </p:nvSpPr>
        <p:spPr/>
        <p:txBody>
          <a:bodyPr/>
          <a:lstStyle/>
          <a:p>
            <a:fld id="{DEB4E648-DFBC-4A17-A6E7-C7129229F729}" type="slidenum">
              <a:rPr lang="en-US" altLang="fi-FI"/>
              <a:pPr/>
              <a:t>42</a:t>
            </a:fld>
            <a:endParaRPr lang="en-US" altLang="fi-FI"/>
          </a:p>
        </p:txBody>
      </p:sp>
      <p:graphicFrame>
        <p:nvGraphicFramePr>
          <p:cNvPr id="108649" name="Group 1129">
            <a:extLst>
              <a:ext uri="{FF2B5EF4-FFF2-40B4-BE49-F238E27FC236}">
                <a16:creationId xmlns:a16="http://schemas.microsoft.com/office/drawing/2014/main" id="{3FEFDF5F-0174-49F7-8679-4B0CA3B8000B}"/>
              </a:ext>
            </a:extLst>
          </p:cNvPr>
          <p:cNvGraphicFramePr>
            <a:graphicFrameLocks noGrp="1"/>
          </p:cNvGraphicFramePr>
          <p:nvPr/>
        </p:nvGraphicFramePr>
        <p:xfrm>
          <a:off x="4646613" y="398463"/>
          <a:ext cx="4029075" cy="5767398"/>
        </p:xfrm>
        <a:graphic>
          <a:graphicData uri="http://schemas.openxmlformats.org/drawingml/2006/table">
            <a:tbl>
              <a:tblPr/>
              <a:tblGrid>
                <a:gridCol w="539750">
                  <a:extLst>
                    <a:ext uri="{9D8B030D-6E8A-4147-A177-3AD203B41FA5}">
                      <a16:colId xmlns:a16="http://schemas.microsoft.com/office/drawing/2014/main" val="951230016"/>
                    </a:ext>
                  </a:extLst>
                </a:gridCol>
                <a:gridCol w="422275">
                  <a:extLst>
                    <a:ext uri="{9D8B030D-6E8A-4147-A177-3AD203B41FA5}">
                      <a16:colId xmlns:a16="http://schemas.microsoft.com/office/drawing/2014/main" val="472643772"/>
                    </a:ext>
                  </a:extLst>
                </a:gridCol>
                <a:gridCol w="344487">
                  <a:extLst>
                    <a:ext uri="{9D8B030D-6E8A-4147-A177-3AD203B41FA5}">
                      <a16:colId xmlns:a16="http://schemas.microsoft.com/office/drawing/2014/main" val="3178644983"/>
                    </a:ext>
                  </a:extLst>
                </a:gridCol>
                <a:gridCol w="722313">
                  <a:extLst>
                    <a:ext uri="{9D8B030D-6E8A-4147-A177-3AD203B41FA5}">
                      <a16:colId xmlns:a16="http://schemas.microsoft.com/office/drawing/2014/main" val="666587163"/>
                    </a:ext>
                  </a:extLst>
                </a:gridCol>
                <a:gridCol w="450850">
                  <a:extLst>
                    <a:ext uri="{9D8B030D-6E8A-4147-A177-3AD203B41FA5}">
                      <a16:colId xmlns:a16="http://schemas.microsoft.com/office/drawing/2014/main" val="2156422338"/>
                    </a:ext>
                  </a:extLst>
                </a:gridCol>
                <a:gridCol w="603250">
                  <a:extLst>
                    <a:ext uri="{9D8B030D-6E8A-4147-A177-3AD203B41FA5}">
                      <a16:colId xmlns:a16="http://schemas.microsoft.com/office/drawing/2014/main" val="3972176497"/>
                    </a:ext>
                  </a:extLst>
                </a:gridCol>
                <a:gridCol w="412750">
                  <a:extLst>
                    <a:ext uri="{9D8B030D-6E8A-4147-A177-3AD203B41FA5}">
                      <a16:colId xmlns:a16="http://schemas.microsoft.com/office/drawing/2014/main" val="2301235845"/>
                    </a:ext>
                  </a:extLst>
                </a:gridCol>
                <a:gridCol w="533400">
                  <a:extLst>
                    <a:ext uri="{9D8B030D-6E8A-4147-A177-3AD203B41FA5}">
                      <a16:colId xmlns:a16="http://schemas.microsoft.com/office/drawing/2014/main" val="1936020286"/>
                    </a:ext>
                  </a:extLst>
                </a:gridCol>
              </a:tblGrid>
              <a:tr h="274638">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
                          <a:schemeClr val="hlink"/>
                        </a:buClr>
                        <a:buSzPct val="50000"/>
                        <a:buFont typeface="Monotype Sorts" pitchFamily="2" charset="2"/>
                        <a:buNone/>
                        <a:tabLst/>
                      </a:pPr>
                      <a:endParaRPr kumimoji="1" lang="fi-FI" altLang="fi-FI" sz="1200" b="0" i="0" u="none" strike="noStrike" cap="none" normalizeH="0" baseline="0">
                        <a:ln>
                          <a:noFill/>
                        </a:ln>
                        <a:solidFill>
                          <a:schemeClr val="bg1"/>
                        </a:solidFill>
                        <a:effectLst/>
                        <a:latin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
                          <a:schemeClr val="hlink"/>
                        </a:buClr>
                        <a:buSzPct val="50000"/>
                        <a:buFont typeface="Monotype Sorts" pitchFamily="2" charset="2"/>
                        <a:buNone/>
                        <a:tabLst/>
                      </a:pPr>
                      <a:endParaRPr kumimoji="1" lang="fi-FI" altLang="fi-FI" sz="1200" b="0" i="0" u="none" strike="noStrike" cap="none" normalizeH="0" baseline="0">
                        <a:ln>
                          <a:noFill/>
                        </a:ln>
                        <a:solidFill>
                          <a:schemeClr val="bg1"/>
                        </a:solidFill>
                        <a:effectLst/>
                        <a:latin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
                          <a:schemeClr val="hlink"/>
                        </a:buClr>
                        <a:buSzPct val="50000"/>
                        <a:buFont typeface="Monotype Sorts" pitchFamily="2" charset="2"/>
                        <a:buNone/>
                        <a:tabLst/>
                      </a:pPr>
                      <a:endParaRPr kumimoji="1" lang="fi-FI" altLang="fi-FI" sz="1200" b="0" i="0" u="none" strike="noStrike" cap="none" normalizeH="0" baseline="0">
                        <a:ln>
                          <a:noFill/>
                        </a:ln>
                        <a:solidFill>
                          <a:schemeClr val="bg1"/>
                        </a:solidFill>
                        <a:effectLst/>
                        <a:latin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1" lang="fi-FI"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Estimate</a:t>
                      </a:r>
                      <a:endParaRPr kumimoji="1" lang="fi-FI" altLang="fi-FI" sz="1200" b="0" i="0" u="none" strike="noStrike" cap="none" normalizeH="0" baseline="0">
                        <a:ln>
                          <a:noFill/>
                        </a:ln>
                        <a:solidFill>
                          <a:schemeClr val="bg1"/>
                        </a:solidFill>
                        <a:effectLst/>
                        <a:latin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1" lang="fi-FI"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S.E.</a:t>
                      </a:r>
                      <a:endParaRPr kumimoji="1" lang="fi-FI" altLang="fi-FI" sz="1200" b="0"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1" lang="fi-FI"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C.R.</a:t>
                      </a:r>
                      <a:endParaRPr kumimoji="1" lang="fi-FI" altLang="fi-FI" sz="1200" b="0"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1" lang="fi-FI"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P</a:t>
                      </a:r>
                      <a:endParaRPr kumimoji="1" lang="fi-FI" altLang="fi-FI" sz="1200" b="0"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fi-FI"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Label</a:t>
                      </a:r>
                      <a:endParaRPr kumimoji="1" lang="fi-FI" altLang="fi-FI" sz="1200" b="0" i="0" u="none" strike="noStrike" cap="none" normalizeH="0" baseline="0">
                        <a:ln>
                          <a:noFill/>
                        </a:ln>
                        <a:solidFill>
                          <a:schemeClr val="bg1"/>
                        </a:solidFill>
                        <a:effectLst/>
                        <a:latin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948601642"/>
                  </a:ext>
                </a:extLst>
              </a:tr>
              <a:tr h="274638">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fi-FI"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tas01</a:t>
                      </a:r>
                      <a:endParaRPr kumimoji="1" lang="fi-FI" altLang="fi-FI" sz="1200" b="0" i="0" u="none" strike="noStrike" cap="none" normalizeH="0" baseline="0">
                        <a:ln>
                          <a:noFill/>
                        </a:ln>
                        <a:solidFill>
                          <a:schemeClr val="bg1"/>
                        </a:solidFill>
                        <a:effectLst/>
                        <a:latin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fi-FI"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&lt;---</a:t>
                      </a:r>
                      <a:endParaRPr kumimoji="1" lang="fi-FI" altLang="fi-FI" sz="1200" b="0"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fi-FI"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F1</a:t>
                      </a:r>
                      <a:endParaRPr kumimoji="1" lang="fi-FI" altLang="fi-FI" sz="1200" b="0"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1" lang="fi-FI"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1,000</a:t>
                      </a:r>
                      <a:endParaRPr kumimoji="1" lang="fi-FI" altLang="fi-FI" sz="1200" b="0" i="0" u="none" strike="noStrike" cap="none" normalizeH="0" baseline="0">
                        <a:ln>
                          <a:noFill/>
                        </a:ln>
                        <a:solidFill>
                          <a:schemeClr val="bg1"/>
                        </a:solidFill>
                        <a:effectLst/>
                        <a:latin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
                          <a:schemeClr val="hlink"/>
                        </a:buClr>
                        <a:buSzPct val="50000"/>
                        <a:buFont typeface="Monotype Sorts" pitchFamily="2" charset="2"/>
                        <a:buNone/>
                        <a:tabLst/>
                      </a:pPr>
                      <a:endParaRPr kumimoji="1" lang="fi-FI" altLang="fi-FI" sz="1200" b="0" i="0" u="none" strike="noStrike" cap="none" normalizeH="0" baseline="0">
                        <a:ln>
                          <a:noFill/>
                        </a:ln>
                        <a:solidFill>
                          <a:schemeClr val="bg1"/>
                        </a:solidFill>
                        <a:effectLst/>
                        <a:latin typeface="Arial" panose="020B0604020202020204" pitchFamily="34"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
                          <a:schemeClr val="hlink"/>
                        </a:buClr>
                        <a:buSzPct val="50000"/>
                        <a:buFont typeface="Monotype Sorts" pitchFamily="2" charset="2"/>
                        <a:buNone/>
                        <a:tabLst/>
                      </a:pPr>
                      <a:endParaRPr kumimoji="1" lang="fi-FI" altLang="fi-FI" sz="1200" b="0" i="0" u="none" strike="noStrike" cap="none" normalizeH="0" baseline="0">
                        <a:ln>
                          <a:noFill/>
                        </a:ln>
                        <a:solidFill>
                          <a:schemeClr val="bg1"/>
                        </a:solidFill>
                        <a:effectLst/>
                        <a:latin typeface="Arial" panose="020B0604020202020204" pitchFamily="34"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
                          <a:schemeClr val="hlink"/>
                        </a:buClr>
                        <a:buSzPct val="50000"/>
                        <a:buFont typeface="Monotype Sorts" pitchFamily="2" charset="2"/>
                        <a:buNone/>
                        <a:tabLst/>
                      </a:pPr>
                      <a:endParaRPr kumimoji="1" lang="fi-FI" altLang="fi-FI" sz="1200" b="0" i="0" u="none" strike="noStrike" cap="none" normalizeH="0" baseline="0">
                        <a:ln>
                          <a:noFill/>
                        </a:ln>
                        <a:solidFill>
                          <a:schemeClr val="bg1"/>
                        </a:solidFill>
                        <a:effectLst/>
                        <a:latin typeface="Arial" panose="020B0604020202020204" pitchFamily="34"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
                          <a:schemeClr val="hlink"/>
                        </a:buClr>
                        <a:buSzPct val="50000"/>
                        <a:buFont typeface="Monotype Sorts" pitchFamily="2" charset="2"/>
                        <a:buNone/>
                        <a:tabLst/>
                      </a:pPr>
                      <a:endParaRPr kumimoji="1" lang="fi-FI" altLang="fi-FI" sz="1200" b="0" i="0" u="none" strike="noStrike" cap="none" normalizeH="0" baseline="0">
                        <a:ln>
                          <a:noFill/>
                        </a:ln>
                        <a:solidFill>
                          <a:schemeClr val="bg1"/>
                        </a:solidFill>
                        <a:effectLst/>
                        <a:latin typeface="Arial" panose="020B0604020202020204" pitchFamily="34" charset="0"/>
                      </a:endParaRPr>
                    </a:p>
                  </a:txBody>
                  <a:tcPr anchor="ctr" horzOverflow="overflow">
                    <a:lnL w="95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622213761"/>
                  </a:ext>
                </a:extLst>
              </a:tr>
              <a:tr h="274638">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fi-FI"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tas03</a:t>
                      </a:r>
                      <a:endParaRPr kumimoji="1" lang="fi-FI" altLang="fi-FI" sz="1200" b="0" i="0" u="none" strike="noStrike" cap="none" normalizeH="0" baseline="0">
                        <a:ln>
                          <a:noFill/>
                        </a:ln>
                        <a:solidFill>
                          <a:schemeClr val="bg1"/>
                        </a:solidFill>
                        <a:effectLst/>
                        <a:latin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fi-FI"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&lt;---</a:t>
                      </a:r>
                      <a:endParaRPr kumimoji="1" lang="fi-FI" altLang="fi-FI" sz="1200" b="0"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fi-FI"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F1</a:t>
                      </a:r>
                      <a:endParaRPr kumimoji="1" lang="fi-FI" altLang="fi-FI" sz="1200" b="0"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1" lang="fi-FI"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,642</a:t>
                      </a:r>
                      <a:endParaRPr kumimoji="1" lang="fi-FI" altLang="fi-FI" sz="1200" b="0" i="0" u="none" strike="noStrike" cap="none" normalizeH="0" baseline="0">
                        <a:ln>
                          <a:noFill/>
                        </a:ln>
                        <a:solidFill>
                          <a:schemeClr val="bg1"/>
                        </a:solidFill>
                        <a:effectLst/>
                        <a:latin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1" lang="fi-FI"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,020</a:t>
                      </a:r>
                      <a:endParaRPr kumimoji="1" lang="fi-FI" altLang="fi-FI" sz="1200" b="0"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1" lang="fi-FI"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32,239</a:t>
                      </a:r>
                      <a:endParaRPr kumimoji="1" lang="fi-FI" altLang="fi-FI" sz="1200" b="0"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1" lang="fi-FI"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a:t>
                      </a:r>
                      <a:endParaRPr kumimoji="1" lang="fi-FI" altLang="fi-FI" sz="1200" b="0"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
                          <a:schemeClr val="hlink"/>
                        </a:buClr>
                        <a:buSzPct val="50000"/>
                        <a:buFont typeface="Monotype Sorts" pitchFamily="2" charset="2"/>
                        <a:buNone/>
                        <a:tabLst/>
                      </a:pPr>
                      <a:endParaRPr kumimoji="1" lang="fi-FI" altLang="fi-FI" sz="1200" b="0" i="0" u="none" strike="noStrike" cap="none" normalizeH="0" baseline="0">
                        <a:ln>
                          <a:noFill/>
                        </a:ln>
                        <a:solidFill>
                          <a:schemeClr val="bg1"/>
                        </a:solidFill>
                        <a:effectLst/>
                        <a:latin typeface="Arial" panose="020B0604020202020204" pitchFamily="34" charset="0"/>
                      </a:endParaRPr>
                    </a:p>
                  </a:txBody>
                  <a:tcPr anchor="ctr" horzOverflow="overflow">
                    <a:lnL w="95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763928828"/>
                  </a:ext>
                </a:extLst>
              </a:tr>
              <a:tr h="274638">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fi-FI"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tas06</a:t>
                      </a:r>
                      <a:endParaRPr kumimoji="1" lang="fi-FI" altLang="fi-FI" sz="1200" b="0" i="0" u="none" strike="noStrike" cap="none" normalizeH="0" baseline="0">
                        <a:ln>
                          <a:noFill/>
                        </a:ln>
                        <a:solidFill>
                          <a:schemeClr val="bg1"/>
                        </a:solidFill>
                        <a:effectLst/>
                        <a:latin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fi-FI"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&lt;---</a:t>
                      </a:r>
                      <a:endParaRPr kumimoji="1" lang="fi-FI" altLang="fi-FI" sz="1200" b="0"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fi-FI"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F1</a:t>
                      </a:r>
                      <a:endParaRPr kumimoji="1" lang="fi-FI" altLang="fi-FI" sz="1200" b="0"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1" lang="fi-FI"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1,038</a:t>
                      </a:r>
                      <a:endParaRPr kumimoji="1" lang="fi-FI" altLang="fi-FI" sz="1200" b="0" i="0" u="none" strike="noStrike" cap="none" normalizeH="0" baseline="0">
                        <a:ln>
                          <a:noFill/>
                        </a:ln>
                        <a:solidFill>
                          <a:schemeClr val="bg1"/>
                        </a:solidFill>
                        <a:effectLst/>
                        <a:latin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1" lang="fi-FI"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,028</a:t>
                      </a:r>
                      <a:endParaRPr kumimoji="1" lang="fi-FI" altLang="fi-FI" sz="1200" b="0"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1" lang="fi-FI"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37,065</a:t>
                      </a:r>
                      <a:endParaRPr kumimoji="1" lang="fi-FI" altLang="fi-FI" sz="1200" b="0"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1" lang="fi-FI"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a:t>
                      </a:r>
                      <a:endParaRPr kumimoji="1" lang="fi-FI" altLang="fi-FI" sz="1200" b="0"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
                          <a:schemeClr val="hlink"/>
                        </a:buClr>
                        <a:buSzPct val="50000"/>
                        <a:buFont typeface="Monotype Sorts" pitchFamily="2" charset="2"/>
                        <a:buNone/>
                        <a:tabLst/>
                      </a:pPr>
                      <a:endParaRPr kumimoji="1" lang="fi-FI" altLang="fi-FI" sz="1200" b="0" i="0" u="none" strike="noStrike" cap="none" normalizeH="0" baseline="0">
                        <a:ln>
                          <a:noFill/>
                        </a:ln>
                        <a:solidFill>
                          <a:schemeClr val="bg1"/>
                        </a:solidFill>
                        <a:effectLst/>
                        <a:latin typeface="Arial" panose="020B0604020202020204" pitchFamily="34" charset="0"/>
                      </a:endParaRPr>
                    </a:p>
                  </a:txBody>
                  <a:tcPr anchor="ctr" horzOverflow="overflow">
                    <a:lnL w="95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517215526"/>
                  </a:ext>
                </a:extLst>
              </a:tr>
              <a:tr h="274638">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fi-FI"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tas07</a:t>
                      </a:r>
                      <a:endParaRPr kumimoji="1" lang="fi-FI" altLang="fi-FI" sz="1200" b="0" i="0" u="none" strike="noStrike" cap="none" normalizeH="0" baseline="0">
                        <a:ln>
                          <a:noFill/>
                        </a:ln>
                        <a:solidFill>
                          <a:schemeClr val="bg1"/>
                        </a:solidFill>
                        <a:effectLst/>
                        <a:latin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fi-FI"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&lt;---</a:t>
                      </a:r>
                      <a:endParaRPr kumimoji="1" lang="fi-FI" altLang="fi-FI" sz="1200" b="0"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fi-FI"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F1</a:t>
                      </a:r>
                      <a:endParaRPr kumimoji="1" lang="fi-FI" altLang="fi-FI" sz="1200" b="0"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1" lang="fi-FI"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,895</a:t>
                      </a:r>
                      <a:endParaRPr kumimoji="1" lang="fi-FI" altLang="fi-FI" sz="1200" b="0" i="0" u="none" strike="noStrike" cap="none" normalizeH="0" baseline="0">
                        <a:ln>
                          <a:noFill/>
                        </a:ln>
                        <a:solidFill>
                          <a:schemeClr val="bg1"/>
                        </a:solidFill>
                        <a:effectLst/>
                        <a:latin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1" lang="fi-FI"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,022</a:t>
                      </a:r>
                      <a:endParaRPr kumimoji="1" lang="fi-FI" altLang="fi-FI" sz="1200" b="0"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1" lang="fi-FI"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40,184</a:t>
                      </a:r>
                      <a:endParaRPr kumimoji="1" lang="fi-FI" altLang="fi-FI" sz="1200" b="0"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1" lang="fi-FI"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a:t>
                      </a:r>
                      <a:endParaRPr kumimoji="1" lang="fi-FI" altLang="fi-FI" sz="1200" b="0"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
                          <a:schemeClr val="hlink"/>
                        </a:buClr>
                        <a:buSzPct val="50000"/>
                        <a:buFont typeface="Monotype Sorts" pitchFamily="2" charset="2"/>
                        <a:buNone/>
                        <a:tabLst/>
                      </a:pPr>
                      <a:endParaRPr kumimoji="1" lang="fi-FI" altLang="fi-FI" sz="1200" b="0" i="0" u="none" strike="noStrike" cap="none" normalizeH="0" baseline="0">
                        <a:ln>
                          <a:noFill/>
                        </a:ln>
                        <a:solidFill>
                          <a:schemeClr val="bg1"/>
                        </a:solidFill>
                        <a:effectLst/>
                        <a:latin typeface="Arial" panose="020B0604020202020204" pitchFamily="34" charset="0"/>
                      </a:endParaRPr>
                    </a:p>
                  </a:txBody>
                  <a:tcPr anchor="ctr" horzOverflow="overflow">
                    <a:lnL w="95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941490688"/>
                  </a:ext>
                </a:extLst>
              </a:tr>
              <a:tr h="274638">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fi-FI"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tas09</a:t>
                      </a:r>
                      <a:endParaRPr kumimoji="1" lang="fi-FI" altLang="fi-FI" sz="1200" b="0" i="0" u="none" strike="noStrike" cap="none" normalizeH="0" baseline="0">
                        <a:ln>
                          <a:noFill/>
                        </a:ln>
                        <a:solidFill>
                          <a:schemeClr val="bg1"/>
                        </a:solidFill>
                        <a:effectLst/>
                        <a:latin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fi-FI"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&lt;---</a:t>
                      </a:r>
                      <a:endParaRPr kumimoji="1" lang="fi-FI" altLang="fi-FI" sz="1200" b="0"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fi-FI"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F1</a:t>
                      </a:r>
                      <a:endParaRPr kumimoji="1" lang="fi-FI" altLang="fi-FI" sz="1200" b="0"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1" lang="fi-FI"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1,201</a:t>
                      </a:r>
                      <a:endParaRPr kumimoji="1" lang="fi-FI" altLang="fi-FI" sz="1200" b="0" i="0" u="none" strike="noStrike" cap="none" normalizeH="0" baseline="0">
                        <a:ln>
                          <a:noFill/>
                        </a:ln>
                        <a:solidFill>
                          <a:schemeClr val="bg1"/>
                        </a:solidFill>
                        <a:effectLst/>
                        <a:latin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1" lang="fi-FI"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,027</a:t>
                      </a:r>
                      <a:endParaRPr kumimoji="1" lang="fi-FI" altLang="fi-FI" sz="1200" b="0"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1" lang="fi-FI"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43,816</a:t>
                      </a:r>
                      <a:endParaRPr kumimoji="1" lang="fi-FI" altLang="fi-FI" sz="1200" b="0"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1" lang="fi-FI"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a:t>
                      </a:r>
                      <a:endParaRPr kumimoji="1" lang="fi-FI" altLang="fi-FI" sz="1200" b="0"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
                          <a:schemeClr val="hlink"/>
                        </a:buClr>
                        <a:buSzPct val="50000"/>
                        <a:buFont typeface="Monotype Sorts" pitchFamily="2" charset="2"/>
                        <a:buNone/>
                        <a:tabLst/>
                      </a:pPr>
                      <a:endParaRPr kumimoji="1" lang="fi-FI" altLang="fi-FI" sz="1200" b="0" i="0" u="none" strike="noStrike" cap="none" normalizeH="0" baseline="0">
                        <a:ln>
                          <a:noFill/>
                        </a:ln>
                        <a:solidFill>
                          <a:schemeClr val="bg1"/>
                        </a:solidFill>
                        <a:effectLst/>
                        <a:latin typeface="Arial" panose="020B0604020202020204" pitchFamily="34" charset="0"/>
                      </a:endParaRPr>
                    </a:p>
                  </a:txBody>
                  <a:tcPr anchor="ctr" horzOverflow="overflow">
                    <a:lnL w="95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865101486"/>
                  </a:ext>
                </a:extLst>
              </a:tr>
              <a:tr h="274638">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fi-FI"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tas13</a:t>
                      </a:r>
                      <a:endParaRPr kumimoji="1" lang="fi-FI" altLang="fi-FI" sz="1200" b="0" i="0" u="none" strike="noStrike" cap="none" normalizeH="0" baseline="0">
                        <a:ln>
                          <a:noFill/>
                        </a:ln>
                        <a:solidFill>
                          <a:schemeClr val="bg1"/>
                        </a:solidFill>
                        <a:effectLst/>
                        <a:latin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fi-FI"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&lt;---</a:t>
                      </a:r>
                      <a:endParaRPr kumimoji="1" lang="fi-FI" altLang="fi-FI" sz="1200" b="0"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fi-FI"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F1</a:t>
                      </a:r>
                      <a:endParaRPr kumimoji="1" lang="fi-FI" altLang="fi-FI" sz="1200" b="0"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1" lang="fi-FI"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1,098</a:t>
                      </a:r>
                      <a:endParaRPr kumimoji="1" lang="fi-FI" altLang="fi-FI" sz="1200" b="0" i="0" u="none" strike="noStrike" cap="none" normalizeH="0" baseline="0">
                        <a:ln>
                          <a:noFill/>
                        </a:ln>
                        <a:solidFill>
                          <a:schemeClr val="bg1"/>
                        </a:solidFill>
                        <a:effectLst/>
                        <a:latin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1" lang="fi-FI"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,025</a:t>
                      </a:r>
                      <a:endParaRPr kumimoji="1" lang="fi-FI" altLang="fi-FI" sz="1200" b="0"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1" lang="fi-FI"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43,881</a:t>
                      </a:r>
                      <a:endParaRPr kumimoji="1" lang="fi-FI" altLang="fi-FI" sz="1200" b="0"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1" lang="fi-FI"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a:t>
                      </a:r>
                      <a:endParaRPr kumimoji="1" lang="fi-FI" altLang="fi-FI" sz="1200" b="0"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
                          <a:schemeClr val="hlink"/>
                        </a:buClr>
                        <a:buSzPct val="50000"/>
                        <a:buFont typeface="Monotype Sorts" pitchFamily="2" charset="2"/>
                        <a:buNone/>
                        <a:tabLst/>
                      </a:pPr>
                      <a:endParaRPr kumimoji="1" lang="fi-FI" altLang="fi-FI" sz="1200" b="0" i="0" u="none" strike="noStrike" cap="none" normalizeH="0" baseline="0">
                        <a:ln>
                          <a:noFill/>
                        </a:ln>
                        <a:solidFill>
                          <a:schemeClr val="bg1"/>
                        </a:solidFill>
                        <a:effectLst/>
                        <a:latin typeface="Arial" panose="020B0604020202020204" pitchFamily="34" charset="0"/>
                      </a:endParaRPr>
                    </a:p>
                  </a:txBody>
                  <a:tcPr anchor="ctr" horzOverflow="overflow">
                    <a:lnL w="95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806947861"/>
                  </a:ext>
                </a:extLst>
              </a:tr>
              <a:tr h="274638">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fi-FI"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tas14</a:t>
                      </a:r>
                      <a:endParaRPr kumimoji="1" lang="fi-FI" altLang="fi-FI" sz="1200" b="0" i="0" u="none" strike="noStrike" cap="none" normalizeH="0" baseline="0">
                        <a:ln>
                          <a:noFill/>
                        </a:ln>
                        <a:solidFill>
                          <a:schemeClr val="bg1"/>
                        </a:solidFill>
                        <a:effectLst/>
                        <a:latin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fi-FI"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&lt;---</a:t>
                      </a:r>
                      <a:endParaRPr kumimoji="1" lang="fi-FI" altLang="fi-FI" sz="1200" b="0"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fi-FI"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F1</a:t>
                      </a:r>
                      <a:endParaRPr kumimoji="1" lang="fi-FI" altLang="fi-FI" sz="1200" b="0"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1" lang="fi-FI"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1,144</a:t>
                      </a:r>
                      <a:endParaRPr kumimoji="1" lang="fi-FI" altLang="fi-FI" sz="1200" b="0" i="0" u="none" strike="noStrike" cap="none" normalizeH="0" baseline="0">
                        <a:ln>
                          <a:noFill/>
                        </a:ln>
                        <a:solidFill>
                          <a:schemeClr val="bg1"/>
                        </a:solidFill>
                        <a:effectLst/>
                        <a:latin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1" lang="fi-FI"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,030</a:t>
                      </a:r>
                      <a:endParaRPr kumimoji="1" lang="fi-FI" altLang="fi-FI" sz="1200" b="0"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1" lang="fi-FI"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37,842</a:t>
                      </a:r>
                      <a:endParaRPr kumimoji="1" lang="fi-FI" altLang="fi-FI" sz="1200" b="0"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1" lang="fi-FI"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a:t>
                      </a:r>
                      <a:endParaRPr kumimoji="1" lang="fi-FI" altLang="fi-FI" sz="1200" b="0"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
                          <a:schemeClr val="hlink"/>
                        </a:buClr>
                        <a:buSzPct val="50000"/>
                        <a:buFont typeface="Monotype Sorts" pitchFamily="2" charset="2"/>
                        <a:buNone/>
                        <a:tabLst/>
                      </a:pPr>
                      <a:endParaRPr kumimoji="1" lang="fi-FI" altLang="fi-FI" sz="1200" b="0" i="0" u="none" strike="noStrike" cap="none" normalizeH="0" baseline="0">
                        <a:ln>
                          <a:noFill/>
                        </a:ln>
                        <a:solidFill>
                          <a:schemeClr val="bg1"/>
                        </a:solidFill>
                        <a:effectLst/>
                        <a:latin typeface="Arial" panose="020B0604020202020204" pitchFamily="34" charset="0"/>
                      </a:endParaRPr>
                    </a:p>
                  </a:txBody>
                  <a:tcPr anchor="ctr" horzOverflow="overflow">
                    <a:lnL w="95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536517425"/>
                  </a:ext>
                </a:extLst>
              </a:tr>
              <a:tr h="274638">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fi-FI"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tas02</a:t>
                      </a:r>
                      <a:endParaRPr kumimoji="1" lang="fi-FI" altLang="fi-FI" sz="1200" b="0" i="0" u="none" strike="noStrike" cap="none" normalizeH="0" baseline="0">
                        <a:ln>
                          <a:noFill/>
                        </a:ln>
                        <a:solidFill>
                          <a:schemeClr val="bg1"/>
                        </a:solidFill>
                        <a:effectLst/>
                        <a:latin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fi-FI"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&lt;---</a:t>
                      </a:r>
                      <a:endParaRPr kumimoji="1" lang="fi-FI" altLang="fi-FI" sz="1200" b="0"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fi-FI"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F2</a:t>
                      </a:r>
                      <a:endParaRPr kumimoji="1" lang="fi-FI" altLang="fi-FI" sz="1200" b="0"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1" lang="fi-FI"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1,000</a:t>
                      </a:r>
                      <a:endParaRPr kumimoji="1" lang="fi-FI" altLang="fi-FI" sz="1200" b="0" i="0" u="none" strike="noStrike" cap="none" normalizeH="0" baseline="0">
                        <a:ln>
                          <a:noFill/>
                        </a:ln>
                        <a:solidFill>
                          <a:schemeClr val="bg1"/>
                        </a:solidFill>
                        <a:effectLst/>
                        <a:latin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
                          <a:schemeClr val="hlink"/>
                        </a:buClr>
                        <a:buSzPct val="50000"/>
                        <a:buFont typeface="Monotype Sorts" pitchFamily="2" charset="2"/>
                        <a:buNone/>
                        <a:tabLst/>
                      </a:pPr>
                      <a:endParaRPr kumimoji="1" lang="fi-FI" altLang="fi-FI" sz="1200" b="0" i="0" u="none" strike="noStrike" cap="none" normalizeH="0" baseline="0">
                        <a:ln>
                          <a:noFill/>
                        </a:ln>
                        <a:solidFill>
                          <a:schemeClr val="bg1"/>
                        </a:solidFill>
                        <a:effectLst/>
                        <a:latin typeface="Arial" panose="020B0604020202020204" pitchFamily="34"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
                          <a:schemeClr val="hlink"/>
                        </a:buClr>
                        <a:buSzPct val="50000"/>
                        <a:buFont typeface="Monotype Sorts" pitchFamily="2" charset="2"/>
                        <a:buNone/>
                        <a:tabLst/>
                      </a:pPr>
                      <a:endParaRPr kumimoji="1" lang="fi-FI" altLang="fi-FI" sz="1200" b="0" i="0" u="none" strike="noStrike" cap="none" normalizeH="0" baseline="0">
                        <a:ln>
                          <a:noFill/>
                        </a:ln>
                        <a:solidFill>
                          <a:schemeClr val="bg1"/>
                        </a:solidFill>
                        <a:effectLst/>
                        <a:latin typeface="Arial" panose="020B0604020202020204" pitchFamily="34"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
                          <a:schemeClr val="hlink"/>
                        </a:buClr>
                        <a:buSzPct val="50000"/>
                        <a:buFont typeface="Monotype Sorts" pitchFamily="2" charset="2"/>
                        <a:buNone/>
                        <a:tabLst/>
                      </a:pPr>
                      <a:endParaRPr kumimoji="1" lang="fi-FI" altLang="fi-FI" sz="1200" b="0" i="0" u="none" strike="noStrike" cap="none" normalizeH="0" baseline="0">
                        <a:ln>
                          <a:noFill/>
                        </a:ln>
                        <a:solidFill>
                          <a:schemeClr val="bg1"/>
                        </a:solidFill>
                        <a:effectLst/>
                        <a:latin typeface="Arial" panose="020B0604020202020204" pitchFamily="34"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
                          <a:schemeClr val="hlink"/>
                        </a:buClr>
                        <a:buSzPct val="50000"/>
                        <a:buFont typeface="Monotype Sorts" pitchFamily="2" charset="2"/>
                        <a:buNone/>
                        <a:tabLst/>
                      </a:pPr>
                      <a:endParaRPr kumimoji="1" lang="fi-FI" altLang="fi-FI" sz="1200" b="0" i="0" u="none" strike="noStrike" cap="none" normalizeH="0" baseline="0">
                        <a:ln>
                          <a:noFill/>
                        </a:ln>
                        <a:solidFill>
                          <a:schemeClr val="bg1"/>
                        </a:solidFill>
                        <a:effectLst/>
                        <a:latin typeface="Arial" panose="020B0604020202020204" pitchFamily="34" charset="0"/>
                      </a:endParaRPr>
                    </a:p>
                  </a:txBody>
                  <a:tcPr anchor="ctr" horzOverflow="overflow">
                    <a:lnL w="95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968995415"/>
                  </a:ext>
                </a:extLst>
              </a:tr>
              <a:tr h="274638">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fi-FI"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das04</a:t>
                      </a:r>
                      <a:endParaRPr kumimoji="1" lang="fi-FI" altLang="fi-FI" sz="1200" b="0" i="0" u="none" strike="noStrike" cap="none" normalizeH="0" baseline="0">
                        <a:ln>
                          <a:noFill/>
                        </a:ln>
                        <a:solidFill>
                          <a:schemeClr val="bg1"/>
                        </a:solidFill>
                        <a:effectLst/>
                        <a:latin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fi-FI"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&lt;---</a:t>
                      </a:r>
                      <a:endParaRPr kumimoji="1" lang="fi-FI" altLang="fi-FI" sz="1200" b="0"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fi-FI"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F2</a:t>
                      </a:r>
                      <a:endParaRPr kumimoji="1" lang="fi-FI" altLang="fi-FI" sz="1200" b="0"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1" lang="fi-FI"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,734</a:t>
                      </a:r>
                      <a:endParaRPr kumimoji="1" lang="fi-FI" altLang="fi-FI" sz="1200" b="0" i="0" u="none" strike="noStrike" cap="none" normalizeH="0" baseline="0">
                        <a:ln>
                          <a:noFill/>
                        </a:ln>
                        <a:solidFill>
                          <a:schemeClr val="bg1"/>
                        </a:solidFill>
                        <a:effectLst/>
                        <a:latin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1" lang="fi-FI"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,021</a:t>
                      </a:r>
                      <a:endParaRPr kumimoji="1" lang="fi-FI" altLang="fi-FI" sz="1200" b="0"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1" lang="fi-FI"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35,374</a:t>
                      </a:r>
                      <a:endParaRPr kumimoji="1" lang="fi-FI" altLang="fi-FI" sz="1200" b="0"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1" lang="fi-FI"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a:t>
                      </a:r>
                      <a:endParaRPr kumimoji="1" lang="fi-FI" altLang="fi-FI" sz="1200" b="0"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
                          <a:schemeClr val="hlink"/>
                        </a:buClr>
                        <a:buSzPct val="50000"/>
                        <a:buFont typeface="Monotype Sorts" pitchFamily="2" charset="2"/>
                        <a:buNone/>
                        <a:tabLst/>
                      </a:pPr>
                      <a:endParaRPr kumimoji="1" lang="fi-FI" altLang="fi-FI" sz="1200" b="0" i="0" u="none" strike="noStrike" cap="none" normalizeH="0" baseline="0">
                        <a:ln>
                          <a:noFill/>
                        </a:ln>
                        <a:solidFill>
                          <a:schemeClr val="bg1"/>
                        </a:solidFill>
                        <a:effectLst/>
                        <a:latin typeface="Arial" panose="020B0604020202020204" pitchFamily="34" charset="0"/>
                      </a:endParaRPr>
                    </a:p>
                  </a:txBody>
                  <a:tcPr anchor="ctr" horzOverflow="overflow">
                    <a:lnL w="95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298216969"/>
                  </a:ext>
                </a:extLst>
              </a:tr>
              <a:tr h="274638">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fi-FI"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tas11</a:t>
                      </a:r>
                      <a:endParaRPr kumimoji="1" lang="fi-FI" altLang="fi-FI" sz="1200" b="0" i="0" u="none" strike="noStrike" cap="none" normalizeH="0" baseline="0">
                        <a:ln>
                          <a:noFill/>
                        </a:ln>
                        <a:solidFill>
                          <a:schemeClr val="bg1"/>
                        </a:solidFill>
                        <a:effectLst/>
                        <a:latin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fi-FI"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&lt;---</a:t>
                      </a:r>
                      <a:endParaRPr kumimoji="1" lang="fi-FI" altLang="fi-FI" sz="1200" b="0"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fi-FI"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F2</a:t>
                      </a:r>
                      <a:endParaRPr kumimoji="1" lang="fi-FI" altLang="fi-FI" sz="1200" b="0"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1" lang="fi-FI"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,798</a:t>
                      </a:r>
                      <a:endParaRPr kumimoji="1" lang="fi-FI" altLang="fi-FI" sz="1200" b="0" i="0" u="none" strike="noStrike" cap="none" normalizeH="0" baseline="0">
                        <a:ln>
                          <a:noFill/>
                        </a:ln>
                        <a:solidFill>
                          <a:schemeClr val="bg1"/>
                        </a:solidFill>
                        <a:effectLst/>
                        <a:latin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1" lang="fi-FI"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,021</a:t>
                      </a:r>
                      <a:endParaRPr kumimoji="1" lang="fi-FI" altLang="fi-FI" sz="1200" b="0"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1" lang="fi-FI"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38,320</a:t>
                      </a:r>
                      <a:endParaRPr kumimoji="1" lang="fi-FI" altLang="fi-FI" sz="1200" b="0"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1" lang="fi-FI"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a:t>
                      </a:r>
                      <a:endParaRPr kumimoji="1" lang="fi-FI" altLang="fi-FI" sz="1200" b="0"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
                          <a:schemeClr val="hlink"/>
                        </a:buClr>
                        <a:buSzPct val="50000"/>
                        <a:buFont typeface="Monotype Sorts" pitchFamily="2" charset="2"/>
                        <a:buNone/>
                        <a:tabLst/>
                      </a:pPr>
                      <a:endParaRPr kumimoji="1" lang="fi-FI" altLang="fi-FI" sz="1200" b="0" i="0" u="none" strike="noStrike" cap="none" normalizeH="0" baseline="0">
                        <a:ln>
                          <a:noFill/>
                        </a:ln>
                        <a:solidFill>
                          <a:schemeClr val="bg1"/>
                        </a:solidFill>
                        <a:effectLst/>
                        <a:latin typeface="Arial" panose="020B0604020202020204" pitchFamily="34" charset="0"/>
                      </a:endParaRPr>
                    </a:p>
                  </a:txBody>
                  <a:tcPr anchor="ctr" horzOverflow="overflow">
                    <a:lnL w="95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507941400"/>
                  </a:ext>
                </a:extLst>
              </a:tr>
              <a:tr h="274638">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fi-FI"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tas12</a:t>
                      </a:r>
                      <a:endParaRPr kumimoji="1" lang="fi-FI" altLang="fi-FI" sz="1200" b="0" i="0" u="none" strike="noStrike" cap="none" normalizeH="0" baseline="0">
                        <a:ln>
                          <a:noFill/>
                        </a:ln>
                        <a:solidFill>
                          <a:schemeClr val="bg1"/>
                        </a:solidFill>
                        <a:effectLst/>
                        <a:latin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fi-FI"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&lt;---</a:t>
                      </a:r>
                      <a:endParaRPr kumimoji="1" lang="fi-FI" altLang="fi-FI" sz="1200" b="0"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fi-FI"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F2</a:t>
                      </a:r>
                      <a:endParaRPr kumimoji="1" lang="fi-FI" altLang="fi-FI" sz="1200" b="0"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1" lang="fi-FI"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,734</a:t>
                      </a:r>
                      <a:endParaRPr kumimoji="1" lang="fi-FI" altLang="fi-FI" sz="1200" b="0" i="0" u="none" strike="noStrike" cap="none" normalizeH="0" baseline="0">
                        <a:ln>
                          <a:noFill/>
                        </a:ln>
                        <a:solidFill>
                          <a:schemeClr val="bg1"/>
                        </a:solidFill>
                        <a:effectLst/>
                        <a:latin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1" lang="fi-FI"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,023</a:t>
                      </a:r>
                      <a:endParaRPr kumimoji="1" lang="fi-FI" altLang="fi-FI" sz="1200" b="0"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1" lang="fi-FI"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31,282</a:t>
                      </a:r>
                      <a:endParaRPr kumimoji="1" lang="fi-FI" altLang="fi-FI" sz="1200" b="0"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1" lang="fi-FI"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a:t>
                      </a:r>
                      <a:endParaRPr kumimoji="1" lang="fi-FI" altLang="fi-FI" sz="1200" b="0"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
                          <a:schemeClr val="hlink"/>
                        </a:buClr>
                        <a:buSzPct val="50000"/>
                        <a:buFont typeface="Monotype Sorts" pitchFamily="2" charset="2"/>
                        <a:buNone/>
                        <a:tabLst/>
                      </a:pPr>
                      <a:endParaRPr kumimoji="1" lang="fi-FI" altLang="fi-FI" sz="1200" b="0" i="0" u="none" strike="noStrike" cap="none" normalizeH="0" baseline="0">
                        <a:ln>
                          <a:noFill/>
                        </a:ln>
                        <a:solidFill>
                          <a:schemeClr val="bg1"/>
                        </a:solidFill>
                        <a:effectLst/>
                        <a:latin typeface="Arial" panose="020B0604020202020204" pitchFamily="34" charset="0"/>
                      </a:endParaRPr>
                    </a:p>
                  </a:txBody>
                  <a:tcPr anchor="ctr" horzOverflow="overflow">
                    <a:lnL w="95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979798836"/>
                  </a:ext>
                </a:extLst>
              </a:tr>
              <a:tr h="274638">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fi-FI"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tas17</a:t>
                      </a:r>
                      <a:endParaRPr kumimoji="1" lang="fi-FI" altLang="fi-FI" sz="1200" b="0" i="0" u="none" strike="noStrike" cap="none" normalizeH="0" baseline="0">
                        <a:ln>
                          <a:noFill/>
                        </a:ln>
                        <a:solidFill>
                          <a:schemeClr val="bg1"/>
                        </a:solidFill>
                        <a:effectLst/>
                        <a:latin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fi-FI"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&lt;---</a:t>
                      </a:r>
                      <a:endParaRPr kumimoji="1" lang="fi-FI" altLang="fi-FI" sz="1200" b="0"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fi-FI"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F2</a:t>
                      </a:r>
                      <a:endParaRPr kumimoji="1" lang="fi-FI" altLang="fi-FI" sz="1200" b="0"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1" lang="fi-FI"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,799</a:t>
                      </a:r>
                      <a:endParaRPr kumimoji="1" lang="fi-FI" altLang="fi-FI" sz="1200" b="0" i="0" u="none" strike="noStrike" cap="none" normalizeH="0" baseline="0">
                        <a:ln>
                          <a:noFill/>
                        </a:ln>
                        <a:solidFill>
                          <a:schemeClr val="bg1"/>
                        </a:solidFill>
                        <a:effectLst/>
                        <a:latin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1" lang="fi-FI"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,025</a:t>
                      </a:r>
                      <a:endParaRPr kumimoji="1" lang="fi-FI" altLang="fi-FI" sz="1200" b="0"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1" lang="fi-FI"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31,935</a:t>
                      </a:r>
                      <a:endParaRPr kumimoji="1" lang="fi-FI" altLang="fi-FI" sz="1200" b="0"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1" lang="fi-FI"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a:t>
                      </a:r>
                      <a:endParaRPr kumimoji="1" lang="fi-FI" altLang="fi-FI" sz="1200" b="0"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
                          <a:schemeClr val="hlink"/>
                        </a:buClr>
                        <a:buSzPct val="50000"/>
                        <a:buFont typeface="Monotype Sorts" pitchFamily="2" charset="2"/>
                        <a:buNone/>
                        <a:tabLst/>
                      </a:pPr>
                      <a:endParaRPr kumimoji="1" lang="fi-FI" altLang="fi-FI" sz="1200" b="0" i="0" u="none" strike="noStrike" cap="none" normalizeH="0" baseline="0">
                        <a:ln>
                          <a:noFill/>
                        </a:ln>
                        <a:solidFill>
                          <a:schemeClr val="bg1"/>
                        </a:solidFill>
                        <a:effectLst/>
                        <a:latin typeface="Arial" panose="020B0604020202020204" pitchFamily="34" charset="0"/>
                      </a:endParaRPr>
                    </a:p>
                  </a:txBody>
                  <a:tcPr anchor="ctr" horzOverflow="overflow">
                    <a:lnL w="95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31484846"/>
                  </a:ext>
                </a:extLst>
              </a:tr>
              <a:tr h="274638">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fi-FI"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das05</a:t>
                      </a:r>
                      <a:endParaRPr kumimoji="1" lang="fi-FI" altLang="fi-FI" sz="1200" b="0" i="0" u="none" strike="noStrike" cap="none" normalizeH="0" baseline="0">
                        <a:ln>
                          <a:noFill/>
                        </a:ln>
                        <a:solidFill>
                          <a:schemeClr val="bg1"/>
                        </a:solidFill>
                        <a:effectLst/>
                        <a:latin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fi-FI"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&lt;---</a:t>
                      </a:r>
                      <a:endParaRPr kumimoji="1" lang="fi-FI" altLang="fi-FI" sz="1200" b="0"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fi-FI"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F3</a:t>
                      </a:r>
                      <a:endParaRPr kumimoji="1" lang="fi-FI" altLang="fi-FI" sz="1200" b="0"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1" lang="fi-FI"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1,000</a:t>
                      </a:r>
                      <a:endParaRPr kumimoji="1" lang="fi-FI" altLang="fi-FI" sz="1200" b="0" i="0" u="none" strike="noStrike" cap="none" normalizeH="0" baseline="0">
                        <a:ln>
                          <a:noFill/>
                        </a:ln>
                        <a:solidFill>
                          <a:schemeClr val="bg1"/>
                        </a:solidFill>
                        <a:effectLst/>
                        <a:latin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
                          <a:schemeClr val="hlink"/>
                        </a:buClr>
                        <a:buSzPct val="50000"/>
                        <a:buFont typeface="Monotype Sorts" pitchFamily="2" charset="2"/>
                        <a:buNone/>
                        <a:tabLst/>
                      </a:pPr>
                      <a:endParaRPr kumimoji="1" lang="fi-FI" altLang="fi-FI" sz="1200" b="0" i="0" u="none" strike="noStrike" cap="none" normalizeH="0" baseline="0">
                        <a:ln>
                          <a:noFill/>
                        </a:ln>
                        <a:solidFill>
                          <a:schemeClr val="bg1"/>
                        </a:solidFill>
                        <a:effectLst/>
                        <a:latin typeface="Arial" panose="020B0604020202020204" pitchFamily="34"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
                          <a:schemeClr val="hlink"/>
                        </a:buClr>
                        <a:buSzPct val="50000"/>
                        <a:buFont typeface="Monotype Sorts" pitchFamily="2" charset="2"/>
                        <a:buNone/>
                        <a:tabLst/>
                      </a:pPr>
                      <a:endParaRPr kumimoji="1" lang="fi-FI" altLang="fi-FI" sz="1200" b="0" i="0" u="none" strike="noStrike" cap="none" normalizeH="0" baseline="0">
                        <a:ln>
                          <a:noFill/>
                        </a:ln>
                        <a:solidFill>
                          <a:schemeClr val="bg1"/>
                        </a:solidFill>
                        <a:effectLst/>
                        <a:latin typeface="Arial" panose="020B0604020202020204" pitchFamily="34"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
                          <a:schemeClr val="hlink"/>
                        </a:buClr>
                        <a:buSzPct val="50000"/>
                        <a:buFont typeface="Monotype Sorts" pitchFamily="2" charset="2"/>
                        <a:buNone/>
                        <a:tabLst/>
                      </a:pPr>
                      <a:endParaRPr kumimoji="1" lang="fi-FI" altLang="fi-FI" sz="1200" b="0" i="0" u="none" strike="noStrike" cap="none" normalizeH="0" baseline="0">
                        <a:ln>
                          <a:noFill/>
                        </a:ln>
                        <a:solidFill>
                          <a:schemeClr val="bg1"/>
                        </a:solidFill>
                        <a:effectLst/>
                        <a:latin typeface="Arial" panose="020B0604020202020204" pitchFamily="34"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
                          <a:schemeClr val="hlink"/>
                        </a:buClr>
                        <a:buSzPct val="50000"/>
                        <a:buFont typeface="Monotype Sorts" pitchFamily="2" charset="2"/>
                        <a:buNone/>
                        <a:tabLst/>
                      </a:pPr>
                      <a:endParaRPr kumimoji="1" lang="fi-FI" altLang="fi-FI" sz="1200" b="0" i="0" u="none" strike="noStrike" cap="none" normalizeH="0" baseline="0">
                        <a:ln>
                          <a:noFill/>
                        </a:ln>
                        <a:solidFill>
                          <a:schemeClr val="bg1"/>
                        </a:solidFill>
                        <a:effectLst/>
                        <a:latin typeface="Arial" panose="020B0604020202020204" pitchFamily="34" charset="0"/>
                      </a:endParaRPr>
                    </a:p>
                  </a:txBody>
                  <a:tcPr anchor="ctr" horzOverflow="overflow">
                    <a:lnL w="95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8297912"/>
                  </a:ext>
                </a:extLst>
              </a:tr>
              <a:tr h="274638">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fi-FI"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tas08</a:t>
                      </a:r>
                      <a:endParaRPr kumimoji="1" lang="fi-FI" altLang="fi-FI" sz="1200" b="0" i="0" u="none" strike="noStrike" cap="none" normalizeH="0" baseline="0">
                        <a:ln>
                          <a:noFill/>
                        </a:ln>
                        <a:solidFill>
                          <a:schemeClr val="bg1"/>
                        </a:solidFill>
                        <a:effectLst/>
                        <a:latin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fi-FI"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&lt;---</a:t>
                      </a:r>
                      <a:endParaRPr kumimoji="1" lang="fi-FI" altLang="fi-FI" sz="1200" b="0"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fi-FI"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F3</a:t>
                      </a:r>
                      <a:endParaRPr kumimoji="1" lang="fi-FI" altLang="fi-FI" sz="1200" b="0"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1" lang="fi-FI"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,435</a:t>
                      </a:r>
                      <a:endParaRPr kumimoji="1" lang="fi-FI" altLang="fi-FI" sz="1200" b="0" i="0" u="none" strike="noStrike" cap="none" normalizeH="0" baseline="0">
                        <a:ln>
                          <a:noFill/>
                        </a:ln>
                        <a:solidFill>
                          <a:schemeClr val="bg1"/>
                        </a:solidFill>
                        <a:effectLst/>
                        <a:latin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1" lang="fi-FI"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,059</a:t>
                      </a:r>
                      <a:endParaRPr kumimoji="1" lang="fi-FI" altLang="fi-FI" sz="1200" b="0"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1" lang="fi-FI"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7,333</a:t>
                      </a:r>
                      <a:endParaRPr kumimoji="1" lang="fi-FI" altLang="fi-FI" sz="1200" b="0"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1" lang="fi-FI"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a:t>
                      </a:r>
                      <a:endParaRPr kumimoji="1" lang="fi-FI" altLang="fi-FI" sz="1200" b="0"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
                          <a:schemeClr val="hlink"/>
                        </a:buClr>
                        <a:buSzPct val="50000"/>
                        <a:buFont typeface="Monotype Sorts" pitchFamily="2" charset="2"/>
                        <a:buNone/>
                        <a:tabLst/>
                      </a:pPr>
                      <a:endParaRPr kumimoji="1" lang="fi-FI" altLang="fi-FI" sz="1200" b="0" i="0" u="none" strike="noStrike" cap="none" normalizeH="0" baseline="0">
                        <a:ln>
                          <a:noFill/>
                        </a:ln>
                        <a:solidFill>
                          <a:schemeClr val="bg1"/>
                        </a:solidFill>
                        <a:effectLst/>
                        <a:latin typeface="Arial" panose="020B0604020202020204" pitchFamily="34" charset="0"/>
                      </a:endParaRPr>
                    </a:p>
                  </a:txBody>
                  <a:tcPr anchor="ctr" horzOverflow="overflow">
                    <a:lnL w="95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511142306"/>
                  </a:ext>
                </a:extLst>
              </a:tr>
              <a:tr h="274638">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fi-FI"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das10</a:t>
                      </a:r>
                      <a:endParaRPr kumimoji="1" lang="fi-FI" altLang="fi-FI" sz="1200" b="0" i="0" u="none" strike="noStrike" cap="none" normalizeH="0" baseline="0">
                        <a:ln>
                          <a:noFill/>
                        </a:ln>
                        <a:solidFill>
                          <a:schemeClr val="bg1"/>
                        </a:solidFill>
                        <a:effectLst/>
                        <a:latin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fi-FI"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&lt;---</a:t>
                      </a:r>
                      <a:endParaRPr kumimoji="1" lang="fi-FI" altLang="fi-FI" sz="1200" b="0"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fi-FI"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F3</a:t>
                      </a:r>
                      <a:endParaRPr kumimoji="1" lang="fi-FI" altLang="fi-FI" sz="1200" b="0"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1" lang="fi-FI"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1,934</a:t>
                      </a:r>
                      <a:endParaRPr kumimoji="1" lang="fi-FI" altLang="fi-FI" sz="1200" b="0" i="0" u="none" strike="noStrike" cap="none" normalizeH="0" baseline="0">
                        <a:ln>
                          <a:noFill/>
                        </a:ln>
                        <a:solidFill>
                          <a:schemeClr val="bg1"/>
                        </a:solidFill>
                        <a:effectLst/>
                        <a:latin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1" lang="fi-FI"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,094</a:t>
                      </a:r>
                      <a:endParaRPr kumimoji="1" lang="fi-FI" altLang="fi-FI" sz="1200" b="0"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1" lang="fi-FI"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20,583</a:t>
                      </a:r>
                      <a:endParaRPr kumimoji="1" lang="fi-FI" altLang="fi-FI" sz="1200" b="0"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1" lang="fi-FI"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a:t>
                      </a:r>
                      <a:endParaRPr kumimoji="1" lang="fi-FI" altLang="fi-FI" sz="1200" b="0"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
                          <a:schemeClr val="hlink"/>
                        </a:buClr>
                        <a:buSzPct val="50000"/>
                        <a:buFont typeface="Monotype Sorts" pitchFamily="2" charset="2"/>
                        <a:buNone/>
                        <a:tabLst/>
                      </a:pPr>
                      <a:endParaRPr kumimoji="1" lang="fi-FI" altLang="fi-FI" sz="1200" b="0" i="0" u="none" strike="noStrike" cap="none" normalizeH="0" baseline="0">
                        <a:ln>
                          <a:noFill/>
                        </a:ln>
                        <a:solidFill>
                          <a:schemeClr val="bg1"/>
                        </a:solidFill>
                        <a:effectLst/>
                        <a:latin typeface="Arial" panose="020B0604020202020204" pitchFamily="34" charset="0"/>
                      </a:endParaRPr>
                    </a:p>
                  </a:txBody>
                  <a:tcPr anchor="ctr" horzOverflow="overflow">
                    <a:lnL w="95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6523158"/>
                  </a:ext>
                </a:extLst>
              </a:tr>
              <a:tr h="274638">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fi-FI"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tas15</a:t>
                      </a:r>
                      <a:endParaRPr kumimoji="1" lang="fi-FI" altLang="fi-FI" sz="1200" b="0" i="0" u="none" strike="noStrike" cap="none" normalizeH="0" baseline="0">
                        <a:ln>
                          <a:noFill/>
                        </a:ln>
                        <a:solidFill>
                          <a:schemeClr val="bg1"/>
                        </a:solidFill>
                        <a:effectLst/>
                        <a:latin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fi-FI"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&lt;---</a:t>
                      </a:r>
                      <a:endParaRPr kumimoji="1" lang="fi-FI" altLang="fi-FI" sz="1200" b="0"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fi-FI"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F3</a:t>
                      </a:r>
                      <a:endParaRPr kumimoji="1" lang="fi-FI" altLang="fi-FI" sz="1200" b="0"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1" lang="fi-FI"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1,589</a:t>
                      </a:r>
                      <a:endParaRPr kumimoji="1" lang="fi-FI" altLang="fi-FI" sz="1200" b="0" i="0" u="none" strike="noStrike" cap="none" normalizeH="0" baseline="0">
                        <a:ln>
                          <a:noFill/>
                        </a:ln>
                        <a:solidFill>
                          <a:schemeClr val="bg1"/>
                        </a:solidFill>
                        <a:effectLst/>
                        <a:latin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1" lang="fi-FI"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,090</a:t>
                      </a:r>
                      <a:endParaRPr kumimoji="1" lang="fi-FI" altLang="fi-FI" sz="1200" b="0"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1" lang="fi-FI"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17,754</a:t>
                      </a:r>
                      <a:endParaRPr kumimoji="1" lang="fi-FI" altLang="fi-FI" sz="1200" b="0"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1" lang="fi-FI"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a:t>
                      </a:r>
                      <a:endParaRPr kumimoji="1" lang="fi-FI" altLang="fi-FI" sz="1200" b="0"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
                          <a:schemeClr val="hlink"/>
                        </a:buClr>
                        <a:buSzPct val="50000"/>
                        <a:buFont typeface="Monotype Sorts" pitchFamily="2" charset="2"/>
                        <a:buNone/>
                        <a:tabLst/>
                      </a:pPr>
                      <a:endParaRPr kumimoji="1" lang="fi-FI" altLang="fi-FI" sz="1200" b="0" i="0" u="none" strike="noStrike" cap="none" normalizeH="0" baseline="0">
                        <a:ln>
                          <a:noFill/>
                        </a:ln>
                        <a:solidFill>
                          <a:schemeClr val="bg1"/>
                        </a:solidFill>
                        <a:effectLst/>
                        <a:latin typeface="Arial" panose="020B0604020202020204" pitchFamily="34" charset="0"/>
                      </a:endParaRPr>
                    </a:p>
                  </a:txBody>
                  <a:tcPr anchor="ctr" horzOverflow="overflow">
                    <a:lnL w="95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650864391"/>
                  </a:ext>
                </a:extLst>
              </a:tr>
              <a:tr h="274638">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fi-FI"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tas16</a:t>
                      </a:r>
                      <a:endParaRPr kumimoji="1" lang="fi-FI" altLang="fi-FI" sz="1200" b="0" i="0" u="none" strike="noStrike" cap="none" normalizeH="0" baseline="0">
                        <a:ln>
                          <a:noFill/>
                        </a:ln>
                        <a:solidFill>
                          <a:schemeClr val="bg1"/>
                        </a:solidFill>
                        <a:effectLst/>
                        <a:latin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fi-FI"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&lt;---</a:t>
                      </a:r>
                      <a:endParaRPr kumimoji="1" lang="fi-FI" altLang="fi-FI" sz="1200" b="0"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fi-FI"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F3</a:t>
                      </a:r>
                      <a:endParaRPr kumimoji="1" lang="fi-FI" altLang="fi-FI" sz="1200" b="0"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1" lang="fi-FI"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,816</a:t>
                      </a:r>
                      <a:endParaRPr kumimoji="1" lang="fi-FI" altLang="fi-FI" sz="1200" b="0" i="0" u="none" strike="noStrike" cap="none" normalizeH="0" baseline="0">
                        <a:ln>
                          <a:noFill/>
                        </a:ln>
                        <a:solidFill>
                          <a:schemeClr val="bg1"/>
                        </a:solidFill>
                        <a:effectLst/>
                        <a:latin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1" lang="fi-FI"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,067</a:t>
                      </a:r>
                      <a:endParaRPr kumimoji="1" lang="fi-FI" altLang="fi-FI" sz="1200" b="0"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1" lang="fi-FI"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12,225</a:t>
                      </a:r>
                      <a:endParaRPr kumimoji="1" lang="fi-FI" altLang="fi-FI" sz="1200" b="0"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1" lang="fi-FI"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a:t>
                      </a:r>
                      <a:endParaRPr kumimoji="1" lang="fi-FI" altLang="fi-FI" sz="1200" b="0"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
                          <a:schemeClr val="hlink"/>
                        </a:buClr>
                        <a:buSzPct val="50000"/>
                        <a:buFont typeface="Monotype Sorts" pitchFamily="2" charset="2"/>
                        <a:buNone/>
                        <a:tabLst/>
                      </a:pPr>
                      <a:endParaRPr kumimoji="1" lang="fi-FI" altLang="fi-FI" sz="1200" b="0" i="0" u="none" strike="noStrike" cap="none" normalizeH="0" baseline="0">
                        <a:ln>
                          <a:noFill/>
                        </a:ln>
                        <a:solidFill>
                          <a:schemeClr val="bg1"/>
                        </a:solidFill>
                        <a:effectLst/>
                        <a:latin typeface="Arial" panose="020B0604020202020204" pitchFamily="34" charset="0"/>
                      </a:endParaRPr>
                    </a:p>
                  </a:txBody>
                  <a:tcPr anchor="ctr" horzOverflow="overflow">
                    <a:lnL w="95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14220506"/>
                  </a:ext>
                </a:extLst>
              </a:tr>
              <a:tr h="274638">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fi-FI"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das18</a:t>
                      </a:r>
                      <a:endParaRPr kumimoji="1" lang="fi-FI" altLang="fi-FI" sz="1200" b="0" i="0" u="none" strike="noStrike" cap="none" normalizeH="0" baseline="0">
                        <a:ln>
                          <a:noFill/>
                        </a:ln>
                        <a:solidFill>
                          <a:schemeClr val="bg1"/>
                        </a:solidFill>
                        <a:effectLst/>
                        <a:latin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fi-FI"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&lt;---</a:t>
                      </a:r>
                      <a:endParaRPr kumimoji="1" lang="fi-FI" altLang="fi-FI" sz="1200" b="0"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fi-FI"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F3</a:t>
                      </a:r>
                      <a:endParaRPr kumimoji="1" lang="fi-FI" altLang="fi-FI" sz="1200" b="0"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1" lang="fi-FI"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1,863</a:t>
                      </a:r>
                      <a:endParaRPr kumimoji="1" lang="fi-FI" altLang="fi-FI" sz="1200" b="0" i="0" u="none" strike="noStrike" cap="none" normalizeH="0" baseline="0">
                        <a:ln>
                          <a:noFill/>
                        </a:ln>
                        <a:solidFill>
                          <a:schemeClr val="bg1"/>
                        </a:solidFill>
                        <a:effectLst/>
                        <a:latin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1" lang="fi-FI"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,091</a:t>
                      </a:r>
                      <a:endParaRPr kumimoji="1" lang="fi-FI" altLang="fi-FI" sz="1200" b="0"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1" lang="fi-FI"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20,472</a:t>
                      </a:r>
                      <a:endParaRPr kumimoji="1" lang="fi-FI" altLang="fi-FI" sz="1200" b="0"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1" lang="fi-FI"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a:t>
                      </a:r>
                      <a:endParaRPr kumimoji="1" lang="fi-FI" altLang="fi-FI" sz="1200" b="0"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
                          <a:schemeClr val="hlink"/>
                        </a:buClr>
                        <a:buSzPct val="50000"/>
                        <a:buFont typeface="Monotype Sorts" pitchFamily="2" charset="2"/>
                        <a:buNone/>
                        <a:tabLst/>
                      </a:pPr>
                      <a:endParaRPr kumimoji="1" lang="fi-FI" altLang="fi-FI" sz="1200" b="0" i="0" u="none" strike="noStrike" cap="none" normalizeH="0" baseline="0">
                        <a:ln>
                          <a:noFill/>
                        </a:ln>
                        <a:solidFill>
                          <a:schemeClr val="bg1"/>
                        </a:solidFill>
                        <a:effectLst/>
                        <a:latin typeface="Arial" panose="020B0604020202020204" pitchFamily="34" charset="0"/>
                      </a:endParaRPr>
                    </a:p>
                  </a:txBody>
                  <a:tcPr anchor="ctr" horzOverflow="overflow">
                    <a:lnL w="95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07167766"/>
                  </a:ext>
                </a:extLst>
              </a:tr>
              <a:tr h="274638">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fi-FI"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das19</a:t>
                      </a:r>
                      <a:endParaRPr kumimoji="1" lang="fi-FI" altLang="fi-FI" sz="1200" b="0" i="0" u="none" strike="noStrike" cap="none" normalizeH="0" baseline="0">
                        <a:ln>
                          <a:noFill/>
                        </a:ln>
                        <a:solidFill>
                          <a:schemeClr val="bg1"/>
                        </a:solidFill>
                        <a:effectLst/>
                        <a:latin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fi-FI"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&lt;---</a:t>
                      </a:r>
                      <a:endParaRPr kumimoji="1" lang="fi-FI" altLang="fi-FI" sz="1200" b="0"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fi-FI"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F3</a:t>
                      </a:r>
                      <a:endParaRPr kumimoji="1" lang="fi-FI" altLang="fi-FI" sz="1200" b="0"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1" lang="fi-FI"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2,050</a:t>
                      </a:r>
                      <a:endParaRPr kumimoji="1" lang="fi-FI" altLang="fi-FI" sz="1200" b="0" i="0" u="none" strike="noStrike" cap="none" normalizeH="0" baseline="0">
                        <a:ln>
                          <a:noFill/>
                        </a:ln>
                        <a:solidFill>
                          <a:schemeClr val="bg1"/>
                        </a:solidFill>
                        <a:effectLst/>
                        <a:latin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1" lang="fi-FI"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,097</a:t>
                      </a:r>
                      <a:endParaRPr kumimoji="1" lang="fi-FI" altLang="fi-FI" sz="1200" b="0"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1" lang="fi-FI"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21,047</a:t>
                      </a:r>
                      <a:endParaRPr kumimoji="1" lang="fi-FI" altLang="fi-FI" sz="1200" b="0"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1" lang="fi-FI"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a:t>
                      </a:r>
                      <a:endParaRPr kumimoji="1" lang="fi-FI" altLang="fi-FI" sz="1200" b="0"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
                          <a:schemeClr val="hlink"/>
                        </a:buClr>
                        <a:buSzPct val="50000"/>
                        <a:buFont typeface="Monotype Sorts" pitchFamily="2" charset="2"/>
                        <a:buNone/>
                        <a:tabLst/>
                      </a:pPr>
                      <a:endParaRPr kumimoji="1" lang="fi-FI" altLang="fi-FI" sz="1200" b="0" i="0" u="none" strike="noStrike" cap="none" normalizeH="0" baseline="0">
                        <a:ln>
                          <a:noFill/>
                        </a:ln>
                        <a:solidFill>
                          <a:schemeClr val="bg1"/>
                        </a:solidFill>
                        <a:effectLst/>
                        <a:latin typeface="Arial" panose="020B0604020202020204" pitchFamily="34" charset="0"/>
                      </a:endParaRPr>
                    </a:p>
                  </a:txBody>
                  <a:tcPr anchor="ctr" horzOverflow="overflow">
                    <a:lnL w="95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297484724"/>
                  </a:ext>
                </a:extLst>
              </a:tr>
              <a:tr h="274638">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fi-FI"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tas20</a:t>
                      </a:r>
                      <a:endParaRPr kumimoji="1" lang="fi-FI" altLang="fi-FI" sz="1200" b="0" i="0" u="none" strike="noStrike" cap="none" normalizeH="0" baseline="0">
                        <a:ln>
                          <a:noFill/>
                        </a:ln>
                        <a:solidFill>
                          <a:schemeClr val="bg1"/>
                        </a:solidFill>
                        <a:effectLst/>
                        <a:latin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fi-FI"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&lt;---</a:t>
                      </a:r>
                      <a:endParaRPr kumimoji="1" lang="fi-FI" altLang="fi-FI" sz="1200" b="0"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fi-FI"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F3</a:t>
                      </a:r>
                      <a:endParaRPr kumimoji="1" lang="fi-FI" altLang="fi-FI" sz="1200" b="0"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1" lang="fi-FI"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,867</a:t>
                      </a:r>
                      <a:endParaRPr kumimoji="1" lang="fi-FI" altLang="fi-FI" sz="1200" b="0" i="0" u="none" strike="noStrike" cap="none" normalizeH="0" baseline="0">
                        <a:ln>
                          <a:noFill/>
                        </a:ln>
                        <a:solidFill>
                          <a:schemeClr val="bg1"/>
                        </a:solidFill>
                        <a:effectLst/>
                        <a:latin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1" lang="fi-FI"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,064</a:t>
                      </a:r>
                      <a:endParaRPr kumimoji="1" lang="fi-FI" altLang="fi-FI" sz="1200" b="0"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1" lang="fi-FI"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13,554</a:t>
                      </a:r>
                      <a:endParaRPr kumimoji="1" lang="fi-FI" altLang="fi-FI" sz="1200" b="0"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1" lang="fi-FI"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a:t>
                      </a:r>
                      <a:endParaRPr kumimoji="1" lang="fi-FI" altLang="fi-FI" sz="1200" b="0"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
                          <a:schemeClr val="hlink"/>
                        </a:buClr>
                        <a:buSzPct val="50000"/>
                        <a:buFont typeface="Monotype Sorts" pitchFamily="2" charset="2"/>
                        <a:buNone/>
                        <a:tabLst/>
                      </a:pPr>
                      <a:endParaRPr kumimoji="1" lang="fi-FI" altLang="fi-FI" sz="1200" b="0" i="0" u="none" strike="noStrike" cap="none" normalizeH="0" baseline="0">
                        <a:ln>
                          <a:noFill/>
                        </a:ln>
                        <a:solidFill>
                          <a:schemeClr val="bg1"/>
                        </a:solidFill>
                        <a:effectLst/>
                        <a:latin typeface="Arial" panose="020B0604020202020204" pitchFamily="34" charset="0"/>
                      </a:endParaRPr>
                    </a:p>
                  </a:txBody>
                  <a:tcPr anchor="ctr" horzOverflow="overflow">
                    <a:lnL w="95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40326544"/>
                  </a:ext>
                </a:extLst>
              </a:tr>
            </a:tbl>
          </a:graphicData>
        </a:graphic>
      </p:graphicFrame>
      <p:sp>
        <p:nvSpPr>
          <p:cNvPr id="108651" name="Text Box 1131">
            <a:extLst>
              <a:ext uri="{FF2B5EF4-FFF2-40B4-BE49-F238E27FC236}">
                <a16:creationId xmlns:a16="http://schemas.microsoft.com/office/drawing/2014/main" id="{98C0AEB1-08E1-4B1A-BBD2-2FACE94050CE}"/>
              </a:ext>
            </a:extLst>
          </p:cNvPr>
          <p:cNvSpPr txBox="1">
            <a:spLocks noChangeArrowheads="1"/>
          </p:cNvSpPr>
          <p:nvPr/>
        </p:nvSpPr>
        <p:spPr bwMode="auto">
          <a:xfrm>
            <a:off x="158750" y="209550"/>
            <a:ext cx="382746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fi-FI" altLang="fi-FI"/>
              <a:t>Standardoimattomat regressio</a:t>
            </a:r>
          </a:p>
        </p:txBody>
      </p:sp>
      <p:sp>
        <p:nvSpPr>
          <p:cNvPr id="108652" name="Text Box 1132">
            <a:extLst>
              <a:ext uri="{FF2B5EF4-FFF2-40B4-BE49-F238E27FC236}">
                <a16:creationId xmlns:a16="http://schemas.microsoft.com/office/drawing/2014/main" id="{BC8A5096-5FF5-4EDA-900E-B8090B0E3149}"/>
              </a:ext>
            </a:extLst>
          </p:cNvPr>
          <p:cNvSpPr txBox="1">
            <a:spLocks noChangeArrowheads="1"/>
          </p:cNvSpPr>
          <p:nvPr/>
        </p:nvSpPr>
        <p:spPr bwMode="auto">
          <a:xfrm>
            <a:off x="106363" y="1341438"/>
            <a:ext cx="4537075" cy="457200"/>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fi-FI" altLang="fi-FI">
                <a:solidFill>
                  <a:schemeClr val="bg1"/>
                </a:solidFill>
              </a:rPr>
              <a:t>standardoimattomat regressiopainot</a:t>
            </a:r>
          </a:p>
        </p:txBody>
      </p:sp>
      <p:sp>
        <p:nvSpPr>
          <p:cNvPr id="108653" name="Text Box 1133">
            <a:extLst>
              <a:ext uri="{FF2B5EF4-FFF2-40B4-BE49-F238E27FC236}">
                <a16:creationId xmlns:a16="http://schemas.microsoft.com/office/drawing/2014/main" id="{35F9FE82-5683-4EA8-8E50-A695DDDE348C}"/>
              </a:ext>
            </a:extLst>
          </p:cNvPr>
          <p:cNvSpPr txBox="1">
            <a:spLocks noChangeArrowheads="1"/>
          </p:cNvSpPr>
          <p:nvPr/>
        </p:nvSpPr>
        <p:spPr bwMode="auto">
          <a:xfrm>
            <a:off x="0" y="115888"/>
            <a:ext cx="31686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fi-FI" altLang="fi-FI">
                <a:solidFill>
                  <a:schemeClr val="bg1"/>
                </a:solidFill>
              </a:rPr>
              <a:t>Tekstipohjainen tulostus</a:t>
            </a:r>
          </a:p>
        </p:txBody>
      </p:sp>
      <p:sp>
        <p:nvSpPr>
          <p:cNvPr id="108654" name="Text Box 1134">
            <a:extLst>
              <a:ext uri="{FF2B5EF4-FFF2-40B4-BE49-F238E27FC236}">
                <a16:creationId xmlns:a16="http://schemas.microsoft.com/office/drawing/2014/main" id="{CB85AE4A-DFD7-4E83-B3A5-68F190D076FF}"/>
              </a:ext>
            </a:extLst>
          </p:cNvPr>
          <p:cNvSpPr txBox="1">
            <a:spLocks noChangeArrowheads="1"/>
          </p:cNvSpPr>
          <p:nvPr/>
        </p:nvSpPr>
        <p:spPr bwMode="auto">
          <a:xfrm>
            <a:off x="215900" y="3357563"/>
            <a:ext cx="3995738" cy="1920875"/>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fi-FI" altLang="fi-FI" sz="2000">
                <a:solidFill>
                  <a:schemeClr val="bg1"/>
                </a:solidFill>
              </a:rPr>
              <a:t>Estimate = regressiopainon estimaatti</a:t>
            </a:r>
          </a:p>
          <a:p>
            <a:r>
              <a:rPr lang="fi-FI" altLang="fi-FI" sz="2000">
                <a:solidFill>
                  <a:schemeClr val="bg1"/>
                </a:solidFill>
              </a:rPr>
              <a:t>S.E. = keskivirheen estimaatti</a:t>
            </a:r>
          </a:p>
          <a:p>
            <a:r>
              <a:rPr lang="fi-FI" altLang="fi-FI" sz="2000">
                <a:solidFill>
                  <a:schemeClr val="bg1"/>
                </a:solidFill>
              </a:rPr>
              <a:t>C.R. = Critical Ratio  </a:t>
            </a:r>
          </a:p>
          <a:p>
            <a:pPr>
              <a:buFontTx/>
              <a:buChar char="-"/>
            </a:pPr>
            <a:r>
              <a:rPr lang="fi-FI" altLang="fi-FI" sz="2000">
                <a:solidFill>
                  <a:schemeClr val="bg1"/>
                </a:solidFill>
              </a:rPr>
              <a:t> Jos &gt;1.96 niin estimaatti eroaa nollasta, p&lt;0.05</a:t>
            </a:r>
          </a:p>
          <a:p>
            <a:r>
              <a:rPr lang="fi-FI" altLang="fi-FI" sz="2000">
                <a:solidFill>
                  <a:schemeClr val="bg1"/>
                </a:solidFill>
              </a:rPr>
              <a:t>P = p-arvo</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1" name="Slide Number Placeholder 3">
            <a:extLst>
              <a:ext uri="{FF2B5EF4-FFF2-40B4-BE49-F238E27FC236}">
                <a16:creationId xmlns:a16="http://schemas.microsoft.com/office/drawing/2014/main" id="{6AA6EC1E-2D1A-47E0-A9C0-D611A0A5CBA4}"/>
              </a:ext>
            </a:extLst>
          </p:cNvPr>
          <p:cNvSpPr>
            <a:spLocks noGrp="1"/>
          </p:cNvSpPr>
          <p:nvPr>
            <p:ph type="sldNum" sz="quarter" idx="12"/>
          </p:nvPr>
        </p:nvSpPr>
        <p:spPr/>
        <p:txBody>
          <a:bodyPr/>
          <a:lstStyle/>
          <a:p>
            <a:fld id="{EF2349DB-E689-4F16-B276-84BDA99E8A81}" type="slidenum">
              <a:rPr lang="en-US" altLang="fi-FI"/>
              <a:pPr/>
              <a:t>43</a:t>
            </a:fld>
            <a:endParaRPr lang="en-US" altLang="fi-FI"/>
          </a:p>
        </p:txBody>
      </p:sp>
      <p:sp>
        <p:nvSpPr>
          <p:cNvPr id="110797" name="Text Box 205">
            <a:extLst>
              <a:ext uri="{FF2B5EF4-FFF2-40B4-BE49-F238E27FC236}">
                <a16:creationId xmlns:a16="http://schemas.microsoft.com/office/drawing/2014/main" id="{E255CF25-6144-4BAD-9DFF-FCB8804057D5}"/>
              </a:ext>
            </a:extLst>
          </p:cNvPr>
          <p:cNvSpPr txBox="1">
            <a:spLocks noChangeArrowheads="1"/>
          </p:cNvSpPr>
          <p:nvPr/>
        </p:nvSpPr>
        <p:spPr bwMode="auto">
          <a:xfrm>
            <a:off x="158750" y="209550"/>
            <a:ext cx="382746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fi-FI" altLang="fi-FI"/>
              <a:t>Standardoimattomat regressio</a:t>
            </a:r>
          </a:p>
        </p:txBody>
      </p:sp>
      <p:sp>
        <p:nvSpPr>
          <p:cNvPr id="110798" name="Text Box 206">
            <a:extLst>
              <a:ext uri="{FF2B5EF4-FFF2-40B4-BE49-F238E27FC236}">
                <a16:creationId xmlns:a16="http://schemas.microsoft.com/office/drawing/2014/main" id="{B9AF987E-89EA-47C4-8532-58F3E4BE4FD6}"/>
              </a:ext>
            </a:extLst>
          </p:cNvPr>
          <p:cNvSpPr txBox="1">
            <a:spLocks noChangeArrowheads="1"/>
          </p:cNvSpPr>
          <p:nvPr/>
        </p:nvSpPr>
        <p:spPr bwMode="auto">
          <a:xfrm>
            <a:off x="2771775" y="981075"/>
            <a:ext cx="1544638"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fi-FI" altLang="fi-FI" sz="2800">
                <a:solidFill>
                  <a:schemeClr val="bg1"/>
                </a:solidFill>
              </a:rPr>
              <a:t>varianssit</a:t>
            </a:r>
          </a:p>
        </p:txBody>
      </p:sp>
      <p:graphicFrame>
        <p:nvGraphicFramePr>
          <p:cNvPr id="111924" name="Group 1332">
            <a:extLst>
              <a:ext uri="{FF2B5EF4-FFF2-40B4-BE49-F238E27FC236}">
                <a16:creationId xmlns:a16="http://schemas.microsoft.com/office/drawing/2014/main" id="{4FDFF1EF-0E94-4E83-8679-6989DC48658B}"/>
              </a:ext>
            </a:extLst>
          </p:cNvPr>
          <p:cNvGraphicFramePr>
            <a:graphicFrameLocks noGrp="1"/>
          </p:cNvGraphicFramePr>
          <p:nvPr/>
        </p:nvGraphicFramePr>
        <p:xfrm>
          <a:off x="5291138" y="0"/>
          <a:ext cx="3392805" cy="6766560"/>
        </p:xfrm>
        <a:graphic>
          <a:graphicData uri="http://schemas.openxmlformats.org/drawingml/2006/table">
            <a:tbl>
              <a:tblPr/>
              <a:tblGrid>
                <a:gridCol w="417512">
                  <a:extLst>
                    <a:ext uri="{9D8B030D-6E8A-4147-A177-3AD203B41FA5}">
                      <a16:colId xmlns:a16="http://schemas.microsoft.com/office/drawing/2014/main" val="3956606024"/>
                    </a:ext>
                  </a:extLst>
                </a:gridCol>
                <a:gridCol w="208280">
                  <a:extLst>
                    <a:ext uri="{9D8B030D-6E8A-4147-A177-3AD203B41FA5}">
                      <a16:colId xmlns:a16="http://schemas.microsoft.com/office/drawing/2014/main" val="3978263531"/>
                    </a:ext>
                  </a:extLst>
                </a:gridCol>
                <a:gridCol w="565150">
                  <a:extLst>
                    <a:ext uri="{9D8B030D-6E8A-4147-A177-3AD203B41FA5}">
                      <a16:colId xmlns:a16="http://schemas.microsoft.com/office/drawing/2014/main" val="2997894108"/>
                    </a:ext>
                  </a:extLst>
                </a:gridCol>
                <a:gridCol w="546100">
                  <a:extLst>
                    <a:ext uri="{9D8B030D-6E8A-4147-A177-3AD203B41FA5}">
                      <a16:colId xmlns:a16="http://schemas.microsoft.com/office/drawing/2014/main" val="1836687584"/>
                    </a:ext>
                  </a:extLst>
                </a:gridCol>
                <a:gridCol w="477838">
                  <a:extLst>
                    <a:ext uri="{9D8B030D-6E8A-4147-A177-3AD203B41FA5}">
                      <a16:colId xmlns:a16="http://schemas.microsoft.com/office/drawing/2014/main" val="1092375252"/>
                    </a:ext>
                  </a:extLst>
                </a:gridCol>
                <a:gridCol w="625475">
                  <a:extLst>
                    <a:ext uri="{9D8B030D-6E8A-4147-A177-3AD203B41FA5}">
                      <a16:colId xmlns:a16="http://schemas.microsoft.com/office/drawing/2014/main" val="3633011803"/>
                    </a:ext>
                  </a:extLst>
                </a:gridCol>
                <a:gridCol w="552450">
                  <a:extLst>
                    <a:ext uri="{9D8B030D-6E8A-4147-A177-3AD203B41FA5}">
                      <a16:colId xmlns:a16="http://schemas.microsoft.com/office/drawing/2014/main" val="2052943115"/>
                    </a:ext>
                  </a:extLst>
                </a:gridCol>
              </a:tblGrid>
              <a:tr h="241300">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
                          <a:schemeClr val="hlink"/>
                        </a:buClr>
                        <a:buSzPct val="50000"/>
                        <a:buFont typeface="Monotype Sorts" pitchFamily="2" charset="2"/>
                        <a:buNone/>
                        <a:tabLst/>
                      </a:pPr>
                      <a:endParaRPr kumimoji="1" lang="fi-FI" altLang="fi-FI" sz="1200" b="0" i="0" u="none" strike="noStrike" cap="none" normalizeH="0" baseline="0">
                        <a:ln>
                          <a:noFill/>
                        </a:ln>
                        <a:solidFill>
                          <a:schemeClr val="bg1"/>
                        </a:solidFill>
                        <a:effectLst/>
                        <a:latin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
                          <a:schemeClr val="hlink"/>
                        </a:buClr>
                        <a:buSzPct val="50000"/>
                        <a:buFont typeface="Monotype Sorts" pitchFamily="2" charset="2"/>
                        <a:buNone/>
                        <a:tabLst/>
                      </a:pPr>
                      <a:endParaRPr kumimoji="1" lang="fi-FI" altLang="fi-FI" sz="1200" b="0" i="0" u="none" strike="noStrike" cap="none" normalizeH="0" baseline="0">
                        <a:ln>
                          <a:noFill/>
                        </a:ln>
                        <a:solidFill>
                          <a:schemeClr val="bg1"/>
                        </a:solidFill>
                        <a:effectLst/>
                        <a:latin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endParaRPr kumimoji="1" lang="fi-FI" altLang="fi-FI" sz="1200" b="0" i="0" u="none" strike="noStrike" cap="none" normalizeH="0" baseline="0">
                        <a:ln>
                          <a:noFill/>
                        </a:ln>
                        <a:solidFill>
                          <a:schemeClr val="bg1"/>
                        </a:solidFill>
                        <a:effectLst/>
                        <a:latin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1" lang="fi-FI"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Estimate</a:t>
                      </a:r>
                      <a:endParaRPr kumimoji="1" lang="fi-FI" altLang="fi-FI" sz="1200" b="0"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1" lang="fi-FI"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S.E.</a:t>
                      </a:r>
                      <a:endParaRPr kumimoji="1" lang="fi-FI" altLang="fi-FI" sz="1200" b="0"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1" lang="fi-FI"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C.R.</a:t>
                      </a:r>
                      <a:endParaRPr kumimoji="1" lang="fi-FI" altLang="fi-FI" sz="1200" b="0"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1" lang="fi-FI"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P</a:t>
                      </a:r>
                      <a:endParaRPr kumimoji="1" lang="fi-FI" altLang="fi-FI" sz="1200" b="0" i="0" u="none" strike="noStrike" cap="none" normalizeH="0" baseline="0">
                        <a:ln>
                          <a:noFill/>
                        </a:ln>
                        <a:solidFill>
                          <a:schemeClr val="bg1"/>
                        </a:solidFill>
                        <a:effectLst/>
                        <a:latin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504545"/>
                  </a:ext>
                </a:extLst>
              </a:tr>
              <a:tr h="239713">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fi-FI"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F1</a:t>
                      </a:r>
                      <a:endParaRPr kumimoji="1" lang="fi-FI" altLang="fi-FI" sz="1200" b="0" i="0" u="none" strike="noStrike" cap="none" normalizeH="0" baseline="0">
                        <a:ln>
                          <a:noFill/>
                        </a:ln>
                        <a:solidFill>
                          <a:schemeClr val="bg1"/>
                        </a:solidFill>
                        <a:effectLst/>
                        <a:latin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
                          <a:schemeClr val="hlink"/>
                        </a:buClr>
                        <a:buSzPct val="50000"/>
                        <a:buFont typeface="Monotype Sorts" pitchFamily="2" charset="2"/>
                        <a:buNone/>
                        <a:tabLst/>
                      </a:pPr>
                      <a:endParaRPr kumimoji="1" lang="fi-FI" altLang="fi-FI" sz="1200" b="0" i="0" u="none" strike="noStrike" cap="none" normalizeH="0" baseline="0">
                        <a:ln>
                          <a:noFill/>
                        </a:ln>
                        <a:solidFill>
                          <a:schemeClr val="bg1"/>
                        </a:solidFill>
                        <a:effectLst/>
                        <a:latin typeface="Arial" panose="020B0604020202020204" pitchFamily="34"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
                          <a:schemeClr val="hlink"/>
                        </a:buClr>
                        <a:buSzPct val="50000"/>
                        <a:buFont typeface="Monotype Sorts" pitchFamily="2" charset="2"/>
                        <a:buNone/>
                        <a:tabLst/>
                      </a:pPr>
                      <a:endParaRPr kumimoji="1" lang="fi-FI" altLang="fi-FI" sz="1200" b="0" i="0" u="none" strike="noStrike" cap="none" normalizeH="0" baseline="0">
                        <a:ln>
                          <a:noFill/>
                        </a:ln>
                        <a:solidFill>
                          <a:schemeClr val="bg1"/>
                        </a:solidFill>
                        <a:effectLst/>
                        <a:latin typeface="Arial" panose="020B0604020202020204" pitchFamily="34" charset="0"/>
                      </a:endParaRPr>
                    </a:p>
                  </a:txBody>
                  <a:tcPr anchor="ctr" horzOverflow="overflow">
                    <a:lnL w="95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1" lang="fi-FI"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,379</a:t>
                      </a:r>
                      <a:endParaRPr kumimoji="1" lang="fi-FI" altLang="fi-FI" sz="1200" b="0" i="0" u="none" strike="noStrike" cap="none" normalizeH="0" baseline="0">
                        <a:ln>
                          <a:noFill/>
                        </a:ln>
                        <a:solidFill>
                          <a:schemeClr val="bg1"/>
                        </a:solidFill>
                        <a:effectLst/>
                        <a:latin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1" lang="fi-FI"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,015</a:t>
                      </a:r>
                      <a:endParaRPr kumimoji="1" lang="fi-FI" altLang="fi-FI" sz="1200" b="0"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1" lang="fi-FI"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25,839</a:t>
                      </a:r>
                      <a:endParaRPr kumimoji="1" lang="fi-FI" altLang="fi-FI" sz="1200" b="0"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1" lang="fi-FI"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a:t>
                      </a:r>
                      <a:endParaRPr kumimoji="1" lang="fi-FI" altLang="fi-FI" sz="1200" b="0"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516339116"/>
                  </a:ext>
                </a:extLst>
              </a:tr>
              <a:tr h="241300">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fi-FI"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F2</a:t>
                      </a:r>
                      <a:endParaRPr kumimoji="1" lang="fi-FI" altLang="fi-FI" sz="1200" b="0" i="0" u="none" strike="noStrike" cap="none" normalizeH="0" baseline="0">
                        <a:ln>
                          <a:noFill/>
                        </a:ln>
                        <a:solidFill>
                          <a:schemeClr val="bg1"/>
                        </a:solidFill>
                        <a:effectLst/>
                        <a:latin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
                          <a:schemeClr val="hlink"/>
                        </a:buClr>
                        <a:buSzPct val="50000"/>
                        <a:buFont typeface="Monotype Sorts" pitchFamily="2" charset="2"/>
                        <a:buNone/>
                        <a:tabLst/>
                      </a:pPr>
                      <a:endParaRPr kumimoji="1" lang="fi-FI" altLang="fi-FI" sz="1200" b="0" i="0" u="none" strike="noStrike" cap="none" normalizeH="0" baseline="0">
                        <a:ln>
                          <a:noFill/>
                        </a:ln>
                        <a:solidFill>
                          <a:schemeClr val="bg1"/>
                        </a:solidFill>
                        <a:effectLst/>
                        <a:latin typeface="Arial" panose="020B0604020202020204" pitchFamily="34"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
                          <a:schemeClr val="hlink"/>
                        </a:buClr>
                        <a:buSzPct val="50000"/>
                        <a:buFont typeface="Monotype Sorts" pitchFamily="2" charset="2"/>
                        <a:buNone/>
                        <a:tabLst/>
                      </a:pPr>
                      <a:endParaRPr kumimoji="1" lang="fi-FI" altLang="fi-FI" sz="1200" b="0" i="0" u="none" strike="noStrike" cap="none" normalizeH="0" baseline="0">
                        <a:ln>
                          <a:noFill/>
                        </a:ln>
                        <a:solidFill>
                          <a:schemeClr val="bg1"/>
                        </a:solidFill>
                        <a:effectLst/>
                        <a:latin typeface="Arial" panose="020B0604020202020204" pitchFamily="34" charset="0"/>
                      </a:endParaRPr>
                    </a:p>
                  </a:txBody>
                  <a:tcPr anchor="ctr" horzOverflow="overflow">
                    <a:lnL w="95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1" lang="fi-FI"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,514</a:t>
                      </a:r>
                      <a:endParaRPr kumimoji="1" lang="fi-FI" altLang="fi-FI" sz="1200" b="0" i="0" u="none" strike="noStrike" cap="none" normalizeH="0" baseline="0">
                        <a:ln>
                          <a:noFill/>
                        </a:ln>
                        <a:solidFill>
                          <a:schemeClr val="bg1"/>
                        </a:solidFill>
                        <a:effectLst/>
                        <a:latin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1" lang="fi-FI"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,019</a:t>
                      </a:r>
                      <a:endParaRPr kumimoji="1" lang="fi-FI" altLang="fi-FI" sz="1200" b="0"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1" lang="fi-FI"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27,234</a:t>
                      </a:r>
                      <a:endParaRPr kumimoji="1" lang="fi-FI" altLang="fi-FI" sz="1200" b="0"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1" lang="fi-FI"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a:t>
                      </a:r>
                      <a:endParaRPr kumimoji="1" lang="fi-FI" altLang="fi-FI" sz="1200" b="0"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495393170"/>
                  </a:ext>
                </a:extLst>
              </a:tr>
              <a:tr h="241300">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fi-FI"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F3</a:t>
                      </a:r>
                      <a:endParaRPr kumimoji="1" lang="fi-FI" altLang="fi-FI" sz="1200" b="0" i="0" u="none" strike="noStrike" cap="none" normalizeH="0" baseline="0">
                        <a:ln>
                          <a:noFill/>
                        </a:ln>
                        <a:solidFill>
                          <a:schemeClr val="bg1"/>
                        </a:solidFill>
                        <a:effectLst/>
                        <a:latin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
                          <a:schemeClr val="hlink"/>
                        </a:buClr>
                        <a:buSzPct val="50000"/>
                        <a:buFont typeface="Monotype Sorts" pitchFamily="2" charset="2"/>
                        <a:buNone/>
                        <a:tabLst/>
                      </a:pPr>
                      <a:endParaRPr kumimoji="1" lang="fi-FI" altLang="fi-FI" sz="1200" b="0" i="0" u="none" strike="noStrike" cap="none" normalizeH="0" baseline="0">
                        <a:ln>
                          <a:noFill/>
                        </a:ln>
                        <a:solidFill>
                          <a:schemeClr val="bg1"/>
                        </a:solidFill>
                        <a:effectLst/>
                        <a:latin typeface="Arial" panose="020B0604020202020204" pitchFamily="34"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
                          <a:schemeClr val="hlink"/>
                        </a:buClr>
                        <a:buSzPct val="50000"/>
                        <a:buFont typeface="Monotype Sorts" pitchFamily="2" charset="2"/>
                        <a:buNone/>
                        <a:tabLst/>
                      </a:pPr>
                      <a:endParaRPr kumimoji="1" lang="fi-FI" altLang="fi-FI" sz="1200" b="0" i="0" u="none" strike="noStrike" cap="none" normalizeH="0" baseline="0">
                        <a:ln>
                          <a:noFill/>
                        </a:ln>
                        <a:solidFill>
                          <a:schemeClr val="bg1"/>
                        </a:solidFill>
                        <a:effectLst/>
                        <a:latin typeface="Arial" panose="020B0604020202020204" pitchFamily="34" charset="0"/>
                      </a:endParaRPr>
                    </a:p>
                  </a:txBody>
                  <a:tcPr anchor="ctr" horzOverflow="overflow">
                    <a:lnL w="95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1" lang="fi-FI"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,082</a:t>
                      </a:r>
                      <a:endParaRPr kumimoji="1" lang="fi-FI" altLang="fi-FI" sz="1200" b="0" i="0" u="none" strike="noStrike" cap="none" normalizeH="0" baseline="0">
                        <a:ln>
                          <a:noFill/>
                        </a:ln>
                        <a:solidFill>
                          <a:schemeClr val="bg1"/>
                        </a:solidFill>
                        <a:effectLst/>
                        <a:latin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1" lang="fi-FI"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,007</a:t>
                      </a:r>
                      <a:endParaRPr kumimoji="1" lang="fi-FI" altLang="fi-FI" sz="1200" b="0"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1" lang="fi-FI"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11,442</a:t>
                      </a:r>
                      <a:endParaRPr kumimoji="1" lang="fi-FI" altLang="fi-FI" sz="1200" b="0"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1" lang="fi-FI"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a:t>
                      </a:r>
                      <a:endParaRPr kumimoji="1" lang="fi-FI" altLang="fi-FI" sz="1200" b="0"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451868421"/>
                  </a:ext>
                </a:extLst>
              </a:tr>
              <a:tr h="239713">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fi-FI"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e1</a:t>
                      </a:r>
                      <a:endParaRPr kumimoji="1" lang="fi-FI" altLang="fi-FI" sz="1200" b="0" i="0" u="none" strike="noStrike" cap="none" normalizeH="0" baseline="0">
                        <a:ln>
                          <a:noFill/>
                        </a:ln>
                        <a:solidFill>
                          <a:schemeClr val="bg1"/>
                        </a:solidFill>
                        <a:effectLst/>
                        <a:latin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
                          <a:schemeClr val="hlink"/>
                        </a:buClr>
                        <a:buSzPct val="50000"/>
                        <a:buFont typeface="Monotype Sorts" pitchFamily="2" charset="2"/>
                        <a:buNone/>
                        <a:tabLst/>
                      </a:pPr>
                      <a:endParaRPr kumimoji="1" lang="fi-FI" altLang="fi-FI" sz="1200" b="0" i="0" u="none" strike="noStrike" cap="none" normalizeH="0" baseline="0">
                        <a:ln>
                          <a:noFill/>
                        </a:ln>
                        <a:solidFill>
                          <a:schemeClr val="bg1"/>
                        </a:solidFill>
                        <a:effectLst/>
                        <a:latin typeface="Arial" panose="020B0604020202020204" pitchFamily="34"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
                          <a:schemeClr val="hlink"/>
                        </a:buClr>
                        <a:buSzPct val="50000"/>
                        <a:buFont typeface="Monotype Sorts" pitchFamily="2" charset="2"/>
                        <a:buNone/>
                        <a:tabLst/>
                      </a:pPr>
                      <a:endParaRPr kumimoji="1" lang="fi-FI" altLang="fi-FI" sz="1200" b="0" i="0" u="none" strike="noStrike" cap="none" normalizeH="0" baseline="0">
                        <a:ln>
                          <a:noFill/>
                        </a:ln>
                        <a:solidFill>
                          <a:schemeClr val="bg1"/>
                        </a:solidFill>
                        <a:effectLst/>
                        <a:latin typeface="Arial" panose="020B0604020202020204" pitchFamily="34" charset="0"/>
                      </a:endParaRPr>
                    </a:p>
                  </a:txBody>
                  <a:tcPr anchor="ctr" horzOverflow="overflow">
                    <a:lnL w="95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1" lang="fi-FI"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,545</a:t>
                      </a:r>
                      <a:endParaRPr kumimoji="1" lang="fi-FI" altLang="fi-FI" sz="1200" b="0" i="0" u="none" strike="noStrike" cap="none" normalizeH="0" baseline="0">
                        <a:ln>
                          <a:noFill/>
                        </a:ln>
                        <a:solidFill>
                          <a:schemeClr val="bg1"/>
                        </a:solidFill>
                        <a:effectLst/>
                        <a:latin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1" lang="fi-FI"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,011</a:t>
                      </a:r>
                      <a:endParaRPr kumimoji="1" lang="fi-FI" altLang="fi-FI" sz="1200" b="0"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1" lang="fi-FI"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47,952</a:t>
                      </a:r>
                      <a:endParaRPr kumimoji="1" lang="fi-FI" altLang="fi-FI" sz="1200" b="0"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1" lang="fi-FI"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a:t>
                      </a:r>
                      <a:endParaRPr kumimoji="1" lang="fi-FI" altLang="fi-FI" sz="1200" b="0"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352387328"/>
                  </a:ext>
                </a:extLst>
              </a:tr>
              <a:tr h="241300">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fi-FI"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e3</a:t>
                      </a:r>
                      <a:endParaRPr kumimoji="1" lang="fi-FI" altLang="fi-FI" sz="1200" b="0" i="0" u="none" strike="noStrike" cap="none" normalizeH="0" baseline="0">
                        <a:ln>
                          <a:noFill/>
                        </a:ln>
                        <a:solidFill>
                          <a:schemeClr val="bg1"/>
                        </a:solidFill>
                        <a:effectLst/>
                        <a:latin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
                          <a:schemeClr val="hlink"/>
                        </a:buClr>
                        <a:buSzPct val="50000"/>
                        <a:buFont typeface="Monotype Sorts" pitchFamily="2" charset="2"/>
                        <a:buNone/>
                        <a:tabLst/>
                      </a:pPr>
                      <a:endParaRPr kumimoji="1" lang="fi-FI" altLang="fi-FI" sz="1200" b="0" i="0" u="none" strike="noStrike" cap="none" normalizeH="0" baseline="0">
                        <a:ln>
                          <a:noFill/>
                        </a:ln>
                        <a:solidFill>
                          <a:schemeClr val="bg1"/>
                        </a:solidFill>
                        <a:effectLst/>
                        <a:latin typeface="Arial" panose="020B0604020202020204" pitchFamily="34"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
                          <a:schemeClr val="hlink"/>
                        </a:buClr>
                        <a:buSzPct val="50000"/>
                        <a:buFont typeface="Monotype Sorts" pitchFamily="2" charset="2"/>
                        <a:buNone/>
                        <a:tabLst/>
                      </a:pPr>
                      <a:endParaRPr kumimoji="1" lang="fi-FI" altLang="fi-FI" sz="1200" b="0" i="0" u="none" strike="noStrike" cap="none" normalizeH="0" baseline="0">
                        <a:ln>
                          <a:noFill/>
                        </a:ln>
                        <a:solidFill>
                          <a:schemeClr val="bg1"/>
                        </a:solidFill>
                        <a:effectLst/>
                        <a:latin typeface="Arial" panose="020B0604020202020204" pitchFamily="34" charset="0"/>
                      </a:endParaRPr>
                    </a:p>
                  </a:txBody>
                  <a:tcPr anchor="ctr" horzOverflow="overflow">
                    <a:lnL w="95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1" lang="fi-FI"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,523</a:t>
                      </a:r>
                      <a:endParaRPr kumimoji="1" lang="fi-FI" altLang="fi-FI" sz="1200" b="0" i="0" u="none" strike="noStrike" cap="none" normalizeH="0" baseline="0">
                        <a:ln>
                          <a:noFill/>
                        </a:ln>
                        <a:solidFill>
                          <a:schemeClr val="bg1"/>
                        </a:solidFill>
                        <a:effectLst/>
                        <a:latin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1" lang="fi-FI"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,010</a:t>
                      </a:r>
                      <a:endParaRPr kumimoji="1" lang="fi-FI" altLang="fi-FI" sz="1200" b="0"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1" lang="fi-FI"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52,030</a:t>
                      </a:r>
                      <a:endParaRPr kumimoji="1" lang="fi-FI" altLang="fi-FI" sz="1200" b="0"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1" lang="fi-FI"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a:t>
                      </a:r>
                      <a:endParaRPr kumimoji="1" lang="fi-FI" altLang="fi-FI" sz="1200" b="0"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638732617"/>
                  </a:ext>
                </a:extLst>
              </a:tr>
              <a:tr h="239713">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fi-FI"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e6</a:t>
                      </a:r>
                      <a:endParaRPr kumimoji="1" lang="fi-FI" altLang="fi-FI" sz="1200" b="0" i="0" u="none" strike="noStrike" cap="none" normalizeH="0" baseline="0">
                        <a:ln>
                          <a:noFill/>
                        </a:ln>
                        <a:solidFill>
                          <a:schemeClr val="bg1"/>
                        </a:solidFill>
                        <a:effectLst/>
                        <a:latin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
                          <a:schemeClr val="hlink"/>
                        </a:buClr>
                        <a:buSzPct val="50000"/>
                        <a:buFont typeface="Monotype Sorts" pitchFamily="2" charset="2"/>
                        <a:buNone/>
                        <a:tabLst/>
                      </a:pPr>
                      <a:endParaRPr kumimoji="1" lang="fi-FI" altLang="fi-FI" sz="1200" b="0" i="0" u="none" strike="noStrike" cap="none" normalizeH="0" baseline="0">
                        <a:ln>
                          <a:noFill/>
                        </a:ln>
                        <a:solidFill>
                          <a:schemeClr val="bg1"/>
                        </a:solidFill>
                        <a:effectLst/>
                        <a:latin typeface="Arial" panose="020B0604020202020204" pitchFamily="34"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
                          <a:schemeClr val="hlink"/>
                        </a:buClr>
                        <a:buSzPct val="50000"/>
                        <a:buFont typeface="Monotype Sorts" pitchFamily="2" charset="2"/>
                        <a:buNone/>
                        <a:tabLst/>
                      </a:pPr>
                      <a:endParaRPr kumimoji="1" lang="fi-FI" altLang="fi-FI" sz="1200" b="0" i="0" u="none" strike="noStrike" cap="none" normalizeH="0" baseline="0">
                        <a:ln>
                          <a:noFill/>
                        </a:ln>
                        <a:solidFill>
                          <a:schemeClr val="bg1"/>
                        </a:solidFill>
                        <a:effectLst/>
                        <a:latin typeface="Arial" panose="020B0604020202020204" pitchFamily="34" charset="0"/>
                      </a:endParaRPr>
                    </a:p>
                  </a:txBody>
                  <a:tcPr anchor="ctr" horzOverflow="overflow">
                    <a:lnL w="95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1" lang="fi-FI"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,874</a:t>
                      </a:r>
                      <a:endParaRPr kumimoji="1" lang="fi-FI" altLang="fi-FI" sz="1200" b="0" i="0" u="none" strike="noStrike" cap="none" normalizeH="0" baseline="0">
                        <a:ln>
                          <a:noFill/>
                        </a:ln>
                        <a:solidFill>
                          <a:schemeClr val="bg1"/>
                        </a:solidFill>
                        <a:effectLst/>
                        <a:latin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1" lang="fi-FI"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,017</a:t>
                      </a:r>
                      <a:endParaRPr kumimoji="1" lang="fi-FI" altLang="fi-FI" sz="1200" b="0"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1" lang="fi-FI"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50,303</a:t>
                      </a:r>
                      <a:endParaRPr kumimoji="1" lang="fi-FI" altLang="fi-FI" sz="1200" b="0"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1" lang="fi-FI"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a:t>
                      </a:r>
                      <a:endParaRPr kumimoji="1" lang="fi-FI" altLang="fi-FI" sz="1200" b="0"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954143911"/>
                  </a:ext>
                </a:extLst>
              </a:tr>
              <a:tr h="241300">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fi-FI"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e7</a:t>
                      </a:r>
                      <a:endParaRPr kumimoji="1" lang="fi-FI" altLang="fi-FI" sz="1200" b="0" i="0" u="none" strike="noStrike" cap="none" normalizeH="0" baseline="0">
                        <a:ln>
                          <a:noFill/>
                        </a:ln>
                        <a:solidFill>
                          <a:schemeClr val="bg1"/>
                        </a:solidFill>
                        <a:effectLst/>
                        <a:latin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
                          <a:schemeClr val="hlink"/>
                        </a:buClr>
                        <a:buSzPct val="50000"/>
                        <a:buFont typeface="Monotype Sorts" pitchFamily="2" charset="2"/>
                        <a:buNone/>
                        <a:tabLst/>
                      </a:pPr>
                      <a:endParaRPr kumimoji="1" lang="fi-FI" altLang="fi-FI" sz="1200" b="0" i="0" u="none" strike="noStrike" cap="none" normalizeH="0" baseline="0">
                        <a:ln>
                          <a:noFill/>
                        </a:ln>
                        <a:solidFill>
                          <a:schemeClr val="bg1"/>
                        </a:solidFill>
                        <a:effectLst/>
                        <a:latin typeface="Arial" panose="020B0604020202020204" pitchFamily="34"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
                          <a:schemeClr val="hlink"/>
                        </a:buClr>
                        <a:buSzPct val="50000"/>
                        <a:buFont typeface="Monotype Sorts" pitchFamily="2" charset="2"/>
                        <a:buNone/>
                        <a:tabLst/>
                      </a:pPr>
                      <a:endParaRPr kumimoji="1" lang="fi-FI" altLang="fi-FI" sz="1200" b="0" i="0" u="none" strike="noStrike" cap="none" normalizeH="0" baseline="0">
                        <a:ln>
                          <a:noFill/>
                        </a:ln>
                        <a:solidFill>
                          <a:schemeClr val="bg1"/>
                        </a:solidFill>
                        <a:effectLst/>
                        <a:latin typeface="Arial" panose="020B0604020202020204" pitchFamily="34" charset="0"/>
                      </a:endParaRPr>
                    </a:p>
                  </a:txBody>
                  <a:tcPr anchor="ctr" horzOverflow="overflow">
                    <a:lnL w="95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1" lang="fi-FI"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,480</a:t>
                      </a:r>
                      <a:endParaRPr kumimoji="1" lang="fi-FI" altLang="fi-FI" sz="1200" b="0" i="0" u="none" strike="noStrike" cap="none" normalizeH="0" baseline="0">
                        <a:ln>
                          <a:noFill/>
                        </a:ln>
                        <a:solidFill>
                          <a:schemeClr val="bg1"/>
                        </a:solidFill>
                        <a:effectLst/>
                        <a:latin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1" lang="fi-FI"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,010</a:t>
                      </a:r>
                      <a:endParaRPr kumimoji="1" lang="fi-FI" altLang="fi-FI" sz="1200" b="0"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1" lang="fi-FI"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48,588</a:t>
                      </a:r>
                      <a:endParaRPr kumimoji="1" lang="fi-FI" altLang="fi-FI" sz="1200" b="0"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1" lang="fi-FI"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a:t>
                      </a:r>
                      <a:endParaRPr kumimoji="1" lang="fi-FI" altLang="fi-FI" sz="1200" b="0"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933778153"/>
                  </a:ext>
                </a:extLst>
              </a:tr>
              <a:tr h="241300">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fi-FI"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e9</a:t>
                      </a:r>
                      <a:endParaRPr kumimoji="1" lang="fi-FI" altLang="fi-FI" sz="1200" b="0" i="0" u="none" strike="noStrike" cap="none" normalizeH="0" baseline="0">
                        <a:ln>
                          <a:noFill/>
                        </a:ln>
                        <a:solidFill>
                          <a:schemeClr val="bg1"/>
                        </a:solidFill>
                        <a:effectLst/>
                        <a:latin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
                          <a:schemeClr val="hlink"/>
                        </a:buClr>
                        <a:buSzPct val="50000"/>
                        <a:buFont typeface="Monotype Sorts" pitchFamily="2" charset="2"/>
                        <a:buNone/>
                        <a:tabLst/>
                      </a:pPr>
                      <a:endParaRPr kumimoji="1" lang="fi-FI" altLang="fi-FI" sz="1200" b="0" i="0" u="none" strike="noStrike" cap="none" normalizeH="0" baseline="0">
                        <a:ln>
                          <a:noFill/>
                        </a:ln>
                        <a:solidFill>
                          <a:schemeClr val="bg1"/>
                        </a:solidFill>
                        <a:effectLst/>
                        <a:latin typeface="Arial" panose="020B0604020202020204" pitchFamily="34"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
                          <a:schemeClr val="hlink"/>
                        </a:buClr>
                        <a:buSzPct val="50000"/>
                        <a:buFont typeface="Monotype Sorts" pitchFamily="2" charset="2"/>
                        <a:buNone/>
                        <a:tabLst/>
                      </a:pPr>
                      <a:endParaRPr kumimoji="1" lang="fi-FI" altLang="fi-FI" sz="1200" b="0" i="0" u="none" strike="noStrike" cap="none" normalizeH="0" baseline="0">
                        <a:ln>
                          <a:noFill/>
                        </a:ln>
                        <a:solidFill>
                          <a:schemeClr val="bg1"/>
                        </a:solidFill>
                        <a:effectLst/>
                        <a:latin typeface="Arial" panose="020B0604020202020204" pitchFamily="34" charset="0"/>
                      </a:endParaRPr>
                    </a:p>
                  </a:txBody>
                  <a:tcPr anchor="ctr" horzOverflow="overflow">
                    <a:lnL w="95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1" lang="fi-FI"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,580</a:t>
                      </a:r>
                      <a:endParaRPr kumimoji="1" lang="fi-FI" altLang="fi-FI" sz="1200" b="0" i="0" u="none" strike="noStrike" cap="none" normalizeH="0" baseline="0">
                        <a:ln>
                          <a:noFill/>
                        </a:ln>
                        <a:solidFill>
                          <a:schemeClr val="bg1"/>
                        </a:solidFill>
                        <a:effectLst/>
                        <a:latin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1" lang="fi-FI"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,013</a:t>
                      </a:r>
                      <a:endParaRPr kumimoji="1" lang="fi-FI" altLang="fi-FI" sz="1200" b="0"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1" lang="fi-FI"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45,398</a:t>
                      </a:r>
                      <a:endParaRPr kumimoji="1" lang="fi-FI" altLang="fi-FI" sz="1200" b="0"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1" lang="fi-FI"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a:t>
                      </a:r>
                      <a:endParaRPr kumimoji="1" lang="fi-FI" altLang="fi-FI" sz="1200" b="0"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369092122"/>
                  </a:ext>
                </a:extLst>
              </a:tr>
              <a:tr h="239713">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fi-FI"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e13</a:t>
                      </a:r>
                      <a:endParaRPr kumimoji="1" lang="fi-FI" altLang="fi-FI" sz="1200" b="0" i="0" u="none" strike="noStrike" cap="none" normalizeH="0" baseline="0">
                        <a:ln>
                          <a:noFill/>
                        </a:ln>
                        <a:solidFill>
                          <a:schemeClr val="bg1"/>
                        </a:solidFill>
                        <a:effectLst/>
                        <a:latin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
                          <a:schemeClr val="hlink"/>
                        </a:buClr>
                        <a:buSzPct val="50000"/>
                        <a:buFont typeface="Monotype Sorts" pitchFamily="2" charset="2"/>
                        <a:buNone/>
                        <a:tabLst/>
                      </a:pPr>
                      <a:endParaRPr kumimoji="1" lang="fi-FI" altLang="fi-FI" sz="1200" b="0" i="0" u="none" strike="noStrike" cap="none" normalizeH="0" baseline="0">
                        <a:ln>
                          <a:noFill/>
                        </a:ln>
                        <a:solidFill>
                          <a:schemeClr val="bg1"/>
                        </a:solidFill>
                        <a:effectLst/>
                        <a:latin typeface="Arial" panose="020B0604020202020204" pitchFamily="34"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
                          <a:schemeClr val="hlink"/>
                        </a:buClr>
                        <a:buSzPct val="50000"/>
                        <a:buFont typeface="Monotype Sorts" pitchFamily="2" charset="2"/>
                        <a:buNone/>
                        <a:tabLst/>
                      </a:pPr>
                      <a:endParaRPr kumimoji="1" lang="fi-FI" altLang="fi-FI" sz="1200" b="0" i="0" u="none" strike="noStrike" cap="none" normalizeH="0" baseline="0">
                        <a:ln>
                          <a:noFill/>
                        </a:ln>
                        <a:solidFill>
                          <a:schemeClr val="bg1"/>
                        </a:solidFill>
                        <a:effectLst/>
                        <a:latin typeface="Arial" panose="020B0604020202020204" pitchFamily="34" charset="0"/>
                      </a:endParaRPr>
                    </a:p>
                  </a:txBody>
                  <a:tcPr anchor="ctr" horzOverflow="overflow">
                    <a:lnL w="95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1" lang="fi-FI"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,481</a:t>
                      </a:r>
                      <a:endParaRPr kumimoji="1" lang="fi-FI" altLang="fi-FI" sz="1200" b="0" i="0" u="none" strike="noStrike" cap="none" normalizeH="0" baseline="0">
                        <a:ln>
                          <a:noFill/>
                        </a:ln>
                        <a:solidFill>
                          <a:schemeClr val="bg1"/>
                        </a:solidFill>
                        <a:effectLst/>
                        <a:latin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1" lang="fi-FI"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,011</a:t>
                      </a:r>
                      <a:endParaRPr kumimoji="1" lang="fi-FI" altLang="fi-FI" sz="1200" b="0"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1" lang="fi-FI"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45,322</a:t>
                      </a:r>
                      <a:endParaRPr kumimoji="1" lang="fi-FI" altLang="fi-FI" sz="1200" b="0"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1" lang="fi-FI"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a:t>
                      </a:r>
                      <a:endParaRPr kumimoji="1" lang="fi-FI" altLang="fi-FI" sz="1200" b="0"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022780371"/>
                  </a:ext>
                </a:extLst>
              </a:tr>
              <a:tr h="241300">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fi-FI"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e14</a:t>
                      </a:r>
                      <a:endParaRPr kumimoji="1" lang="fi-FI" altLang="fi-FI" sz="1200" b="0" i="0" u="none" strike="noStrike" cap="none" normalizeH="0" baseline="0">
                        <a:ln>
                          <a:noFill/>
                        </a:ln>
                        <a:solidFill>
                          <a:schemeClr val="bg1"/>
                        </a:solidFill>
                        <a:effectLst/>
                        <a:latin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
                          <a:schemeClr val="hlink"/>
                        </a:buClr>
                        <a:buSzPct val="50000"/>
                        <a:buFont typeface="Monotype Sorts" pitchFamily="2" charset="2"/>
                        <a:buNone/>
                        <a:tabLst/>
                      </a:pPr>
                      <a:endParaRPr kumimoji="1" lang="fi-FI" altLang="fi-FI" sz="1200" b="0" i="0" u="none" strike="noStrike" cap="none" normalizeH="0" baseline="0">
                        <a:ln>
                          <a:noFill/>
                        </a:ln>
                        <a:solidFill>
                          <a:schemeClr val="bg1"/>
                        </a:solidFill>
                        <a:effectLst/>
                        <a:latin typeface="Arial" panose="020B0604020202020204" pitchFamily="34"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
                          <a:schemeClr val="hlink"/>
                        </a:buClr>
                        <a:buSzPct val="50000"/>
                        <a:buFont typeface="Monotype Sorts" pitchFamily="2" charset="2"/>
                        <a:buNone/>
                        <a:tabLst/>
                      </a:pPr>
                      <a:endParaRPr kumimoji="1" lang="fi-FI" altLang="fi-FI" sz="1200" b="0" i="0" u="none" strike="noStrike" cap="none" normalizeH="0" baseline="0">
                        <a:ln>
                          <a:noFill/>
                        </a:ln>
                        <a:solidFill>
                          <a:schemeClr val="bg1"/>
                        </a:solidFill>
                        <a:effectLst/>
                        <a:latin typeface="Arial" panose="020B0604020202020204" pitchFamily="34" charset="0"/>
                      </a:endParaRPr>
                    </a:p>
                  </a:txBody>
                  <a:tcPr anchor="ctr" horzOverflow="overflow">
                    <a:lnL w="95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1" lang="fi-FI"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,987</a:t>
                      </a:r>
                      <a:endParaRPr kumimoji="1" lang="fi-FI" altLang="fi-FI" sz="1200" b="0" i="0" u="none" strike="noStrike" cap="none" normalizeH="0" baseline="0">
                        <a:ln>
                          <a:noFill/>
                        </a:ln>
                        <a:solidFill>
                          <a:schemeClr val="bg1"/>
                        </a:solidFill>
                        <a:effectLst/>
                        <a:latin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1" lang="fi-FI"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,020</a:t>
                      </a:r>
                      <a:endParaRPr kumimoji="1" lang="fi-FI" altLang="fi-FI" sz="1200" b="0"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1" lang="fi-FI"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49,934</a:t>
                      </a:r>
                      <a:endParaRPr kumimoji="1" lang="fi-FI" altLang="fi-FI" sz="1200" b="0"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1" lang="fi-FI"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a:t>
                      </a:r>
                      <a:endParaRPr kumimoji="1" lang="fi-FI" altLang="fi-FI" sz="1200" b="0"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347981109"/>
                  </a:ext>
                </a:extLst>
              </a:tr>
              <a:tr h="241300">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fi-FI"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e2</a:t>
                      </a:r>
                      <a:endParaRPr kumimoji="1" lang="fi-FI" altLang="fi-FI" sz="1200" b="0" i="0" u="none" strike="noStrike" cap="none" normalizeH="0" baseline="0">
                        <a:ln>
                          <a:noFill/>
                        </a:ln>
                        <a:solidFill>
                          <a:schemeClr val="bg1"/>
                        </a:solidFill>
                        <a:effectLst/>
                        <a:latin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
                          <a:schemeClr val="hlink"/>
                        </a:buClr>
                        <a:buSzPct val="50000"/>
                        <a:buFont typeface="Monotype Sorts" pitchFamily="2" charset="2"/>
                        <a:buNone/>
                        <a:tabLst/>
                      </a:pPr>
                      <a:endParaRPr kumimoji="1" lang="fi-FI" altLang="fi-FI" sz="1200" b="0" i="0" u="none" strike="noStrike" cap="none" normalizeH="0" baseline="0">
                        <a:ln>
                          <a:noFill/>
                        </a:ln>
                        <a:solidFill>
                          <a:schemeClr val="bg1"/>
                        </a:solidFill>
                        <a:effectLst/>
                        <a:latin typeface="Arial" panose="020B0604020202020204" pitchFamily="34"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
                          <a:schemeClr val="hlink"/>
                        </a:buClr>
                        <a:buSzPct val="50000"/>
                        <a:buFont typeface="Monotype Sorts" pitchFamily="2" charset="2"/>
                        <a:buNone/>
                        <a:tabLst/>
                      </a:pPr>
                      <a:endParaRPr kumimoji="1" lang="fi-FI" altLang="fi-FI" sz="1200" b="0" i="0" u="none" strike="noStrike" cap="none" normalizeH="0" baseline="0">
                        <a:ln>
                          <a:noFill/>
                        </a:ln>
                        <a:solidFill>
                          <a:schemeClr val="bg1"/>
                        </a:solidFill>
                        <a:effectLst/>
                        <a:latin typeface="Arial" panose="020B0604020202020204" pitchFamily="34" charset="0"/>
                      </a:endParaRPr>
                    </a:p>
                  </a:txBody>
                  <a:tcPr anchor="ctr" horzOverflow="overflow">
                    <a:lnL w="95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1" lang="fi-FI"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,552</a:t>
                      </a:r>
                      <a:endParaRPr kumimoji="1" lang="fi-FI" altLang="fi-FI" sz="1200" b="0" i="0" u="none" strike="noStrike" cap="none" normalizeH="0" baseline="0">
                        <a:ln>
                          <a:noFill/>
                        </a:ln>
                        <a:solidFill>
                          <a:schemeClr val="bg1"/>
                        </a:solidFill>
                        <a:effectLst/>
                        <a:latin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1" lang="fi-FI"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,014</a:t>
                      </a:r>
                      <a:endParaRPr kumimoji="1" lang="fi-FI" altLang="fi-FI" sz="1200" b="0"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1" lang="fi-FI"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40,917</a:t>
                      </a:r>
                      <a:endParaRPr kumimoji="1" lang="fi-FI" altLang="fi-FI" sz="1200" b="0"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1" lang="fi-FI"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a:t>
                      </a:r>
                      <a:endParaRPr kumimoji="1" lang="fi-FI" altLang="fi-FI" sz="1200" b="0"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714130316"/>
                  </a:ext>
                </a:extLst>
              </a:tr>
              <a:tr h="239713">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fi-FI"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e4</a:t>
                      </a:r>
                      <a:endParaRPr kumimoji="1" lang="fi-FI" altLang="fi-FI" sz="1200" b="0" i="0" u="none" strike="noStrike" cap="none" normalizeH="0" baseline="0">
                        <a:ln>
                          <a:noFill/>
                        </a:ln>
                        <a:solidFill>
                          <a:schemeClr val="bg1"/>
                        </a:solidFill>
                        <a:effectLst/>
                        <a:latin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
                          <a:schemeClr val="hlink"/>
                        </a:buClr>
                        <a:buSzPct val="50000"/>
                        <a:buFont typeface="Monotype Sorts" pitchFamily="2" charset="2"/>
                        <a:buNone/>
                        <a:tabLst/>
                      </a:pPr>
                      <a:endParaRPr kumimoji="1" lang="fi-FI" altLang="fi-FI" sz="1200" b="0" i="0" u="none" strike="noStrike" cap="none" normalizeH="0" baseline="0">
                        <a:ln>
                          <a:noFill/>
                        </a:ln>
                        <a:solidFill>
                          <a:schemeClr val="bg1"/>
                        </a:solidFill>
                        <a:effectLst/>
                        <a:latin typeface="Arial" panose="020B0604020202020204" pitchFamily="34"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
                          <a:schemeClr val="hlink"/>
                        </a:buClr>
                        <a:buSzPct val="50000"/>
                        <a:buFont typeface="Monotype Sorts" pitchFamily="2" charset="2"/>
                        <a:buNone/>
                        <a:tabLst/>
                      </a:pPr>
                      <a:endParaRPr kumimoji="1" lang="fi-FI" altLang="fi-FI" sz="1200" b="0" i="0" u="none" strike="noStrike" cap="none" normalizeH="0" baseline="0">
                        <a:ln>
                          <a:noFill/>
                        </a:ln>
                        <a:solidFill>
                          <a:schemeClr val="bg1"/>
                        </a:solidFill>
                        <a:effectLst/>
                        <a:latin typeface="Arial" panose="020B0604020202020204" pitchFamily="34" charset="0"/>
                      </a:endParaRPr>
                    </a:p>
                  </a:txBody>
                  <a:tcPr anchor="ctr" horzOverflow="overflow">
                    <a:lnL w="95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1" lang="fi-FI"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,669</a:t>
                      </a:r>
                      <a:endParaRPr kumimoji="1" lang="fi-FI" altLang="fi-FI" sz="1200" b="0" i="0" u="none" strike="noStrike" cap="none" normalizeH="0" baseline="0">
                        <a:ln>
                          <a:noFill/>
                        </a:ln>
                        <a:solidFill>
                          <a:schemeClr val="bg1"/>
                        </a:solidFill>
                        <a:effectLst/>
                        <a:latin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1" lang="fi-FI"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,014</a:t>
                      </a:r>
                      <a:endParaRPr kumimoji="1" lang="fi-FI" altLang="fi-FI" sz="1200" b="0"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1" lang="fi-FI"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48,952</a:t>
                      </a:r>
                      <a:endParaRPr kumimoji="1" lang="fi-FI" altLang="fi-FI" sz="1200" b="0"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1" lang="fi-FI"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a:t>
                      </a:r>
                      <a:endParaRPr kumimoji="1" lang="fi-FI" altLang="fi-FI" sz="1200" b="0"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983614128"/>
                  </a:ext>
                </a:extLst>
              </a:tr>
              <a:tr h="241300">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fi-FI"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e11</a:t>
                      </a:r>
                      <a:endParaRPr kumimoji="1" lang="fi-FI" altLang="fi-FI" sz="1200" b="0" i="0" u="none" strike="noStrike" cap="none" normalizeH="0" baseline="0">
                        <a:ln>
                          <a:noFill/>
                        </a:ln>
                        <a:solidFill>
                          <a:schemeClr val="bg1"/>
                        </a:solidFill>
                        <a:effectLst/>
                        <a:latin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
                          <a:schemeClr val="hlink"/>
                        </a:buClr>
                        <a:buSzPct val="50000"/>
                        <a:buFont typeface="Monotype Sorts" pitchFamily="2" charset="2"/>
                        <a:buNone/>
                        <a:tabLst/>
                      </a:pPr>
                      <a:endParaRPr kumimoji="1" lang="fi-FI" altLang="fi-FI" sz="1200" b="0" i="0" u="none" strike="noStrike" cap="none" normalizeH="0" baseline="0">
                        <a:ln>
                          <a:noFill/>
                        </a:ln>
                        <a:solidFill>
                          <a:schemeClr val="bg1"/>
                        </a:solidFill>
                        <a:effectLst/>
                        <a:latin typeface="Arial" panose="020B0604020202020204" pitchFamily="34"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
                          <a:schemeClr val="hlink"/>
                        </a:buClr>
                        <a:buSzPct val="50000"/>
                        <a:buFont typeface="Monotype Sorts" pitchFamily="2" charset="2"/>
                        <a:buNone/>
                        <a:tabLst/>
                      </a:pPr>
                      <a:endParaRPr kumimoji="1" lang="fi-FI" altLang="fi-FI" sz="1200" b="0" i="0" u="none" strike="noStrike" cap="none" normalizeH="0" baseline="0">
                        <a:ln>
                          <a:noFill/>
                        </a:ln>
                        <a:solidFill>
                          <a:schemeClr val="bg1"/>
                        </a:solidFill>
                        <a:effectLst/>
                        <a:latin typeface="Arial" panose="020B0604020202020204" pitchFamily="34" charset="0"/>
                      </a:endParaRPr>
                    </a:p>
                  </a:txBody>
                  <a:tcPr anchor="ctr" horzOverflow="overflow">
                    <a:lnL w="95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1" lang="fi-FI"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,599</a:t>
                      </a:r>
                      <a:endParaRPr kumimoji="1" lang="fi-FI" altLang="fi-FI" sz="1200" b="0" i="0" u="none" strike="noStrike" cap="none" normalizeH="0" baseline="0">
                        <a:ln>
                          <a:noFill/>
                        </a:ln>
                        <a:solidFill>
                          <a:schemeClr val="bg1"/>
                        </a:solidFill>
                        <a:effectLst/>
                        <a:latin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1" lang="fi-FI"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,013</a:t>
                      </a:r>
                      <a:endParaRPr kumimoji="1" lang="fi-FI" altLang="fi-FI" sz="1200" b="0"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1" lang="fi-FI"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46,940</a:t>
                      </a:r>
                      <a:endParaRPr kumimoji="1" lang="fi-FI" altLang="fi-FI" sz="1200" b="0"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1" lang="fi-FI"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a:t>
                      </a:r>
                      <a:endParaRPr kumimoji="1" lang="fi-FI" altLang="fi-FI" sz="1200" b="0"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45904257"/>
                  </a:ext>
                </a:extLst>
              </a:tr>
              <a:tr h="239713">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fi-FI"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e12</a:t>
                      </a:r>
                      <a:endParaRPr kumimoji="1" lang="fi-FI" altLang="fi-FI" sz="1200" b="0" i="0" u="none" strike="noStrike" cap="none" normalizeH="0" baseline="0">
                        <a:ln>
                          <a:noFill/>
                        </a:ln>
                        <a:solidFill>
                          <a:schemeClr val="bg1"/>
                        </a:solidFill>
                        <a:effectLst/>
                        <a:latin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
                          <a:schemeClr val="hlink"/>
                        </a:buClr>
                        <a:buSzPct val="50000"/>
                        <a:buFont typeface="Monotype Sorts" pitchFamily="2" charset="2"/>
                        <a:buNone/>
                        <a:tabLst/>
                      </a:pPr>
                      <a:endParaRPr kumimoji="1" lang="fi-FI" altLang="fi-FI" sz="1200" b="0" i="0" u="none" strike="noStrike" cap="none" normalizeH="0" baseline="0">
                        <a:ln>
                          <a:noFill/>
                        </a:ln>
                        <a:solidFill>
                          <a:schemeClr val="bg1"/>
                        </a:solidFill>
                        <a:effectLst/>
                        <a:latin typeface="Arial" panose="020B0604020202020204" pitchFamily="34"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
                          <a:schemeClr val="hlink"/>
                        </a:buClr>
                        <a:buSzPct val="50000"/>
                        <a:buFont typeface="Monotype Sorts" pitchFamily="2" charset="2"/>
                        <a:buNone/>
                        <a:tabLst/>
                      </a:pPr>
                      <a:endParaRPr kumimoji="1" lang="fi-FI" altLang="fi-FI" sz="1200" b="0" i="0" u="none" strike="noStrike" cap="none" normalizeH="0" baseline="0">
                        <a:ln>
                          <a:noFill/>
                        </a:ln>
                        <a:solidFill>
                          <a:schemeClr val="bg1"/>
                        </a:solidFill>
                        <a:effectLst/>
                        <a:latin typeface="Arial" panose="020B0604020202020204" pitchFamily="34" charset="0"/>
                      </a:endParaRPr>
                    </a:p>
                  </a:txBody>
                  <a:tcPr anchor="ctr" horzOverflow="overflow">
                    <a:lnL w="95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1" lang="fi-FI"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,970</a:t>
                      </a:r>
                      <a:endParaRPr kumimoji="1" lang="fi-FI" altLang="fi-FI" sz="1200" b="0" i="0" u="none" strike="noStrike" cap="none" normalizeH="0" baseline="0">
                        <a:ln>
                          <a:noFill/>
                        </a:ln>
                        <a:solidFill>
                          <a:schemeClr val="bg1"/>
                        </a:solidFill>
                        <a:effectLst/>
                        <a:latin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1" lang="fi-FI"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,019</a:t>
                      </a:r>
                      <a:endParaRPr kumimoji="1" lang="fi-FI" altLang="fi-FI" sz="1200" b="0"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1" lang="fi-FI"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50,878</a:t>
                      </a:r>
                      <a:endParaRPr kumimoji="1" lang="fi-FI" altLang="fi-FI" sz="1200" b="0"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1" lang="fi-FI"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a:t>
                      </a:r>
                      <a:endParaRPr kumimoji="1" lang="fi-FI" altLang="fi-FI" sz="1200" b="0"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286787169"/>
                  </a:ext>
                </a:extLst>
              </a:tr>
              <a:tr h="241300">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fi-FI"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e17</a:t>
                      </a:r>
                      <a:endParaRPr kumimoji="1" lang="fi-FI" altLang="fi-FI" sz="1200" b="0" i="0" u="none" strike="noStrike" cap="none" normalizeH="0" baseline="0">
                        <a:ln>
                          <a:noFill/>
                        </a:ln>
                        <a:solidFill>
                          <a:schemeClr val="bg1"/>
                        </a:solidFill>
                        <a:effectLst/>
                        <a:latin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
                          <a:schemeClr val="hlink"/>
                        </a:buClr>
                        <a:buSzPct val="50000"/>
                        <a:buFont typeface="Monotype Sorts" pitchFamily="2" charset="2"/>
                        <a:buNone/>
                        <a:tabLst/>
                      </a:pPr>
                      <a:endParaRPr kumimoji="1" lang="fi-FI" altLang="fi-FI" sz="1200" b="0" i="0" u="none" strike="noStrike" cap="none" normalizeH="0" baseline="0">
                        <a:ln>
                          <a:noFill/>
                        </a:ln>
                        <a:solidFill>
                          <a:schemeClr val="bg1"/>
                        </a:solidFill>
                        <a:effectLst/>
                        <a:latin typeface="Arial" panose="020B0604020202020204" pitchFamily="34"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
                          <a:schemeClr val="hlink"/>
                        </a:buClr>
                        <a:buSzPct val="50000"/>
                        <a:buFont typeface="Monotype Sorts" pitchFamily="2" charset="2"/>
                        <a:buNone/>
                        <a:tabLst/>
                      </a:pPr>
                      <a:endParaRPr kumimoji="1" lang="fi-FI" altLang="fi-FI" sz="1200" b="0" i="0" u="none" strike="noStrike" cap="none" normalizeH="0" baseline="0">
                        <a:ln>
                          <a:noFill/>
                        </a:ln>
                        <a:solidFill>
                          <a:schemeClr val="bg1"/>
                        </a:solidFill>
                        <a:effectLst/>
                        <a:latin typeface="Arial" panose="020B0604020202020204" pitchFamily="34" charset="0"/>
                      </a:endParaRPr>
                    </a:p>
                  </a:txBody>
                  <a:tcPr anchor="ctr" horzOverflow="overflow">
                    <a:lnL w="95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1" lang="fi-FI"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1,082</a:t>
                      </a:r>
                      <a:endParaRPr kumimoji="1" lang="fi-FI" altLang="fi-FI" sz="1200" b="0" i="0" u="none" strike="noStrike" cap="none" normalizeH="0" baseline="0">
                        <a:ln>
                          <a:noFill/>
                        </a:ln>
                        <a:solidFill>
                          <a:schemeClr val="bg1"/>
                        </a:solidFill>
                        <a:effectLst/>
                        <a:latin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1" lang="fi-FI"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,021</a:t>
                      </a:r>
                      <a:endParaRPr kumimoji="1" lang="fi-FI" altLang="fi-FI" sz="1200" b="0"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1" lang="fi-FI"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50,619</a:t>
                      </a:r>
                      <a:endParaRPr kumimoji="1" lang="fi-FI" altLang="fi-FI" sz="1200" b="0"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1" lang="fi-FI"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a:t>
                      </a:r>
                      <a:endParaRPr kumimoji="1" lang="fi-FI" altLang="fi-FI" sz="1200" b="0"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840295155"/>
                  </a:ext>
                </a:extLst>
              </a:tr>
              <a:tr h="241300">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fi-FI"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e5</a:t>
                      </a:r>
                      <a:endParaRPr kumimoji="1" lang="fi-FI" altLang="fi-FI" sz="1200" b="0" i="0" u="none" strike="noStrike" cap="none" normalizeH="0" baseline="0">
                        <a:ln>
                          <a:noFill/>
                        </a:ln>
                        <a:solidFill>
                          <a:schemeClr val="bg1"/>
                        </a:solidFill>
                        <a:effectLst/>
                        <a:latin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
                          <a:schemeClr val="hlink"/>
                        </a:buClr>
                        <a:buSzPct val="50000"/>
                        <a:buFont typeface="Monotype Sorts" pitchFamily="2" charset="2"/>
                        <a:buNone/>
                        <a:tabLst/>
                      </a:pPr>
                      <a:endParaRPr kumimoji="1" lang="fi-FI" altLang="fi-FI" sz="1200" b="0" i="0" u="none" strike="noStrike" cap="none" normalizeH="0" baseline="0">
                        <a:ln>
                          <a:noFill/>
                        </a:ln>
                        <a:solidFill>
                          <a:schemeClr val="bg1"/>
                        </a:solidFill>
                        <a:effectLst/>
                        <a:latin typeface="Arial" panose="020B0604020202020204" pitchFamily="34"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
                          <a:schemeClr val="hlink"/>
                        </a:buClr>
                        <a:buSzPct val="50000"/>
                        <a:buFont typeface="Monotype Sorts" pitchFamily="2" charset="2"/>
                        <a:buNone/>
                        <a:tabLst/>
                      </a:pPr>
                      <a:endParaRPr kumimoji="1" lang="fi-FI" altLang="fi-FI" sz="1200" b="0" i="0" u="none" strike="noStrike" cap="none" normalizeH="0" baseline="0">
                        <a:ln>
                          <a:noFill/>
                        </a:ln>
                        <a:solidFill>
                          <a:schemeClr val="bg1"/>
                        </a:solidFill>
                        <a:effectLst/>
                        <a:latin typeface="Arial" panose="020B0604020202020204" pitchFamily="34" charset="0"/>
                      </a:endParaRPr>
                    </a:p>
                  </a:txBody>
                  <a:tcPr anchor="ctr" horzOverflow="overflow">
                    <a:lnL w="95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1" lang="fi-FI"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,625</a:t>
                      </a:r>
                      <a:endParaRPr kumimoji="1" lang="fi-FI" altLang="fi-FI" sz="1200" b="0" i="0" u="none" strike="noStrike" cap="none" normalizeH="0" baseline="0">
                        <a:ln>
                          <a:noFill/>
                        </a:ln>
                        <a:solidFill>
                          <a:schemeClr val="bg1"/>
                        </a:solidFill>
                        <a:effectLst/>
                        <a:latin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1" lang="fi-FI"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,012</a:t>
                      </a:r>
                      <a:endParaRPr kumimoji="1" lang="fi-FI" altLang="fi-FI" sz="1200" b="0"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1" lang="fi-FI"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52,086</a:t>
                      </a:r>
                      <a:endParaRPr kumimoji="1" lang="fi-FI" altLang="fi-FI" sz="1200" b="0"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1" lang="fi-FI"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a:t>
                      </a:r>
                      <a:endParaRPr kumimoji="1" lang="fi-FI" altLang="fi-FI" sz="1200" b="0"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20745163"/>
                  </a:ext>
                </a:extLst>
              </a:tr>
              <a:tr h="239713">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fi-FI"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e8</a:t>
                      </a:r>
                      <a:endParaRPr kumimoji="1" lang="fi-FI" altLang="fi-FI" sz="1200" b="0" i="0" u="none" strike="noStrike" cap="none" normalizeH="0" baseline="0">
                        <a:ln>
                          <a:noFill/>
                        </a:ln>
                        <a:solidFill>
                          <a:schemeClr val="bg1"/>
                        </a:solidFill>
                        <a:effectLst/>
                        <a:latin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
                          <a:schemeClr val="hlink"/>
                        </a:buClr>
                        <a:buSzPct val="50000"/>
                        <a:buFont typeface="Monotype Sorts" pitchFamily="2" charset="2"/>
                        <a:buNone/>
                        <a:tabLst/>
                      </a:pPr>
                      <a:endParaRPr kumimoji="1" lang="fi-FI" altLang="fi-FI" sz="1200" b="0" i="0" u="none" strike="noStrike" cap="none" normalizeH="0" baseline="0">
                        <a:ln>
                          <a:noFill/>
                        </a:ln>
                        <a:solidFill>
                          <a:schemeClr val="bg1"/>
                        </a:solidFill>
                        <a:effectLst/>
                        <a:latin typeface="Arial" panose="020B0604020202020204" pitchFamily="34"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
                          <a:schemeClr val="hlink"/>
                        </a:buClr>
                        <a:buSzPct val="50000"/>
                        <a:buFont typeface="Monotype Sorts" pitchFamily="2" charset="2"/>
                        <a:buNone/>
                        <a:tabLst/>
                      </a:pPr>
                      <a:endParaRPr kumimoji="1" lang="fi-FI" altLang="fi-FI" sz="1200" b="0" i="0" u="none" strike="noStrike" cap="none" normalizeH="0" baseline="0">
                        <a:ln>
                          <a:noFill/>
                        </a:ln>
                        <a:solidFill>
                          <a:schemeClr val="bg1"/>
                        </a:solidFill>
                        <a:effectLst/>
                        <a:latin typeface="Arial" panose="020B0604020202020204" pitchFamily="34" charset="0"/>
                      </a:endParaRPr>
                    </a:p>
                  </a:txBody>
                  <a:tcPr anchor="ctr" horzOverflow="overflow">
                    <a:lnL w="95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1" lang="fi-FI"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1,112</a:t>
                      </a:r>
                      <a:endParaRPr kumimoji="1" lang="fi-FI" altLang="fi-FI" sz="1200" b="0" i="0" u="none" strike="noStrike" cap="none" normalizeH="0" baseline="0">
                        <a:ln>
                          <a:noFill/>
                        </a:ln>
                        <a:solidFill>
                          <a:schemeClr val="bg1"/>
                        </a:solidFill>
                        <a:effectLst/>
                        <a:latin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1" lang="fi-FI"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,020</a:t>
                      </a:r>
                      <a:endParaRPr kumimoji="1" lang="fi-FI" altLang="fi-FI" sz="1200" b="0"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1" lang="fi-FI"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54,762</a:t>
                      </a:r>
                      <a:endParaRPr kumimoji="1" lang="fi-FI" altLang="fi-FI" sz="1200" b="0"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1" lang="fi-FI"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a:t>
                      </a:r>
                      <a:endParaRPr kumimoji="1" lang="fi-FI" altLang="fi-FI" sz="1200" b="0"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774134809"/>
                  </a:ext>
                </a:extLst>
              </a:tr>
              <a:tr h="241300">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fi-FI"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e10</a:t>
                      </a:r>
                      <a:endParaRPr kumimoji="1" lang="fi-FI" altLang="fi-FI" sz="1200" b="0" i="0" u="none" strike="noStrike" cap="none" normalizeH="0" baseline="0">
                        <a:ln>
                          <a:noFill/>
                        </a:ln>
                        <a:solidFill>
                          <a:schemeClr val="bg1"/>
                        </a:solidFill>
                        <a:effectLst/>
                        <a:latin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
                          <a:schemeClr val="hlink"/>
                        </a:buClr>
                        <a:buSzPct val="50000"/>
                        <a:buFont typeface="Monotype Sorts" pitchFamily="2" charset="2"/>
                        <a:buNone/>
                        <a:tabLst/>
                      </a:pPr>
                      <a:endParaRPr kumimoji="1" lang="fi-FI" altLang="fi-FI" sz="1200" b="0" i="0" u="none" strike="noStrike" cap="none" normalizeH="0" baseline="0">
                        <a:ln>
                          <a:noFill/>
                        </a:ln>
                        <a:solidFill>
                          <a:schemeClr val="bg1"/>
                        </a:solidFill>
                        <a:effectLst/>
                        <a:latin typeface="Arial" panose="020B0604020202020204" pitchFamily="34"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
                          <a:schemeClr val="hlink"/>
                        </a:buClr>
                        <a:buSzPct val="50000"/>
                        <a:buFont typeface="Monotype Sorts" pitchFamily="2" charset="2"/>
                        <a:buNone/>
                        <a:tabLst/>
                      </a:pPr>
                      <a:endParaRPr kumimoji="1" lang="fi-FI" altLang="fi-FI" sz="1200" b="0" i="0" u="none" strike="noStrike" cap="none" normalizeH="0" baseline="0">
                        <a:ln>
                          <a:noFill/>
                        </a:ln>
                        <a:solidFill>
                          <a:schemeClr val="bg1"/>
                        </a:solidFill>
                        <a:effectLst/>
                        <a:latin typeface="Arial" panose="020B0604020202020204" pitchFamily="34" charset="0"/>
                      </a:endParaRPr>
                    </a:p>
                  </a:txBody>
                  <a:tcPr anchor="ctr" horzOverflow="overflow">
                    <a:lnL w="95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1" lang="fi-FI"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,560</a:t>
                      </a:r>
                      <a:endParaRPr kumimoji="1" lang="fi-FI" altLang="fi-FI" sz="1200" b="0" i="0" u="none" strike="noStrike" cap="none" normalizeH="0" baseline="0">
                        <a:ln>
                          <a:noFill/>
                        </a:ln>
                        <a:solidFill>
                          <a:schemeClr val="bg1"/>
                        </a:solidFill>
                        <a:effectLst/>
                        <a:latin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1" lang="fi-FI"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,013</a:t>
                      </a:r>
                      <a:endParaRPr kumimoji="1" lang="fi-FI" altLang="fi-FI" sz="1200" b="0"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1" lang="fi-FI"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42,154</a:t>
                      </a:r>
                      <a:endParaRPr kumimoji="1" lang="fi-FI" altLang="fi-FI" sz="1200" b="0"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1" lang="fi-FI"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a:t>
                      </a:r>
                      <a:endParaRPr kumimoji="1" lang="fi-FI" altLang="fi-FI" sz="1200" b="0"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905952382"/>
                  </a:ext>
                </a:extLst>
              </a:tr>
              <a:tr h="241300">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fi-FI"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e15</a:t>
                      </a:r>
                      <a:endParaRPr kumimoji="1" lang="fi-FI" altLang="fi-FI" sz="1200" b="0" i="0" u="none" strike="noStrike" cap="none" normalizeH="0" baseline="0">
                        <a:ln>
                          <a:noFill/>
                        </a:ln>
                        <a:solidFill>
                          <a:schemeClr val="bg1"/>
                        </a:solidFill>
                        <a:effectLst/>
                        <a:latin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
                          <a:schemeClr val="hlink"/>
                        </a:buClr>
                        <a:buSzPct val="50000"/>
                        <a:buFont typeface="Monotype Sorts" pitchFamily="2" charset="2"/>
                        <a:buNone/>
                        <a:tabLst/>
                      </a:pPr>
                      <a:endParaRPr kumimoji="1" lang="fi-FI" altLang="fi-FI" sz="1200" b="0" i="0" u="none" strike="noStrike" cap="none" normalizeH="0" baseline="0">
                        <a:ln>
                          <a:noFill/>
                        </a:ln>
                        <a:solidFill>
                          <a:schemeClr val="bg1"/>
                        </a:solidFill>
                        <a:effectLst/>
                        <a:latin typeface="Arial" panose="020B0604020202020204" pitchFamily="34"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
                          <a:schemeClr val="hlink"/>
                        </a:buClr>
                        <a:buSzPct val="50000"/>
                        <a:buFont typeface="Monotype Sorts" pitchFamily="2" charset="2"/>
                        <a:buNone/>
                        <a:tabLst/>
                      </a:pPr>
                      <a:endParaRPr kumimoji="1" lang="fi-FI" altLang="fi-FI" sz="1200" b="0" i="0" u="none" strike="noStrike" cap="none" normalizeH="0" baseline="0">
                        <a:ln>
                          <a:noFill/>
                        </a:ln>
                        <a:solidFill>
                          <a:schemeClr val="bg1"/>
                        </a:solidFill>
                        <a:effectLst/>
                        <a:latin typeface="Arial" panose="020B0604020202020204" pitchFamily="34" charset="0"/>
                      </a:endParaRPr>
                    </a:p>
                  </a:txBody>
                  <a:tcPr anchor="ctr" horzOverflow="overflow">
                    <a:lnL w="95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1" lang="fi-FI"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1,127</a:t>
                      </a:r>
                      <a:endParaRPr kumimoji="1" lang="fi-FI" altLang="fi-FI" sz="1200" b="0" i="0" u="none" strike="noStrike" cap="none" normalizeH="0" baseline="0">
                        <a:ln>
                          <a:noFill/>
                        </a:ln>
                        <a:solidFill>
                          <a:schemeClr val="bg1"/>
                        </a:solidFill>
                        <a:effectLst/>
                        <a:latin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1" lang="fi-FI"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,022</a:t>
                      </a:r>
                      <a:endParaRPr kumimoji="1" lang="fi-FI" altLang="fi-FI" sz="1200" b="0"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1" lang="fi-FI"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50,872</a:t>
                      </a:r>
                      <a:endParaRPr kumimoji="1" lang="fi-FI" altLang="fi-FI" sz="1200" b="0"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1" lang="fi-FI"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a:t>
                      </a:r>
                      <a:endParaRPr kumimoji="1" lang="fi-FI" altLang="fi-FI" sz="1200" b="0"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560065124"/>
                  </a:ext>
                </a:extLst>
              </a:tr>
              <a:tr h="239713">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fi-FI"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e16</a:t>
                      </a:r>
                      <a:endParaRPr kumimoji="1" lang="fi-FI" altLang="fi-FI" sz="1200" b="0" i="0" u="none" strike="noStrike" cap="none" normalizeH="0" baseline="0">
                        <a:ln>
                          <a:noFill/>
                        </a:ln>
                        <a:solidFill>
                          <a:schemeClr val="bg1"/>
                        </a:solidFill>
                        <a:effectLst/>
                        <a:latin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
                          <a:schemeClr val="hlink"/>
                        </a:buClr>
                        <a:buSzPct val="50000"/>
                        <a:buFont typeface="Monotype Sorts" pitchFamily="2" charset="2"/>
                        <a:buNone/>
                        <a:tabLst/>
                      </a:pPr>
                      <a:endParaRPr kumimoji="1" lang="fi-FI" altLang="fi-FI" sz="1200" b="0" i="0" u="none" strike="noStrike" cap="none" normalizeH="0" baseline="0">
                        <a:ln>
                          <a:noFill/>
                        </a:ln>
                        <a:solidFill>
                          <a:schemeClr val="bg1"/>
                        </a:solidFill>
                        <a:effectLst/>
                        <a:latin typeface="Arial" panose="020B0604020202020204" pitchFamily="34"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
                          <a:schemeClr val="hlink"/>
                        </a:buClr>
                        <a:buSzPct val="50000"/>
                        <a:buFont typeface="Monotype Sorts" pitchFamily="2" charset="2"/>
                        <a:buNone/>
                        <a:tabLst/>
                      </a:pPr>
                      <a:endParaRPr kumimoji="1" lang="fi-FI" altLang="fi-FI" sz="1200" b="0" i="0" u="none" strike="noStrike" cap="none" normalizeH="0" baseline="0">
                        <a:ln>
                          <a:noFill/>
                        </a:ln>
                        <a:solidFill>
                          <a:schemeClr val="bg1"/>
                        </a:solidFill>
                        <a:effectLst/>
                        <a:latin typeface="Arial" panose="020B0604020202020204" pitchFamily="34" charset="0"/>
                      </a:endParaRPr>
                    </a:p>
                  </a:txBody>
                  <a:tcPr anchor="ctr" horzOverflow="overflow">
                    <a:lnL w="95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1" lang="fi-FI"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1,123</a:t>
                      </a:r>
                      <a:endParaRPr kumimoji="1" lang="fi-FI" altLang="fi-FI" sz="1200" b="0" i="0" u="none" strike="noStrike" cap="none" normalizeH="0" baseline="0">
                        <a:ln>
                          <a:noFill/>
                        </a:ln>
                        <a:solidFill>
                          <a:schemeClr val="bg1"/>
                        </a:solidFill>
                        <a:effectLst/>
                        <a:latin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1" lang="fi-FI"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,021</a:t>
                      </a:r>
                      <a:endParaRPr kumimoji="1" lang="fi-FI" altLang="fi-FI" sz="1200" b="0"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1" lang="fi-FI"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53,976</a:t>
                      </a:r>
                      <a:endParaRPr kumimoji="1" lang="fi-FI" altLang="fi-FI" sz="1200" b="0"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1" lang="fi-FI"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a:t>
                      </a:r>
                      <a:endParaRPr kumimoji="1" lang="fi-FI" altLang="fi-FI" sz="1200" b="0"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799999997"/>
                  </a:ext>
                </a:extLst>
              </a:tr>
              <a:tr h="241300">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fi-FI"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e18</a:t>
                      </a:r>
                      <a:endParaRPr kumimoji="1" lang="fi-FI" altLang="fi-FI" sz="1200" b="0" i="0" u="none" strike="noStrike" cap="none" normalizeH="0" baseline="0">
                        <a:ln>
                          <a:noFill/>
                        </a:ln>
                        <a:solidFill>
                          <a:schemeClr val="bg1"/>
                        </a:solidFill>
                        <a:effectLst/>
                        <a:latin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
                          <a:schemeClr val="hlink"/>
                        </a:buClr>
                        <a:buSzPct val="50000"/>
                        <a:buFont typeface="Monotype Sorts" pitchFamily="2" charset="2"/>
                        <a:buNone/>
                        <a:tabLst/>
                      </a:pPr>
                      <a:endParaRPr kumimoji="1" lang="fi-FI" altLang="fi-FI" sz="1200" b="0" i="0" u="none" strike="noStrike" cap="none" normalizeH="0" baseline="0">
                        <a:ln>
                          <a:noFill/>
                        </a:ln>
                        <a:solidFill>
                          <a:schemeClr val="bg1"/>
                        </a:solidFill>
                        <a:effectLst/>
                        <a:latin typeface="Arial" panose="020B0604020202020204" pitchFamily="34"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
                          <a:schemeClr val="hlink"/>
                        </a:buClr>
                        <a:buSzPct val="50000"/>
                        <a:buFont typeface="Monotype Sorts" pitchFamily="2" charset="2"/>
                        <a:buNone/>
                        <a:tabLst/>
                      </a:pPr>
                      <a:endParaRPr kumimoji="1" lang="fi-FI" altLang="fi-FI" sz="1200" b="0" i="0" u="none" strike="noStrike" cap="none" normalizeH="0" baseline="0">
                        <a:ln>
                          <a:noFill/>
                        </a:ln>
                        <a:solidFill>
                          <a:schemeClr val="bg1"/>
                        </a:solidFill>
                        <a:effectLst/>
                        <a:latin typeface="Arial" panose="020B0604020202020204" pitchFamily="34" charset="0"/>
                      </a:endParaRPr>
                    </a:p>
                  </a:txBody>
                  <a:tcPr anchor="ctr" horzOverflow="overflow">
                    <a:lnL w="95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1" lang="fi-FI"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,556</a:t>
                      </a:r>
                      <a:endParaRPr kumimoji="1" lang="fi-FI" altLang="fi-FI" sz="1200" b="0" i="0" u="none" strike="noStrike" cap="none" normalizeH="0" baseline="0">
                        <a:ln>
                          <a:noFill/>
                        </a:ln>
                        <a:solidFill>
                          <a:schemeClr val="bg1"/>
                        </a:solidFill>
                        <a:effectLst/>
                        <a:latin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1" lang="fi-FI"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,013</a:t>
                      </a:r>
                      <a:endParaRPr kumimoji="1" lang="fi-FI" altLang="fi-FI" sz="1200" b="0"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1" lang="fi-FI"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43,032</a:t>
                      </a:r>
                      <a:endParaRPr kumimoji="1" lang="fi-FI" altLang="fi-FI" sz="1200" b="0"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1" lang="fi-FI"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a:t>
                      </a:r>
                      <a:endParaRPr kumimoji="1" lang="fi-FI" altLang="fi-FI" sz="1200" b="0"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893021013"/>
                  </a:ext>
                </a:extLst>
              </a:tr>
              <a:tr h="239713">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fi-FI"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e19</a:t>
                      </a:r>
                      <a:endParaRPr kumimoji="1" lang="fi-FI" altLang="fi-FI" sz="1200" b="0" i="0" u="none" strike="noStrike" cap="none" normalizeH="0" baseline="0">
                        <a:ln>
                          <a:noFill/>
                        </a:ln>
                        <a:solidFill>
                          <a:schemeClr val="bg1"/>
                        </a:solidFill>
                        <a:effectLst/>
                        <a:latin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
                          <a:schemeClr val="hlink"/>
                        </a:buClr>
                        <a:buSzPct val="50000"/>
                        <a:buFont typeface="Monotype Sorts" pitchFamily="2" charset="2"/>
                        <a:buNone/>
                        <a:tabLst/>
                      </a:pPr>
                      <a:endParaRPr kumimoji="1" lang="fi-FI" altLang="fi-FI" sz="1200" b="0" i="0" u="none" strike="noStrike" cap="none" normalizeH="0" baseline="0">
                        <a:ln>
                          <a:noFill/>
                        </a:ln>
                        <a:solidFill>
                          <a:schemeClr val="bg1"/>
                        </a:solidFill>
                        <a:effectLst/>
                        <a:latin typeface="Arial" panose="020B0604020202020204" pitchFamily="34"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
                          <a:schemeClr val="hlink"/>
                        </a:buClr>
                        <a:buSzPct val="50000"/>
                        <a:buFont typeface="Monotype Sorts" pitchFamily="2" charset="2"/>
                        <a:buNone/>
                        <a:tabLst/>
                      </a:pPr>
                      <a:endParaRPr kumimoji="1" lang="fi-FI" altLang="fi-FI" sz="1200" b="0" i="0" u="none" strike="noStrike" cap="none" normalizeH="0" baseline="0">
                        <a:ln>
                          <a:noFill/>
                        </a:ln>
                        <a:solidFill>
                          <a:schemeClr val="bg1"/>
                        </a:solidFill>
                        <a:effectLst/>
                        <a:latin typeface="Arial" panose="020B0604020202020204" pitchFamily="34" charset="0"/>
                      </a:endParaRPr>
                    </a:p>
                  </a:txBody>
                  <a:tcPr anchor="ctr" horzOverflow="overflow">
                    <a:lnL w="95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1" lang="fi-FI"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,417</a:t>
                      </a:r>
                      <a:endParaRPr kumimoji="1" lang="fi-FI" altLang="fi-FI" sz="1200" b="0" i="0" u="none" strike="noStrike" cap="none" normalizeH="0" baseline="0">
                        <a:ln>
                          <a:noFill/>
                        </a:ln>
                        <a:solidFill>
                          <a:schemeClr val="bg1"/>
                        </a:solidFill>
                        <a:effectLst/>
                        <a:latin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1" lang="fi-FI"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,012</a:t>
                      </a:r>
                      <a:endParaRPr kumimoji="1" lang="fi-FI" altLang="fi-FI" sz="1200" b="0"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1" lang="fi-FI"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35,687</a:t>
                      </a:r>
                      <a:endParaRPr kumimoji="1" lang="fi-FI" altLang="fi-FI" sz="1200" b="0"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1" lang="fi-FI"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a:t>
                      </a:r>
                      <a:endParaRPr kumimoji="1" lang="fi-FI" altLang="fi-FI" sz="1200" b="0"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090116553"/>
                  </a:ext>
                </a:extLst>
              </a:tr>
              <a:tr h="241300">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fi-FI"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e20</a:t>
                      </a:r>
                      <a:endParaRPr kumimoji="1" lang="fi-FI" altLang="fi-FI" sz="1200" b="0" i="0" u="none" strike="noStrike" cap="none" normalizeH="0" baseline="0">
                        <a:ln>
                          <a:noFill/>
                        </a:ln>
                        <a:solidFill>
                          <a:schemeClr val="bg1"/>
                        </a:solidFill>
                        <a:effectLst/>
                        <a:latin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
                          <a:schemeClr val="hlink"/>
                        </a:buClr>
                        <a:buSzPct val="50000"/>
                        <a:buFont typeface="Monotype Sorts" pitchFamily="2" charset="2"/>
                        <a:buNone/>
                        <a:tabLst/>
                      </a:pPr>
                      <a:endParaRPr kumimoji="1" lang="fi-FI" altLang="fi-FI" sz="1200" b="0" i="0" u="none" strike="noStrike" cap="none" normalizeH="0" baseline="0">
                        <a:ln>
                          <a:noFill/>
                        </a:ln>
                        <a:solidFill>
                          <a:schemeClr val="bg1"/>
                        </a:solidFill>
                        <a:effectLst/>
                        <a:latin typeface="Arial" panose="020B0604020202020204" pitchFamily="34"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
                          <a:schemeClr val="hlink"/>
                        </a:buClr>
                        <a:buSzPct val="50000"/>
                        <a:buFont typeface="Monotype Sorts" pitchFamily="2" charset="2"/>
                        <a:buNone/>
                        <a:tabLst/>
                      </a:pPr>
                      <a:endParaRPr kumimoji="1" lang="fi-FI" altLang="fi-FI" sz="1200" b="0" i="0" u="none" strike="noStrike" cap="none" normalizeH="0" baseline="0">
                        <a:ln>
                          <a:noFill/>
                        </a:ln>
                        <a:solidFill>
                          <a:schemeClr val="bg1"/>
                        </a:solidFill>
                        <a:effectLst/>
                        <a:latin typeface="Arial" panose="020B0604020202020204" pitchFamily="34" charset="0"/>
                      </a:endParaRPr>
                    </a:p>
                  </a:txBody>
                  <a:tcPr anchor="ctr" horzOverflow="overflow">
                    <a:lnL w="95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1" lang="fi-FI"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,937</a:t>
                      </a:r>
                      <a:endParaRPr kumimoji="1" lang="fi-FI" altLang="fi-FI" sz="1200" b="0" i="0" u="none" strike="noStrike" cap="none" normalizeH="0" baseline="0">
                        <a:ln>
                          <a:noFill/>
                        </a:ln>
                        <a:solidFill>
                          <a:schemeClr val="bg1"/>
                        </a:solidFill>
                        <a:effectLst/>
                        <a:latin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1" lang="fi-FI"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,017</a:t>
                      </a:r>
                      <a:endParaRPr kumimoji="1" lang="fi-FI" altLang="fi-FI" sz="1200" b="0"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1" lang="fi-FI"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53,586</a:t>
                      </a:r>
                      <a:endParaRPr kumimoji="1" lang="fi-FI" altLang="fi-FI" sz="1200" b="0"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1" lang="fi-FI"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a:t>
                      </a:r>
                      <a:endParaRPr kumimoji="1" lang="fi-FI" altLang="fi-FI" sz="1200" b="0"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060787469"/>
                  </a:ext>
                </a:extLst>
              </a:tr>
            </a:tbl>
          </a:graphicData>
        </a:graphic>
      </p:graphicFrame>
      <p:sp>
        <p:nvSpPr>
          <p:cNvPr id="111925" name="Text Box 1333">
            <a:extLst>
              <a:ext uri="{FF2B5EF4-FFF2-40B4-BE49-F238E27FC236}">
                <a16:creationId xmlns:a16="http://schemas.microsoft.com/office/drawing/2014/main" id="{C479F4EF-7A81-43DE-B2F4-7D35865C1707}"/>
              </a:ext>
            </a:extLst>
          </p:cNvPr>
          <p:cNvSpPr txBox="1">
            <a:spLocks noChangeArrowheads="1"/>
          </p:cNvSpPr>
          <p:nvPr/>
        </p:nvSpPr>
        <p:spPr bwMode="auto">
          <a:xfrm>
            <a:off x="323850" y="2205038"/>
            <a:ext cx="4752975" cy="2282825"/>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fi-FI" altLang="fi-FI">
                <a:solidFill>
                  <a:schemeClr val="bg1"/>
                </a:solidFill>
              </a:rPr>
              <a:t>Estimate = varianssin estimaatti</a:t>
            </a:r>
          </a:p>
          <a:p>
            <a:r>
              <a:rPr lang="fi-FI" altLang="fi-FI">
                <a:solidFill>
                  <a:schemeClr val="bg1"/>
                </a:solidFill>
              </a:rPr>
              <a:t>S.E. = keskivirheen estimaatti</a:t>
            </a:r>
          </a:p>
          <a:p>
            <a:r>
              <a:rPr lang="fi-FI" altLang="fi-FI">
                <a:solidFill>
                  <a:schemeClr val="bg1"/>
                </a:solidFill>
              </a:rPr>
              <a:t>C.R. = Critical Ratio</a:t>
            </a:r>
          </a:p>
          <a:p>
            <a:pPr>
              <a:buFontTx/>
              <a:buChar char="-"/>
            </a:pPr>
            <a:r>
              <a:rPr lang="fi-FI" altLang="fi-FI">
                <a:solidFill>
                  <a:schemeClr val="bg1"/>
                </a:solidFill>
              </a:rPr>
              <a:t>Jos &gt;1.96 niin estimaatti eroaa nollasta, p&lt;0.05</a:t>
            </a:r>
          </a:p>
          <a:p>
            <a:r>
              <a:rPr lang="fi-FI" altLang="fi-FI">
                <a:solidFill>
                  <a:schemeClr val="bg1"/>
                </a:solidFill>
              </a:rPr>
              <a:t>P = p-arvo</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 name="Slide Number Placeholder 3">
            <a:extLst>
              <a:ext uri="{FF2B5EF4-FFF2-40B4-BE49-F238E27FC236}">
                <a16:creationId xmlns:a16="http://schemas.microsoft.com/office/drawing/2014/main" id="{E069F571-67D6-486B-A71E-5E2CF6E38E0D}"/>
              </a:ext>
            </a:extLst>
          </p:cNvPr>
          <p:cNvSpPr>
            <a:spLocks noGrp="1"/>
          </p:cNvSpPr>
          <p:nvPr>
            <p:ph type="sldNum" sz="quarter" idx="12"/>
          </p:nvPr>
        </p:nvSpPr>
        <p:spPr/>
        <p:txBody>
          <a:bodyPr/>
          <a:lstStyle/>
          <a:p>
            <a:fld id="{6A1A07CF-A5E4-46A1-9CE4-11F29A034B0D}" type="slidenum">
              <a:rPr lang="en-US" altLang="fi-FI"/>
              <a:pPr/>
              <a:t>44</a:t>
            </a:fld>
            <a:endParaRPr lang="en-US" altLang="fi-FI"/>
          </a:p>
        </p:txBody>
      </p:sp>
      <p:graphicFrame>
        <p:nvGraphicFramePr>
          <p:cNvPr id="85166" name="Group 3246">
            <a:extLst>
              <a:ext uri="{FF2B5EF4-FFF2-40B4-BE49-F238E27FC236}">
                <a16:creationId xmlns:a16="http://schemas.microsoft.com/office/drawing/2014/main" id="{A3A7FE39-DC7B-41A1-8AA6-C5B590CE03A6}"/>
              </a:ext>
            </a:extLst>
          </p:cNvPr>
          <p:cNvGraphicFramePr>
            <a:graphicFrameLocks noGrp="1"/>
          </p:cNvGraphicFramePr>
          <p:nvPr/>
        </p:nvGraphicFramePr>
        <p:xfrm>
          <a:off x="5708650" y="288925"/>
          <a:ext cx="2824163" cy="5949960"/>
        </p:xfrm>
        <a:graphic>
          <a:graphicData uri="http://schemas.openxmlformats.org/drawingml/2006/table">
            <a:tbl>
              <a:tblPr/>
              <a:tblGrid>
                <a:gridCol w="539750">
                  <a:extLst>
                    <a:ext uri="{9D8B030D-6E8A-4147-A177-3AD203B41FA5}">
                      <a16:colId xmlns:a16="http://schemas.microsoft.com/office/drawing/2014/main" val="2639181662"/>
                    </a:ext>
                  </a:extLst>
                </a:gridCol>
                <a:gridCol w="422275">
                  <a:extLst>
                    <a:ext uri="{9D8B030D-6E8A-4147-A177-3AD203B41FA5}">
                      <a16:colId xmlns:a16="http://schemas.microsoft.com/office/drawing/2014/main" val="3148248562"/>
                    </a:ext>
                  </a:extLst>
                </a:gridCol>
                <a:gridCol w="344488">
                  <a:extLst>
                    <a:ext uri="{9D8B030D-6E8A-4147-A177-3AD203B41FA5}">
                      <a16:colId xmlns:a16="http://schemas.microsoft.com/office/drawing/2014/main" val="3073261552"/>
                    </a:ext>
                  </a:extLst>
                </a:gridCol>
                <a:gridCol w="717550">
                  <a:extLst>
                    <a:ext uri="{9D8B030D-6E8A-4147-A177-3AD203B41FA5}">
                      <a16:colId xmlns:a16="http://schemas.microsoft.com/office/drawing/2014/main" val="704847241"/>
                    </a:ext>
                  </a:extLst>
                </a:gridCol>
                <a:gridCol w="800100">
                  <a:extLst>
                    <a:ext uri="{9D8B030D-6E8A-4147-A177-3AD203B41FA5}">
                      <a16:colId xmlns:a16="http://schemas.microsoft.com/office/drawing/2014/main" val="3337365263"/>
                    </a:ext>
                  </a:extLst>
                </a:gridCol>
              </a:tblGrid>
              <a:tr h="274638">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
                          <a:schemeClr val="hlink"/>
                        </a:buClr>
                        <a:buSzPct val="50000"/>
                        <a:buFont typeface="Monotype Sorts" pitchFamily="2" charset="2"/>
                        <a:buNone/>
                        <a:tabLst/>
                      </a:pPr>
                      <a:endParaRPr kumimoji="1" lang="fi-FI" altLang="fi-FI" sz="2400" b="0" i="0" u="none" strike="noStrike" cap="none" normalizeH="0" baseline="0">
                        <a:ln>
                          <a:noFill/>
                        </a:ln>
                        <a:solidFill>
                          <a:schemeClr val="bg1"/>
                        </a:solidFill>
                        <a:effectLst/>
                        <a:latin typeface="Arial" panose="020B0604020202020204" pitchFamily="34"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
                          <a:schemeClr val="hlink"/>
                        </a:buClr>
                        <a:buSzPct val="50000"/>
                        <a:buFont typeface="Monotype Sorts" pitchFamily="2" charset="2"/>
                        <a:buNone/>
                        <a:tabLst/>
                      </a:pPr>
                      <a:endParaRPr kumimoji="1" lang="fi-FI" altLang="fi-FI" sz="2400" b="0" i="0" u="none" strike="noStrike" cap="none" normalizeH="0" baseline="0">
                        <a:ln>
                          <a:noFill/>
                        </a:ln>
                        <a:solidFill>
                          <a:schemeClr val="bg1"/>
                        </a:solidFill>
                        <a:effectLst/>
                        <a:latin typeface="Arial" panose="020B0604020202020204" pitchFamily="34"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
                          <a:schemeClr val="hlink"/>
                        </a:buClr>
                        <a:buSzPct val="50000"/>
                        <a:buFont typeface="Monotype Sorts" pitchFamily="2" charset="2"/>
                        <a:buNone/>
                        <a:tabLst/>
                      </a:pPr>
                      <a:endParaRPr kumimoji="1" lang="fi-FI" altLang="fi-FI" sz="2400" b="0" i="0" u="none" strike="noStrike" cap="none" normalizeH="0" baseline="0">
                        <a:ln>
                          <a:noFill/>
                        </a:ln>
                        <a:solidFill>
                          <a:schemeClr val="bg1"/>
                        </a:solidFill>
                        <a:effectLst/>
                        <a:latin typeface="Arial" panose="020B0604020202020204" pitchFamily="34"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KOHO 1966</a:t>
                      </a:r>
                      <a:endParaRPr kumimoji="1" lang="en-US" altLang="fi-FI" sz="2400" b="0" i="0" u="none" strike="noStrike" cap="none" normalizeH="0" baseline="0">
                        <a:ln>
                          <a:noFill/>
                        </a:ln>
                        <a:solidFill>
                          <a:schemeClr val="bg1"/>
                        </a:solidFill>
                        <a:effectLst/>
                        <a:latin typeface="Times New Roman" panose="02020603050405020304" pitchFamily="18"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KOHO 1986</a:t>
                      </a:r>
                      <a:endParaRPr kumimoji="1" lang="en-US" altLang="fi-FI" sz="2400" b="0"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152529729"/>
                  </a:ext>
                </a:extLst>
              </a:tr>
              <a:tr h="274638">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tas01</a:t>
                      </a:r>
                      <a:endParaRPr kumimoji="1" lang="en-US" altLang="fi-FI" sz="2400" b="0"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&lt;---</a:t>
                      </a:r>
                      <a:endParaRPr kumimoji="1" lang="en-US" altLang="fi-FI" sz="2400" b="0"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F1</a:t>
                      </a:r>
                      <a:endParaRPr kumimoji="1" lang="en-US" altLang="fi-FI" sz="2400" b="0"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,69</a:t>
                      </a:r>
                      <a:endParaRPr kumimoji="1" lang="en-US" altLang="fi-FI" sz="2400" b="0" i="0" u="none" strike="noStrike" cap="none" normalizeH="0" baseline="0">
                        <a:ln>
                          <a:noFill/>
                        </a:ln>
                        <a:solidFill>
                          <a:schemeClr val="bg1"/>
                        </a:solidFill>
                        <a:effectLst/>
                        <a:latin typeface="Times New Roman" panose="02020603050405020304" pitchFamily="18"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,64</a:t>
                      </a:r>
                      <a:endParaRPr kumimoji="1" lang="en-US" altLang="fi-FI" sz="2400" b="0"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695027141"/>
                  </a:ext>
                </a:extLst>
              </a:tr>
              <a:tr h="274638">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tas03</a:t>
                      </a:r>
                      <a:endParaRPr kumimoji="1" lang="en-US" altLang="fi-FI" sz="2400" b="0"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&lt;---</a:t>
                      </a:r>
                      <a:endParaRPr kumimoji="1" lang="en-US" altLang="fi-FI" sz="2400" b="0"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F1</a:t>
                      </a:r>
                      <a:endParaRPr kumimoji="1" lang="en-US" altLang="fi-FI" sz="2400" b="0"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,47</a:t>
                      </a:r>
                      <a:endParaRPr kumimoji="1" lang="en-US" altLang="fi-FI" sz="2400" b="0" i="0" u="none" strike="noStrike" cap="none" normalizeH="0" baseline="0">
                        <a:ln>
                          <a:noFill/>
                        </a:ln>
                        <a:solidFill>
                          <a:schemeClr val="bg1"/>
                        </a:solidFill>
                        <a:effectLst/>
                        <a:latin typeface="Times New Roman" panose="02020603050405020304" pitchFamily="18"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,48</a:t>
                      </a:r>
                      <a:endParaRPr kumimoji="1" lang="en-US" altLang="fi-FI" sz="2400" b="0"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950399298"/>
                  </a:ext>
                </a:extLst>
              </a:tr>
              <a:tr h="274638">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tas06</a:t>
                      </a:r>
                      <a:endParaRPr kumimoji="1" lang="en-US" altLang="fi-FI" sz="2400" b="0"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&lt;---</a:t>
                      </a:r>
                      <a:endParaRPr kumimoji="1" lang="en-US" altLang="fi-FI" sz="2400" b="0"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F1</a:t>
                      </a:r>
                      <a:endParaRPr kumimoji="1" lang="en-US" altLang="fi-FI" sz="2400" b="0"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,57</a:t>
                      </a:r>
                      <a:endParaRPr kumimoji="1" lang="en-US" altLang="fi-FI" sz="2400" b="0" i="0" u="none" strike="noStrike" cap="none" normalizeH="0" baseline="0">
                        <a:ln>
                          <a:noFill/>
                        </a:ln>
                        <a:solidFill>
                          <a:schemeClr val="bg1"/>
                        </a:solidFill>
                        <a:effectLst/>
                        <a:latin typeface="Times New Roman" panose="02020603050405020304" pitchFamily="18"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,56</a:t>
                      </a:r>
                      <a:endParaRPr kumimoji="1" lang="en-US" altLang="fi-FI" sz="2400" b="0"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136234701"/>
                  </a:ext>
                </a:extLst>
              </a:tr>
              <a:tr h="274638">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tas07</a:t>
                      </a:r>
                      <a:endParaRPr kumimoji="1" lang="en-US" altLang="fi-FI" sz="2400" b="0"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&lt;---</a:t>
                      </a:r>
                      <a:endParaRPr kumimoji="1" lang="en-US" altLang="fi-FI" sz="2400" b="0"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F1</a:t>
                      </a:r>
                      <a:endParaRPr kumimoji="1" lang="en-US" altLang="fi-FI" sz="2400" b="0"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,63</a:t>
                      </a:r>
                      <a:endParaRPr kumimoji="1" lang="en-US" altLang="fi-FI" sz="2400" b="0" i="0" u="none" strike="noStrike" cap="none" normalizeH="0" baseline="0">
                        <a:ln>
                          <a:noFill/>
                        </a:ln>
                        <a:solidFill>
                          <a:schemeClr val="bg1"/>
                        </a:solidFill>
                        <a:effectLst/>
                        <a:latin typeface="Times New Roman" panose="02020603050405020304" pitchFamily="18"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,62</a:t>
                      </a:r>
                      <a:endParaRPr kumimoji="1" lang="en-US" altLang="fi-FI" sz="2400" b="0"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682424008"/>
                  </a:ext>
                </a:extLst>
              </a:tr>
              <a:tr h="274638">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tas09</a:t>
                      </a:r>
                      <a:endParaRPr kumimoji="1" lang="en-US" altLang="fi-FI" sz="2400" b="0"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&lt;---</a:t>
                      </a:r>
                      <a:endParaRPr kumimoji="1" lang="en-US" altLang="fi-FI" sz="2400" b="0"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F1</a:t>
                      </a:r>
                      <a:endParaRPr kumimoji="1" lang="en-US" altLang="fi-FI" sz="2400" b="0"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,70</a:t>
                      </a:r>
                      <a:endParaRPr kumimoji="1" lang="en-US" altLang="fi-FI" sz="2400" b="0" i="0" u="none" strike="noStrike" cap="none" normalizeH="0" baseline="0">
                        <a:ln>
                          <a:noFill/>
                        </a:ln>
                        <a:solidFill>
                          <a:schemeClr val="bg1"/>
                        </a:solidFill>
                        <a:effectLst/>
                        <a:latin typeface="Times New Roman" panose="02020603050405020304" pitchFamily="18"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,70</a:t>
                      </a:r>
                      <a:endParaRPr kumimoji="1" lang="en-US" altLang="fi-FI" sz="2400" b="0"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697515102"/>
                  </a:ext>
                </a:extLst>
              </a:tr>
              <a:tr h="274638">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tas13</a:t>
                      </a:r>
                      <a:endParaRPr kumimoji="1" lang="en-US" altLang="fi-FI" sz="2400" b="0"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&lt;---</a:t>
                      </a:r>
                      <a:endParaRPr kumimoji="1" lang="en-US" altLang="fi-FI" sz="2400" b="0"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F1</a:t>
                      </a:r>
                      <a:endParaRPr kumimoji="1" lang="en-US" altLang="fi-FI" sz="2400" b="0"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,75</a:t>
                      </a:r>
                      <a:endParaRPr kumimoji="1" lang="en-US" altLang="fi-FI" sz="2400" b="0" i="0" u="none" strike="noStrike" cap="none" normalizeH="0" baseline="0">
                        <a:ln>
                          <a:noFill/>
                        </a:ln>
                        <a:solidFill>
                          <a:schemeClr val="bg1"/>
                        </a:solidFill>
                        <a:effectLst/>
                        <a:latin typeface="Times New Roman" panose="02020603050405020304" pitchFamily="18"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,70</a:t>
                      </a:r>
                      <a:endParaRPr kumimoji="1" lang="en-US" altLang="fi-FI" sz="2400" b="0"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174958768"/>
                  </a:ext>
                </a:extLst>
              </a:tr>
              <a:tr h="274638">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tas14</a:t>
                      </a:r>
                      <a:endParaRPr kumimoji="1" lang="en-US" altLang="fi-FI" sz="2400" b="0"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&lt;---</a:t>
                      </a:r>
                      <a:endParaRPr kumimoji="1" lang="en-US" altLang="fi-FI" sz="2400" b="0"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F1</a:t>
                      </a:r>
                      <a:endParaRPr kumimoji="1" lang="en-US" altLang="fi-FI" sz="2400" b="0"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,59</a:t>
                      </a:r>
                      <a:endParaRPr kumimoji="1" lang="en-US" altLang="fi-FI" sz="2400" b="0" i="0" u="none" strike="noStrike" cap="none" normalizeH="0" baseline="0">
                        <a:ln>
                          <a:noFill/>
                        </a:ln>
                        <a:solidFill>
                          <a:schemeClr val="bg1"/>
                        </a:solidFill>
                        <a:effectLst/>
                        <a:latin typeface="Times New Roman" panose="02020603050405020304" pitchFamily="18"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,58</a:t>
                      </a:r>
                      <a:endParaRPr kumimoji="1" lang="en-US" altLang="fi-FI" sz="2400" b="0"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837957163"/>
                  </a:ext>
                </a:extLst>
              </a:tr>
              <a:tr h="274638">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tas02</a:t>
                      </a:r>
                      <a:endParaRPr kumimoji="1" lang="en-US" altLang="fi-FI" sz="2400" b="0"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&lt;---</a:t>
                      </a:r>
                      <a:endParaRPr kumimoji="1" lang="en-US" altLang="fi-FI" sz="2400" b="0"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F2</a:t>
                      </a:r>
                      <a:endParaRPr kumimoji="1" lang="en-US" altLang="fi-FI" sz="2400" b="0"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,79</a:t>
                      </a:r>
                      <a:endParaRPr kumimoji="1" lang="en-US" altLang="fi-FI" sz="2400" b="0" i="0" u="none" strike="noStrike" cap="none" normalizeH="0" baseline="0">
                        <a:ln>
                          <a:noFill/>
                        </a:ln>
                        <a:solidFill>
                          <a:schemeClr val="bg1"/>
                        </a:solidFill>
                        <a:effectLst/>
                        <a:latin typeface="Times New Roman" panose="02020603050405020304" pitchFamily="18"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,69</a:t>
                      </a:r>
                      <a:endParaRPr kumimoji="1" lang="en-US" altLang="fi-FI" sz="2400" b="0"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741826768"/>
                  </a:ext>
                </a:extLst>
              </a:tr>
              <a:tr h="274638">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das04</a:t>
                      </a:r>
                      <a:endParaRPr kumimoji="1" lang="en-US" altLang="fi-FI" sz="2400" b="0"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&lt;---</a:t>
                      </a:r>
                      <a:endParaRPr kumimoji="1" lang="en-US" altLang="fi-FI" sz="2400" b="0"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F2</a:t>
                      </a:r>
                      <a:endParaRPr kumimoji="1" lang="en-US" altLang="fi-FI" sz="2400" b="0"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,70</a:t>
                      </a:r>
                      <a:endParaRPr kumimoji="1" lang="en-US" altLang="fi-FI" sz="2400" b="0" i="0" u="none" strike="noStrike" cap="none" normalizeH="0" baseline="0">
                        <a:ln>
                          <a:noFill/>
                        </a:ln>
                        <a:solidFill>
                          <a:schemeClr val="bg1"/>
                        </a:solidFill>
                        <a:effectLst/>
                        <a:latin typeface="Times New Roman" panose="02020603050405020304" pitchFamily="18"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,54</a:t>
                      </a:r>
                      <a:endParaRPr kumimoji="1" lang="en-US" altLang="fi-FI" sz="2400" b="0"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12710971"/>
                  </a:ext>
                </a:extLst>
              </a:tr>
              <a:tr h="274638">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tas11</a:t>
                      </a:r>
                      <a:endParaRPr kumimoji="1" lang="en-US" altLang="fi-FI" sz="2400" b="0"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&lt;---</a:t>
                      </a:r>
                      <a:endParaRPr kumimoji="1" lang="en-US" altLang="fi-FI" sz="2400" b="0"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F2</a:t>
                      </a:r>
                      <a:endParaRPr kumimoji="1" lang="en-US" altLang="fi-FI" sz="2400" b="0"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,61</a:t>
                      </a:r>
                      <a:endParaRPr kumimoji="1" lang="en-US" altLang="fi-FI" sz="2400" b="0" i="0" u="none" strike="noStrike" cap="none" normalizeH="0" baseline="0">
                        <a:ln>
                          <a:noFill/>
                        </a:ln>
                        <a:solidFill>
                          <a:schemeClr val="bg1"/>
                        </a:solidFill>
                        <a:effectLst/>
                        <a:latin typeface="Times New Roman" panose="02020603050405020304" pitchFamily="18"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,59</a:t>
                      </a:r>
                      <a:endParaRPr kumimoji="1" lang="en-US" altLang="fi-FI" sz="2400" b="0"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815108911"/>
                  </a:ext>
                </a:extLst>
              </a:tr>
              <a:tr h="274638">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tas12</a:t>
                      </a:r>
                      <a:endParaRPr kumimoji="1" lang="en-US" altLang="fi-FI" sz="2400" b="0"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&lt;---</a:t>
                      </a:r>
                      <a:endParaRPr kumimoji="1" lang="en-US" altLang="fi-FI" sz="2400" b="0"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F2</a:t>
                      </a:r>
                      <a:endParaRPr kumimoji="1" lang="en-US" altLang="fi-FI" sz="2400" b="0"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,47</a:t>
                      </a:r>
                      <a:endParaRPr kumimoji="1" lang="en-US" altLang="fi-FI" sz="2400" b="0" i="0" u="none" strike="noStrike" cap="none" normalizeH="0" baseline="0">
                        <a:ln>
                          <a:noFill/>
                        </a:ln>
                        <a:solidFill>
                          <a:schemeClr val="bg1"/>
                        </a:solidFill>
                        <a:effectLst/>
                        <a:latin typeface="Times New Roman" panose="02020603050405020304" pitchFamily="18"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,47</a:t>
                      </a:r>
                      <a:endParaRPr kumimoji="1" lang="en-US" altLang="fi-FI" sz="2400" b="0"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933827280"/>
                  </a:ext>
                </a:extLst>
              </a:tr>
              <a:tr h="274638">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tas17</a:t>
                      </a:r>
                      <a:endParaRPr kumimoji="1" lang="en-US" altLang="fi-FI" sz="2400" b="0"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&lt;---</a:t>
                      </a:r>
                      <a:endParaRPr kumimoji="1" lang="en-US" altLang="fi-FI" sz="2400" b="0"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F2</a:t>
                      </a:r>
                      <a:endParaRPr kumimoji="1" lang="en-US" altLang="fi-FI" sz="2400" b="0"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,66</a:t>
                      </a:r>
                      <a:endParaRPr kumimoji="1" lang="en-US" altLang="fi-FI" sz="2400" b="0" i="0" u="none" strike="noStrike" cap="none" normalizeH="0" baseline="0">
                        <a:ln>
                          <a:noFill/>
                        </a:ln>
                        <a:solidFill>
                          <a:schemeClr val="bg1"/>
                        </a:solidFill>
                        <a:effectLst/>
                        <a:latin typeface="Times New Roman" panose="02020603050405020304" pitchFamily="18"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,48</a:t>
                      </a:r>
                      <a:endParaRPr kumimoji="1" lang="en-US" altLang="fi-FI" sz="2400" b="0"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576776496"/>
                  </a:ext>
                </a:extLst>
              </a:tr>
              <a:tr h="274638">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das05</a:t>
                      </a:r>
                      <a:endParaRPr kumimoji="1" lang="en-US" altLang="fi-FI" sz="2400" b="0"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&lt;---</a:t>
                      </a:r>
                      <a:endParaRPr kumimoji="1" lang="en-US" altLang="fi-FI" sz="2400" b="0"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F3</a:t>
                      </a:r>
                      <a:endParaRPr kumimoji="1" lang="en-US" altLang="fi-FI" sz="2400" b="0"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altLang="fi-FI" sz="1200" b="1"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,27</a:t>
                      </a:r>
                      <a:endParaRPr kumimoji="1" lang="en-US" altLang="fi-FI" sz="2400" b="0" i="0" u="none" strike="noStrike" cap="none" normalizeH="0" baseline="0">
                        <a:ln>
                          <a:noFill/>
                        </a:ln>
                        <a:solidFill>
                          <a:schemeClr val="bg1"/>
                        </a:solidFill>
                        <a:effectLst/>
                        <a:latin typeface="Times New Roman" panose="02020603050405020304" pitchFamily="18"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altLang="fi-FI" sz="1200" b="1"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,34</a:t>
                      </a:r>
                      <a:endParaRPr kumimoji="1" lang="en-US" altLang="fi-FI" sz="2400" b="0"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306852989"/>
                  </a:ext>
                </a:extLst>
              </a:tr>
              <a:tr h="274638">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tas08</a:t>
                      </a:r>
                      <a:endParaRPr kumimoji="1" lang="en-US" altLang="fi-FI" sz="2400" b="0"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&lt;---</a:t>
                      </a:r>
                      <a:endParaRPr kumimoji="1" lang="en-US" altLang="fi-FI" sz="2400" b="0"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F3</a:t>
                      </a:r>
                      <a:endParaRPr kumimoji="1" lang="en-US" altLang="fi-FI" sz="2400" b="0"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altLang="fi-FI" sz="1200" b="1"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,34</a:t>
                      </a:r>
                      <a:endParaRPr kumimoji="1" lang="en-US" altLang="fi-FI" sz="2400" b="0" i="0" u="none" strike="noStrike" cap="none" normalizeH="0" baseline="0">
                        <a:ln>
                          <a:noFill/>
                        </a:ln>
                        <a:solidFill>
                          <a:schemeClr val="bg1"/>
                        </a:solidFill>
                        <a:effectLst/>
                        <a:latin typeface="Times New Roman" panose="02020603050405020304" pitchFamily="18"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altLang="fi-FI" sz="1200" b="1"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,13</a:t>
                      </a:r>
                      <a:endParaRPr kumimoji="1" lang="en-US" altLang="fi-FI" sz="2400" b="0"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689968000"/>
                  </a:ext>
                </a:extLst>
              </a:tr>
              <a:tr h="274638">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das10</a:t>
                      </a:r>
                      <a:endParaRPr kumimoji="1" lang="en-US" altLang="fi-FI" sz="2400" b="0"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&lt;---</a:t>
                      </a:r>
                      <a:endParaRPr kumimoji="1" lang="en-US" altLang="fi-FI" sz="2400" b="0"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F3</a:t>
                      </a:r>
                      <a:endParaRPr kumimoji="1" lang="en-US" altLang="fi-FI" sz="2400" b="0"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,50</a:t>
                      </a:r>
                      <a:endParaRPr kumimoji="1" lang="en-US" altLang="fi-FI" sz="2400" b="0" i="0" u="none" strike="noStrike" cap="none" normalizeH="0" baseline="0">
                        <a:ln>
                          <a:noFill/>
                        </a:ln>
                        <a:solidFill>
                          <a:schemeClr val="bg1"/>
                        </a:solidFill>
                        <a:effectLst/>
                        <a:latin typeface="Times New Roman" panose="02020603050405020304" pitchFamily="18"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,60</a:t>
                      </a:r>
                      <a:endParaRPr kumimoji="1" lang="en-US" altLang="fi-FI" sz="2400" b="0"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732627020"/>
                  </a:ext>
                </a:extLst>
              </a:tr>
              <a:tr h="274638">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tas15</a:t>
                      </a:r>
                      <a:endParaRPr kumimoji="1" lang="en-US" altLang="fi-FI" sz="2400" b="0"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&lt;---</a:t>
                      </a:r>
                      <a:endParaRPr kumimoji="1" lang="en-US" altLang="fi-FI" sz="2400" b="0"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F3</a:t>
                      </a:r>
                      <a:endParaRPr kumimoji="1" lang="en-US" altLang="fi-FI" sz="2400" b="0"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58</a:t>
                      </a:r>
                      <a:endParaRPr kumimoji="1" lang="en-US" altLang="fi-FI" sz="2400" b="0" i="0" u="none" strike="noStrike" cap="none" normalizeH="0" baseline="0">
                        <a:ln>
                          <a:noFill/>
                        </a:ln>
                        <a:solidFill>
                          <a:schemeClr val="bg1"/>
                        </a:solidFill>
                        <a:effectLst/>
                        <a:latin typeface="Times New Roman" panose="02020603050405020304" pitchFamily="18"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,39</a:t>
                      </a:r>
                      <a:endParaRPr kumimoji="1" lang="en-US" altLang="fi-FI" sz="2400" b="0"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066805564"/>
                  </a:ext>
                </a:extLst>
              </a:tr>
              <a:tr h="274638">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tas16</a:t>
                      </a:r>
                      <a:endParaRPr kumimoji="1" lang="en-US" altLang="fi-FI" sz="2400" b="0"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&lt;---</a:t>
                      </a:r>
                      <a:endParaRPr kumimoji="1" lang="en-US" altLang="fi-FI" sz="2400" b="0"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F3</a:t>
                      </a:r>
                      <a:endParaRPr kumimoji="1" lang="en-US" altLang="fi-FI" sz="2400" b="0"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,47</a:t>
                      </a:r>
                      <a:endParaRPr kumimoji="1" lang="en-US" altLang="fi-FI" sz="2400" b="0" i="0" u="none" strike="noStrike" cap="none" normalizeH="0" baseline="0">
                        <a:ln>
                          <a:noFill/>
                        </a:ln>
                        <a:solidFill>
                          <a:schemeClr val="bg1"/>
                        </a:solidFill>
                        <a:effectLst/>
                        <a:latin typeface="Times New Roman" panose="02020603050405020304" pitchFamily="18"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altLang="fi-FI" sz="1200" b="1"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,22</a:t>
                      </a:r>
                      <a:endParaRPr kumimoji="1" lang="en-US" altLang="fi-FI" sz="2400" b="0"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016126176"/>
                  </a:ext>
                </a:extLst>
              </a:tr>
              <a:tr h="274638">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das18</a:t>
                      </a:r>
                      <a:endParaRPr kumimoji="1" lang="en-US" altLang="fi-FI" sz="2400" b="0"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&lt;---</a:t>
                      </a:r>
                      <a:endParaRPr kumimoji="1" lang="en-US" altLang="fi-FI" sz="2400" b="0"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F3</a:t>
                      </a:r>
                      <a:endParaRPr kumimoji="1" lang="en-US" altLang="fi-FI" sz="2400" b="0"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,36</a:t>
                      </a:r>
                      <a:endParaRPr kumimoji="1" lang="en-US" altLang="fi-FI" sz="2400" b="0" i="0" u="none" strike="noStrike" cap="none" normalizeH="0" baseline="0">
                        <a:ln>
                          <a:noFill/>
                        </a:ln>
                        <a:solidFill>
                          <a:schemeClr val="bg1"/>
                        </a:solidFill>
                        <a:effectLst/>
                        <a:latin typeface="Times New Roman" panose="02020603050405020304" pitchFamily="18"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,58</a:t>
                      </a:r>
                      <a:endParaRPr kumimoji="1" lang="en-US" altLang="fi-FI" sz="2400" b="0"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97692926"/>
                  </a:ext>
                </a:extLst>
              </a:tr>
              <a:tr h="274638">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das19</a:t>
                      </a:r>
                      <a:endParaRPr kumimoji="1" lang="en-US" altLang="fi-FI" sz="2400" b="0"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&lt;---</a:t>
                      </a:r>
                      <a:endParaRPr kumimoji="1" lang="en-US" altLang="fi-FI" sz="2400" b="0"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F3</a:t>
                      </a:r>
                      <a:endParaRPr kumimoji="1" lang="en-US" altLang="fi-FI" sz="2400" b="0"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,55</a:t>
                      </a:r>
                      <a:endParaRPr kumimoji="1" lang="en-US" altLang="fi-FI" sz="2400" b="0" i="0" u="none" strike="noStrike" cap="none" normalizeH="0" baseline="0">
                        <a:ln>
                          <a:noFill/>
                        </a:ln>
                        <a:solidFill>
                          <a:schemeClr val="bg1"/>
                        </a:solidFill>
                        <a:effectLst/>
                        <a:latin typeface="Times New Roman" panose="02020603050405020304" pitchFamily="18"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,67</a:t>
                      </a:r>
                      <a:endParaRPr kumimoji="1" lang="en-US" altLang="fi-FI" sz="2400" b="0"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955640502"/>
                  </a:ext>
                </a:extLst>
              </a:tr>
              <a:tr h="274638">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tas20</a:t>
                      </a:r>
                      <a:endParaRPr kumimoji="1" lang="en-US" altLang="fi-FI" sz="2400" b="0"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&lt;---</a:t>
                      </a:r>
                      <a:endParaRPr kumimoji="1" lang="en-US" altLang="fi-FI" sz="2400" b="0"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F3</a:t>
                      </a:r>
                      <a:endParaRPr kumimoji="1" lang="en-US" altLang="fi-FI" sz="2400" b="0"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altLang="fi-FI"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,49</a:t>
                      </a:r>
                      <a:endParaRPr kumimoji="1" lang="en-US" altLang="fi-FI" sz="2400" b="0" i="0" u="none" strike="noStrike" cap="none" normalizeH="0" baseline="0">
                        <a:ln>
                          <a:noFill/>
                        </a:ln>
                        <a:solidFill>
                          <a:schemeClr val="bg1"/>
                        </a:solidFill>
                        <a:effectLst/>
                        <a:latin typeface="Times New Roman" panose="02020603050405020304" pitchFamily="18"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altLang="fi-FI" sz="1200" b="1"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,25</a:t>
                      </a:r>
                      <a:endParaRPr kumimoji="1" lang="en-US" altLang="fi-FI" sz="2400" b="0"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124249831"/>
                  </a:ext>
                </a:extLst>
              </a:tr>
            </a:tbl>
          </a:graphicData>
        </a:graphic>
      </p:graphicFrame>
      <p:sp>
        <p:nvSpPr>
          <p:cNvPr id="85167" name="Rectangle 3247">
            <a:extLst>
              <a:ext uri="{FF2B5EF4-FFF2-40B4-BE49-F238E27FC236}">
                <a16:creationId xmlns:a16="http://schemas.microsoft.com/office/drawing/2014/main" id="{959A0A51-0575-4599-8967-3D0D870E840D}"/>
              </a:ext>
            </a:extLst>
          </p:cNvPr>
          <p:cNvSpPr>
            <a:spLocks noChangeArrowheads="1"/>
          </p:cNvSpPr>
          <p:nvPr/>
        </p:nvSpPr>
        <p:spPr bwMode="auto">
          <a:xfrm>
            <a:off x="468313" y="1484313"/>
            <a:ext cx="4935537" cy="457200"/>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en-US" altLang="fi-FI">
                <a:solidFill>
                  <a:schemeClr val="bg1"/>
                </a:solidFill>
              </a:rPr>
              <a:t>standardoidut regressiopainokertoimet</a:t>
            </a:r>
            <a:r>
              <a:rPr lang="fi-FI" altLang="fi-FI">
                <a:solidFill>
                  <a:schemeClr val="bg1"/>
                </a:solidFill>
              </a:rPr>
              <a:t> </a:t>
            </a:r>
          </a:p>
        </p:txBody>
      </p:sp>
      <p:sp>
        <p:nvSpPr>
          <p:cNvPr id="85168" name="Rectangle 3248">
            <a:extLst>
              <a:ext uri="{FF2B5EF4-FFF2-40B4-BE49-F238E27FC236}">
                <a16:creationId xmlns:a16="http://schemas.microsoft.com/office/drawing/2014/main" id="{3D60C806-797B-47AC-B882-BFAF91235258}"/>
              </a:ext>
            </a:extLst>
          </p:cNvPr>
          <p:cNvSpPr>
            <a:spLocks noChangeArrowheads="1"/>
          </p:cNvSpPr>
          <p:nvPr/>
        </p:nvSpPr>
        <p:spPr bwMode="auto">
          <a:xfrm>
            <a:off x="2700338" y="3482975"/>
            <a:ext cx="1439862" cy="792163"/>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fi-FI" altLang="fi-FI" sz="1400" b="1">
                <a:solidFill>
                  <a:srgbClr val="FF3300"/>
                </a:solidFill>
                <a:cs typeface="Times New Roman" panose="02020603050405020304" pitchFamily="18" charset="0"/>
              </a:rPr>
              <a:t>Korrelaatiot:</a:t>
            </a:r>
          </a:p>
          <a:p>
            <a:endParaRPr lang="fi-FI" altLang="fi-FI" sz="3200" b="1">
              <a:solidFill>
                <a:srgbClr val="FF3300"/>
              </a:solidFill>
            </a:endParaRPr>
          </a:p>
        </p:txBody>
      </p:sp>
      <p:graphicFrame>
        <p:nvGraphicFramePr>
          <p:cNvPr id="85169" name="Group 3249">
            <a:extLst>
              <a:ext uri="{FF2B5EF4-FFF2-40B4-BE49-F238E27FC236}">
                <a16:creationId xmlns:a16="http://schemas.microsoft.com/office/drawing/2014/main" id="{0C57D9B4-1E9E-4A3C-87B8-BBB45096BBCA}"/>
              </a:ext>
            </a:extLst>
          </p:cNvPr>
          <p:cNvGraphicFramePr>
            <a:graphicFrameLocks noGrp="1"/>
          </p:cNvGraphicFramePr>
          <p:nvPr/>
        </p:nvGraphicFramePr>
        <p:xfrm>
          <a:off x="2197100" y="3878263"/>
          <a:ext cx="2879725" cy="1422401"/>
        </p:xfrm>
        <a:graphic>
          <a:graphicData uri="http://schemas.openxmlformats.org/drawingml/2006/table">
            <a:tbl>
              <a:tblPr/>
              <a:tblGrid>
                <a:gridCol w="381000">
                  <a:extLst>
                    <a:ext uri="{9D8B030D-6E8A-4147-A177-3AD203B41FA5}">
                      <a16:colId xmlns:a16="http://schemas.microsoft.com/office/drawing/2014/main" val="3958857702"/>
                    </a:ext>
                  </a:extLst>
                </a:gridCol>
                <a:gridCol w="506413">
                  <a:extLst>
                    <a:ext uri="{9D8B030D-6E8A-4147-A177-3AD203B41FA5}">
                      <a16:colId xmlns:a16="http://schemas.microsoft.com/office/drawing/2014/main" val="3579155698"/>
                    </a:ext>
                  </a:extLst>
                </a:gridCol>
                <a:gridCol w="382587">
                  <a:extLst>
                    <a:ext uri="{9D8B030D-6E8A-4147-A177-3AD203B41FA5}">
                      <a16:colId xmlns:a16="http://schemas.microsoft.com/office/drawing/2014/main" val="746911840"/>
                    </a:ext>
                  </a:extLst>
                </a:gridCol>
                <a:gridCol w="804863">
                  <a:extLst>
                    <a:ext uri="{9D8B030D-6E8A-4147-A177-3AD203B41FA5}">
                      <a16:colId xmlns:a16="http://schemas.microsoft.com/office/drawing/2014/main" val="3027464385"/>
                    </a:ext>
                  </a:extLst>
                </a:gridCol>
                <a:gridCol w="804862">
                  <a:extLst>
                    <a:ext uri="{9D8B030D-6E8A-4147-A177-3AD203B41FA5}">
                      <a16:colId xmlns:a16="http://schemas.microsoft.com/office/drawing/2014/main" val="353523729"/>
                    </a:ext>
                  </a:extLst>
                </a:gridCol>
              </a:tblGrid>
              <a:tr h="506413">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
                          <a:schemeClr val="hlink"/>
                        </a:buClr>
                        <a:buSzPct val="50000"/>
                        <a:buFont typeface="Monotype Sorts" pitchFamily="2" charset="2"/>
                        <a:buNone/>
                        <a:tabLst/>
                      </a:pPr>
                      <a:endParaRPr kumimoji="1" lang="fi-FI" altLang="fi-FI" sz="2400" b="1" i="0" u="none" strike="noStrike" cap="none" normalizeH="0" baseline="0">
                        <a:ln>
                          <a:noFill/>
                        </a:ln>
                        <a:solidFill>
                          <a:srgbClr val="FF3300"/>
                        </a:solidFill>
                        <a:effectLst/>
                        <a:latin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
                          <a:schemeClr val="hlink"/>
                        </a:buClr>
                        <a:buSzPct val="50000"/>
                        <a:buFont typeface="Monotype Sorts" pitchFamily="2" charset="2"/>
                        <a:buNone/>
                        <a:tabLst/>
                      </a:pPr>
                      <a:endParaRPr kumimoji="1" lang="fi-FI" altLang="fi-FI" sz="2400" b="1" i="0" u="none" strike="noStrike" cap="none" normalizeH="0" baseline="0">
                        <a:ln>
                          <a:noFill/>
                        </a:ln>
                        <a:solidFill>
                          <a:srgbClr val="FF3300"/>
                        </a:solidFill>
                        <a:effectLst/>
                        <a:latin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
                          <a:schemeClr val="hlink"/>
                        </a:buClr>
                        <a:buSzPct val="50000"/>
                        <a:buFont typeface="Monotype Sorts" pitchFamily="2" charset="2"/>
                        <a:buNone/>
                        <a:tabLst/>
                      </a:pPr>
                      <a:endParaRPr kumimoji="1" lang="fi-FI" altLang="fi-FI" sz="2400" b="1" i="0" u="none" strike="noStrike" cap="none" normalizeH="0" baseline="0">
                        <a:ln>
                          <a:noFill/>
                        </a:ln>
                        <a:solidFill>
                          <a:srgbClr val="FF3300"/>
                        </a:solidFill>
                        <a:effectLst/>
                        <a:latin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altLang="fi-FI" sz="1200" b="1" i="0" u="none" strike="noStrike" cap="none" normalizeH="0" baseline="0">
                          <a:ln>
                            <a:noFill/>
                          </a:ln>
                          <a:solidFill>
                            <a:srgbClr val="FF3300"/>
                          </a:solidFill>
                          <a:effectLst/>
                          <a:latin typeface="Times New Roman" panose="02020603050405020304" pitchFamily="18" charset="0"/>
                          <a:cs typeface="Times New Roman" panose="02020603050405020304" pitchFamily="18" charset="0"/>
                        </a:rPr>
                        <a:t>KOHO 1966</a:t>
                      </a:r>
                      <a:endParaRPr kumimoji="1" lang="en-US" altLang="fi-FI" sz="2400" b="1" i="0" u="none" strike="noStrike" cap="none" normalizeH="0" baseline="0">
                        <a:ln>
                          <a:noFill/>
                        </a:ln>
                        <a:solidFill>
                          <a:srgbClr val="FF3300"/>
                        </a:solidFill>
                        <a:effectLst/>
                        <a:latin typeface="Times New Roman" panose="02020603050405020304"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altLang="fi-FI" sz="1200" b="1" i="0" u="none" strike="noStrike" cap="none" normalizeH="0" baseline="0">
                          <a:ln>
                            <a:noFill/>
                          </a:ln>
                          <a:solidFill>
                            <a:srgbClr val="FF3300"/>
                          </a:solidFill>
                          <a:effectLst/>
                          <a:latin typeface="Times New Roman" panose="02020603050405020304" pitchFamily="18" charset="0"/>
                          <a:cs typeface="Times New Roman" panose="02020603050405020304" pitchFamily="18" charset="0"/>
                        </a:rPr>
                        <a:t>KOHO 1986</a:t>
                      </a:r>
                      <a:endParaRPr kumimoji="1" lang="en-US" altLang="fi-FI" sz="2400" b="1" i="0" u="none" strike="noStrike" cap="none" normalizeH="0" baseline="0">
                        <a:ln>
                          <a:noFill/>
                        </a:ln>
                        <a:solidFill>
                          <a:srgbClr val="FF3300"/>
                        </a:solidFill>
                        <a:effectLst/>
                        <a:latin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extLst>
                  <a:ext uri="{0D108BD9-81ED-4DB2-BD59-A6C34878D82A}">
                    <a16:rowId xmlns:a16="http://schemas.microsoft.com/office/drawing/2014/main" val="2271957629"/>
                  </a:ext>
                </a:extLst>
              </a:tr>
              <a:tr h="304800">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altLang="fi-FI" sz="1200" b="1" i="0" u="none" strike="noStrike" cap="none" normalizeH="0" baseline="0">
                          <a:ln>
                            <a:noFill/>
                          </a:ln>
                          <a:solidFill>
                            <a:srgbClr val="FF3300"/>
                          </a:solidFill>
                          <a:effectLst/>
                          <a:latin typeface="Times New Roman" panose="02020603050405020304" pitchFamily="18" charset="0"/>
                          <a:cs typeface="Times New Roman" panose="02020603050405020304" pitchFamily="18" charset="0"/>
                        </a:rPr>
                        <a:t>F1</a:t>
                      </a:r>
                      <a:endParaRPr kumimoji="1" lang="en-US" altLang="fi-FI" sz="2400" b="1" i="0" u="none" strike="noStrike" cap="none" normalizeH="0" baseline="0">
                        <a:ln>
                          <a:noFill/>
                        </a:ln>
                        <a:solidFill>
                          <a:srgbClr val="FF3300"/>
                        </a:solidFill>
                        <a:effectLst/>
                        <a:latin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chemeClr val="tx1"/>
                    </a:solid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altLang="fi-FI" sz="1200" b="1" i="0" u="none" strike="noStrike" cap="none" normalizeH="0" baseline="0">
                          <a:ln>
                            <a:noFill/>
                          </a:ln>
                          <a:solidFill>
                            <a:srgbClr val="FF3300"/>
                          </a:solidFill>
                          <a:effectLst/>
                          <a:latin typeface="Times New Roman" panose="02020603050405020304" pitchFamily="18" charset="0"/>
                          <a:cs typeface="Times New Roman" panose="02020603050405020304" pitchFamily="18" charset="0"/>
                        </a:rPr>
                        <a:t>&lt;--&gt;</a:t>
                      </a:r>
                      <a:endParaRPr kumimoji="1" lang="en-US" altLang="fi-FI" sz="2400" b="1" i="0" u="none" strike="noStrike" cap="none" normalizeH="0" baseline="0">
                        <a:ln>
                          <a:noFill/>
                        </a:ln>
                        <a:solidFill>
                          <a:srgbClr val="FF3300"/>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chemeClr val="tx1"/>
                    </a:solid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altLang="fi-FI" sz="1200" b="1" i="0" u="none" strike="noStrike" cap="none" normalizeH="0" baseline="0">
                          <a:ln>
                            <a:noFill/>
                          </a:ln>
                          <a:solidFill>
                            <a:srgbClr val="FF3300"/>
                          </a:solidFill>
                          <a:effectLst/>
                          <a:latin typeface="Times New Roman" panose="02020603050405020304" pitchFamily="18" charset="0"/>
                          <a:cs typeface="Times New Roman" panose="02020603050405020304" pitchFamily="18" charset="0"/>
                        </a:rPr>
                        <a:t>F2</a:t>
                      </a:r>
                      <a:endParaRPr kumimoji="1" lang="en-US" altLang="fi-FI" sz="2400" b="1" i="0" u="none" strike="noStrike" cap="none" normalizeH="0" baseline="0">
                        <a:ln>
                          <a:noFill/>
                        </a:ln>
                        <a:solidFill>
                          <a:srgbClr val="FF3300"/>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chemeClr val="tx1"/>
                    </a:solid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altLang="fi-FI" sz="1200" b="1" i="0" u="none" strike="noStrike" cap="none" normalizeH="0" baseline="0">
                          <a:ln>
                            <a:noFill/>
                          </a:ln>
                          <a:solidFill>
                            <a:srgbClr val="FF3300"/>
                          </a:solidFill>
                          <a:effectLst/>
                          <a:latin typeface="Times New Roman" panose="02020603050405020304" pitchFamily="18" charset="0"/>
                          <a:cs typeface="Times New Roman" panose="02020603050405020304" pitchFamily="18" charset="0"/>
                        </a:rPr>
                        <a:t>,648</a:t>
                      </a:r>
                      <a:endParaRPr kumimoji="1" lang="en-US" altLang="fi-FI" sz="2400" b="1" i="0" u="none" strike="noStrike" cap="none" normalizeH="0" baseline="0">
                        <a:ln>
                          <a:noFill/>
                        </a:ln>
                        <a:solidFill>
                          <a:srgbClr val="FF3300"/>
                        </a:solidFill>
                        <a:effectLst/>
                        <a:latin typeface="Times New Roman" panose="02020603050405020304" pitchFamily="18" charset="0"/>
                      </a:endParaRPr>
                    </a:p>
                  </a:txBody>
                  <a:tcPr horzOverflow="overflow">
                    <a:lnL w="1270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chemeClr val="tx1"/>
                    </a:solid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altLang="fi-FI" sz="1200" b="1" i="0" u="none" strike="noStrike" cap="none" normalizeH="0" baseline="0">
                          <a:ln>
                            <a:noFill/>
                          </a:ln>
                          <a:solidFill>
                            <a:srgbClr val="FF3300"/>
                          </a:solidFill>
                          <a:effectLst/>
                          <a:latin typeface="Times New Roman" panose="02020603050405020304" pitchFamily="18" charset="0"/>
                          <a:cs typeface="Times New Roman" panose="02020603050405020304" pitchFamily="18" charset="0"/>
                        </a:rPr>
                        <a:t>,793</a:t>
                      </a:r>
                      <a:endParaRPr kumimoji="1" lang="en-US" altLang="fi-FI" sz="2400" b="1" i="0" u="none" strike="noStrike" cap="none" normalizeH="0" baseline="0">
                        <a:ln>
                          <a:noFill/>
                        </a:ln>
                        <a:solidFill>
                          <a:srgbClr val="FF3300"/>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chemeClr val="tx1"/>
                    </a:solidFill>
                  </a:tcPr>
                </a:tc>
                <a:extLst>
                  <a:ext uri="{0D108BD9-81ED-4DB2-BD59-A6C34878D82A}">
                    <a16:rowId xmlns:a16="http://schemas.microsoft.com/office/drawing/2014/main" val="1019907493"/>
                  </a:ext>
                </a:extLst>
              </a:tr>
              <a:tr h="306388">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altLang="fi-FI" sz="1200" b="1" i="0" u="none" strike="noStrike" cap="none" normalizeH="0" baseline="0">
                          <a:ln>
                            <a:noFill/>
                          </a:ln>
                          <a:solidFill>
                            <a:srgbClr val="FF3300"/>
                          </a:solidFill>
                          <a:effectLst/>
                          <a:latin typeface="Times New Roman" panose="02020603050405020304" pitchFamily="18" charset="0"/>
                          <a:cs typeface="Times New Roman" panose="02020603050405020304" pitchFamily="18" charset="0"/>
                        </a:rPr>
                        <a:t>F1</a:t>
                      </a:r>
                      <a:endParaRPr kumimoji="1" lang="en-US" altLang="fi-FI" sz="2400" b="1" i="0" u="none" strike="noStrike" cap="none" normalizeH="0" baseline="0">
                        <a:ln>
                          <a:noFill/>
                        </a:ln>
                        <a:solidFill>
                          <a:srgbClr val="FF3300"/>
                        </a:solidFill>
                        <a:effectLst/>
                        <a:latin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chemeClr val="tx1"/>
                    </a:solid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altLang="fi-FI" sz="1200" b="1" i="0" u="none" strike="noStrike" cap="none" normalizeH="0" baseline="0">
                          <a:ln>
                            <a:noFill/>
                          </a:ln>
                          <a:solidFill>
                            <a:srgbClr val="FF3300"/>
                          </a:solidFill>
                          <a:effectLst/>
                          <a:latin typeface="Times New Roman" panose="02020603050405020304" pitchFamily="18" charset="0"/>
                          <a:cs typeface="Times New Roman" panose="02020603050405020304" pitchFamily="18" charset="0"/>
                        </a:rPr>
                        <a:t>&lt;--&gt;</a:t>
                      </a:r>
                      <a:endParaRPr kumimoji="1" lang="en-US" altLang="fi-FI" sz="2400" b="1" i="0" u="none" strike="noStrike" cap="none" normalizeH="0" baseline="0">
                        <a:ln>
                          <a:noFill/>
                        </a:ln>
                        <a:solidFill>
                          <a:srgbClr val="FF3300"/>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chemeClr val="tx1"/>
                    </a:solid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altLang="fi-FI" sz="1200" b="1" i="0" u="none" strike="noStrike" cap="none" normalizeH="0" baseline="0">
                          <a:ln>
                            <a:noFill/>
                          </a:ln>
                          <a:solidFill>
                            <a:srgbClr val="FF3300"/>
                          </a:solidFill>
                          <a:effectLst/>
                          <a:latin typeface="Times New Roman" panose="02020603050405020304" pitchFamily="18" charset="0"/>
                          <a:cs typeface="Times New Roman" panose="02020603050405020304" pitchFamily="18" charset="0"/>
                        </a:rPr>
                        <a:t>F3</a:t>
                      </a:r>
                      <a:endParaRPr kumimoji="1" lang="en-US" altLang="fi-FI" sz="2400" b="1" i="0" u="none" strike="noStrike" cap="none" normalizeH="0" baseline="0">
                        <a:ln>
                          <a:noFill/>
                        </a:ln>
                        <a:solidFill>
                          <a:srgbClr val="FF3300"/>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chemeClr val="tx1"/>
                    </a:solid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altLang="fi-FI" sz="1200" b="1" i="0" u="none" strike="noStrike" cap="none" normalizeH="0" baseline="0">
                          <a:ln>
                            <a:noFill/>
                          </a:ln>
                          <a:solidFill>
                            <a:srgbClr val="FF3300"/>
                          </a:solidFill>
                          <a:effectLst/>
                          <a:latin typeface="Times New Roman" panose="02020603050405020304" pitchFamily="18" charset="0"/>
                          <a:cs typeface="Times New Roman" panose="02020603050405020304" pitchFamily="18" charset="0"/>
                        </a:rPr>
                        <a:t>,253</a:t>
                      </a:r>
                      <a:endParaRPr kumimoji="1" lang="en-US" altLang="fi-FI" sz="2400" b="1" i="0" u="none" strike="noStrike" cap="none" normalizeH="0" baseline="0">
                        <a:ln>
                          <a:noFill/>
                        </a:ln>
                        <a:solidFill>
                          <a:srgbClr val="FF3300"/>
                        </a:solidFill>
                        <a:effectLst/>
                        <a:latin typeface="Times New Roman" panose="02020603050405020304" pitchFamily="18" charset="0"/>
                      </a:endParaRPr>
                    </a:p>
                  </a:txBody>
                  <a:tcPr horzOverflow="overflow">
                    <a:lnL w="1270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chemeClr val="tx1"/>
                    </a:solid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altLang="fi-FI" sz="1200" b="1" i="0" u="none" strike="noStrike" cap="none" normalizeH="0" baseline="0">
                          <a:ln>
                            <a:noFill/>
                          </a:ln>
                          <a:solidFill>
                            <a:srgbClr val="FF3300"/>
                          </a:solidFill>
                          <a:effectLst/>
                          <a:latin typeface="Times New Roman" panose="02020603050405020304" pitchFamily="18" charset="0"/>
                          <a:cs typeface="Times New Roman" panose="02020603050405020304" pitchFamily="18" charset="0"/>
                        </a:rPr>
                        <a:t>-,111</a:t>
                      </a:r>
                      <a:endParaRPr kumimoji="1" lang="en-US" altLang="fi-FI" sz="2400" b="1" i="0" u="none" strike="noStrike" cap="none" normalizeH="0" baseline="0">
                        <a:ln>
                          <a:noFill/>
                        </a:ln>
                        <a:solidFill>
                          <a:srgbClr val="FF3300"/>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chemeClr val="tx1"/>
                    </a:solidFill>
                  </a:tcPr>
                </a:tc>
                <a:extLst>
                  <a:ext uri="{0D108BD9-81ED-4DB2-BD59-A6C34878D82A}">
                    <a16:rowId xmlns:a16="http://schemas.microsoft.com/office/drawing/2014/main" val="2150941886"/>
                  </a:ext>
                </a:extLst>
              </a:tr>
              <a:tr h="304800">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altLang="fi-FI" sz="1200" b="1" i="0" u="none" strike="noStrike" cap="none" normalizeH="0" baseline="0">
                          <a:ln>
                            <a:noFill/>
                          </a:ln>
                          <a:solidFill>
                            <a:srgbClr val="FF3300"/>
                          </a:solidFill>
                          <a:effectLst/>
                          <a:latin typeface="Times New Roman" panose="02020603050405020304" pitchFamily="18" charset="0"/>
                          <a:cs typeface="Times New Roman" panose="02020603050405020304" pitchFamily="18" charset="0"/>
                        </a:rPr>
                        <a:t>F2</a:t>
                      </a:r>
                      <a:endParaRPr kumimoji="1" lang="en-US" altLang="fi-FI" sz="2400" b="1" i="0" u="none" strike="noStrike" cap="none" normalizeH="0" baseline="0">
                        <a:ln>
                          <a:noFill/>
                        </a:ln>
                        <a:solidFill>
                          <a:srgbClr val="FF3300"/>
                        </a:solidFill>
                        <a:effectLst/>
                        <a:latin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altLang="fi-FI" sz="1200" b="1" i="0" u="none" strike="noStrike" cap="none" normalizeH="0" baseline="0">
                          <a:ln>
                            <a:noFill/>
                          </a:ln>
                          <a:solidFill>
                            <a:srgbClr val="FF3300"/>
                          </a:solidFill>
                          <a:effectLst/>
                          <a:latin typeface="Times New Roman" panose="02020603050405020304" pitchFamily="18" charset="0"/>
                          <a:cs typeface="Times New Roman" panose="02020603050405020304" pitchFamily="18" charset="0"/>
                        </a:rPr>
                        <a:t>&lt;--&gt;</a:t>
                      </a:r>
                      <a:endParaRPr kumimoji="1" lang="en-US" altLang="fi-FI" sz="2400" b="1" i="0" u="none" strike="noStrike" cap="none" normalizeH="0" baseline="0">
                        <a:ln>
                          <a:noFill/>
                        </a:ln>
                        <a:solidFill>
                          <a:srgbClr val="FF3300"/>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altLang="fi-FI" sz="1200" b="1" i="0" u="none" strike="noStrike" cap="none" normalizeH="0" baseline="0">
                          <a:ln>
                            <a:noFill/>
                          </a:ln>
                          <a:solidFill>
                            <a:srgbClr val="FF3300"/>
                          </a:solidFill>
                          <a:effectLst/>
                          <a:latin typeface="Times New Roman" panose="02020603050405020304" pitchFamily="18" charset="0"/>
                          <a:cs typeface="Times New Roman" panose="02020603050405020304" pitchFamily="18" charset="0"/>
                        </a:rPr>
                        <a:t>F3</a:t>
                      </a:r>
                      <a:endParaRPr kumimoji="1" lang="en-US" altLang="fi-FI" sz="2400" b="1" i="0" u="none" strike="noStrike" cap="none" normalizeH="0" baseline="0">
                        <a:ln>
                          <a:noFill/>
                        </a:ln>
                        <a:solidFill>
                          <a:srgbClr val="FF3300"/>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altLang="fi-FI" sz="1200" b="1" i="0" u="none" strike="noStrike" cap="none" normalizeH="0" baseline="0">
                          <a:ln>
                            <a:noFill/>
                          </a:ln>
                          <a:solidFill>
                            <a:srgbClr val="FF3300"/>
                          </a:solidFill>
                          <a:effectLst/>
                          <a:latin typeface="Times New Roman" panose="02020603050405020304" pitchFamily="18" charset="0"/>
                          <a:cs typeface="Times New Roman" panose="02020603050405020304" pitchFamily="18" charset="0"/>
                        </a:rPr>
                        <a:t>,589</a:t>
                      </a:r>
                      <a:endParaRPr kumimoji="1" lang="en-US" altLang="fi-FI" sz="2400" b="1" i="0" u="none" strike="noStrike" cap="none" normalizeH="0" baseline="0">
                        <a:ln>
                          <a:noFill/>
                        </a:ln>
                        <a:solidFill>
                          <a:srgbClr val="FF3300"/>
                        </a:solidFill>
                        <a:effectLst/>
                        <a:latin typeface="Times New Roman" panose="02020603050405020304" pitchFamily="18" charset="0"/>
                      </a:endParaRPr>
                    </a:p>
                  </a:txBody>
                  <a:tcPr horzOverflow="overflow">
                    <a:lnL w="1270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altLang="fi-FI" sz="1200" b="1" i="0" u="none" strike="noStrike" cap="none" normalizeH="0" baseline="0">
                          <a:ln>
                            <a:noFill/>
                          </a:ln>
                          <a:solidFill>
                            <a:srgbClr val="FF3300"/>
                          </a:solidFill>
                          <a:effectLst/>
                          <a:latin typeface="Times New Roman" panose="02020603050405020304" pitchFamily="18" charset="0"/>
                          <a:cs typeface="Times New Roman" panose="02020603050405020304" pitchFamily="18" charset="0"/>
                        </a:rPr>
                        <a:t>,210</a:t>
                      </a:r>
                      <a:endParaRPr kumimoji="1" lang="en-US" altLang="fi-FI" sz="2400" b="1" i="0" u="none" strike="noStrike" cap="none" normalizeH="0" baseline="0">
                        <a:ln>
                          <a:noFill/>
                        </a:ln>
                        <a:solidFill>
                          <a:srgbClr val="FF3300"/>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extLst>
                  <a:ext uri="{0D108BD9-81ED-4DB2-BD59-A6C34878D82A}">
                    <a16:rowId xmlns:a16="http://schemas.microsoft.com/office/drawing/2014/main" val="3926502233"/>
                  </a:ext>
                </a:extLst>
              </a:tr>
            </a:tbl>
          </a:graphicData>
        </a:graphic>
      </p:graphicFrame>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 name="Slide Number Placeholder 3">
            <a:extLst>
              <a:ext uri="{FF2B5EF4-FFF2-40B4-BE49-F238E27FC236}">
                <a16:creationId xmlns:a16="http://schemas.microsoft.com/office/drawing/2014/main" id="{490AEADE-83AA-4A62-B119-8EF0E404FEEF}"/>
              </a:ext>
            </a:extLst>
          </p:cNvPr>
          <p:cNvSpPr>
            <a:spLocks noGrp="1"/>
          </p:cNvSpPr>
          <p:nvPr>
            <p:ph type="sldNum" sz="quarter" idx="12"/>
          </p:nvPr>
        </p:nvSpPr>
        <p:spPr/>
        <p:txBody>
          <a:bodyPr/>
          <a:lstStyle/>
          <a:p>
            <a:fld id="{2C0B8B3B-7960-4AA1-AB2D-0175B75C53A9}" type="slidenum">
              <a:rPr lang="en-US" altLang="fi-FI"/>
              <a:pPr/>
              <a:t>45</a:t>
            </a:fld>
            <a:endParaRPr lang="en-US" altLang="fi-FI"/>
          </a:p>
        </p:txBody>
      </p:sp>
      <p:graphicFrame>
        <p:nvGraphicFramePr>
          <p:cNvPr id="87325" name="Group 2333">
            <a:extLst>
              <a:ext uri="{FF2B5EF4-FFF2-40B4-BE49-F238E27FC236}">
                <a16:creationId xmlns:a16="http://schemas.microsoft.com/office/drawing/2014/main" id="{64E3868C-8A3D-4B3F-AE38-B457AB34538A}"/>
              </a:ext>
            </a:extLst>
          </p:cNvPr>
          <p:cNvGraphicFramePr>
            <a:graphicFrameLocks noGrp="1"/>
          </p:cNvGraphicFramePr>
          <p:nvPr/>
        </p:nvGraphicFramePr>
        <p:xfrm>
          <a:off x="2484438" y="776288"/>
          <a:ext cx="6491287" cy="3781425"/>
        </p:xfrm>
        <a:graphic>
          <a:graphicData uri="http://schemas.openxmlformats.org/drawingml/2006/table">
            <a:tbl>
              <a:tblPr/>
              <a:tblGrid>
                <a:gridCol w="774700">
                  <a:extLst>
                    <a:ext uri="{9D8B030D-6E8A-4147-A177-3AD203B41FA5}">
                      <a16:colId xmlns:a16="http://schemas.microsoft.com/office/drawing/2014/main" val="1642997620"/>
                    </a:ext>
                  </a:extLst>
                </a:gridCol>
                <a:gridCol w="685800">
                  <a:extLst>
                    <a:ext uri="{9D8B030D-6E8A-4147-A177-3AD203B41FA5}">
                      <a16:colId xmlns:a16="http://schemas.microsoft.com/office/drawing/2014/main" val="4087075252"/>
                    </a:ext>
                  </a:extLst>
                </a:gridCol>
                <a:gridCol w="611187">
                  <a:extLst>
                    <a:ext uri="{9D8B030D-6E8A-4147-A177-3AD203B41FA5}">
                      <a16:colId xmlns:a16="http://schemas.microsoft.com/office/drawing/2014/main" val="3515142552"/>
                    </a:ext>
                  </a:extLst>
                </a:gridCol>
                <a:gridCol w="727075">
                  <a:extLst>
                    <a:ext uri="{9D8B030D-6E8A-4147-A177-3AD203B41FA5}">
                      <a16:colId xmlns:a16="http://schemas.microsoft.com/office/drawing/2014/main" val="320913881"/>
                    </a:ext>
                  </a:extLst>
                </a:gridCol>
                <a:gridCol w="727075">
                  <a:extLst>
                    <a:ext uri="{9D8B030D-6E8A-4147-A177-3AD203B41FA5}">
                      <a16:colId xmlns:a16="http://schemas.microsoft.com/office/drawing/2014/main" val="3337191797"/>
                    </a:ext>
                  </a:extLst>
                </a:gridCol>
                <a:gridCol w="844550">
                  <a:extLst>
                    <a:ext uri="{9D8B030D-6E8A-4147-A177-3AD203B41FA5}">
                      <a16:colId xmlns:a16="http://schemas.microsoft.com/office/drawing/2014/main" val="3794825006"/>
                    </a:ext>
                  </a:extLst>
                </a:gridCol>
                <a:gridCol w="685800">
                  <a:extLst>
                    <a:ext uri="{9D8B030D-6E8A-4147-A177-3AD203B41FA5}">
                      <a16:colId xmlns:a16="http://schemas.microsoft.com/office/drawing/2014/main" val="3346831796"/>
                    </a:ext>
                  </a:extLst>
                </a:gridCol>
                <a:gridCol w="520700">
                  <a:extLst>
                    <a:ext uri="{9D8B030D-6E8A-4147-A177-3AD203B41FA5}">
                      <a16:colId xmlns:a16="http://schemas.microsoft.com/office/drawing/2014/main" val="929727999"/>
                    </a:ext>
                  </a:extLst>
                </a:gridCol>
                <a:gridCol w="457200">
                  <a:extLst>
                    <a:ext uri="{9D8B030D-6E8A-4147-A177-3AD203B41FA5}">
                      <a16:colId xmlns:a16="http://schemas.microsoft.com/office/drawing/2014/main" val="2006109740"/>
                    </a:ext>
                  </a:extLst>
                </a:gridCol>
                <a:gridCol w="457200">
                  <a:extLst>
                    <a:ext uri="{9D8B030D-6E8A-4147-A177-3AD203B41FA5}">
                      <a16:colId xmlns:a16="http://schemas.microsoft.com/office/drawing/2014/main" val="1062125764"/>
                    </a:ext>
                  </a:extLst>
                </a:gridCol>
              </a:tblGrid>
              <a:tr h="244475">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altLang="fi-FI" sz="9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Model</a:t>
                      </a:r>
                      <a:endParaRPr kumimoji="1" lang="en-US" altLang="fi-FI" sz="2000" b="0" i="0" u="none" strike="noStrike" cap="none" normalizeH="0" baseline="0">
                        <a:ln>
                          <a:noFill/>
                        </a:ln>
                        <a:solidFill>
                          <a:schemeClr val="bg1"/>
                        </a:solidFill>
                        <a:effectLst/>
                        <a:latin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altLang="fi-FI" sz="900" b="1"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NPAR</a:t>
                      </a:r>
                      <a:endParaRPr kumimoji="1" lang="en-US" altLang="fi-FI" sz="2000" b="1" i="0" u="none" strike="noStrike" cap="none" normalizeH="0" baseline="0">
                        <a:ln>
                          <a:noFill/>
                        </a:ln>
                        <a:solidFill>
                          <a:schemeClr val="bg1"/>
                        </a:solidFill>
                        <a:effectLst/>
                        <a:latin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altLang="fi-FI" sz="900" b="1"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CMIN</a:t>
                      </a:r>
                      <a:endParaRPr kumimoji="1" lang="en-US" altLang="fi-FI" sz="2000" b="1"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altLang="fi-FI" sz="900" b="1"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DF</a:t>
                      </a:r>
                      <a:endParaRPr kumimoji="1" lang="en-US" altLang="fi-FI" sz="2000" b="1"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altLang="fi-FI" sz="900" b="1"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P</a:t>
                      </a:r>
                      <a:endParaRPr kumimoji="1" lang="en-US" altLang="fi-FI" sz="2000" b="1"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altLang="fi-FI" sz="900" b="1"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CMIN/DF</a:t>
                      </a:r>
                      <a:endParaRPr kumimoji="1" lang="en-US" altLang="fi-FI" sz="2000" b="1"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altLang="fi-FI" sz="900" b="1"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RMR</a:t>
                      </a:r>
                      <a:endParaRPr kumimoji="1" lang="en-US" altLang="fi-FI" sz="2000" b="1"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altLang="fi-FI" sz="900" b="1"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GFI</a:t>
                      </a:r>
                      <a:endParaRPr kumimoji="1" lang="en-US" altLang="fi-FI" sz="2000" b="1"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altLang="fi-FI" sz="800" b="1"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AGFI</a:t>
                      </a:r>
                      <a:endParaRPr kumimoji="1" lang="en-US" altLang="fi-FI" sz="1800" b="1"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altLang="fi-FI" sz="900" b="1"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PGFI</a:t>
                      </a:r>
                      <a:endParaRPr kumimoji="1" lang="en-US" altLang="fi-FI" sz="2000" b="1" i="0" u="none" strike="noStrike" cap="none" normalizeH="0" baseline="0">
                        <a:ln>
                          <a:noFill/>
                        </a:ln>
                        <a:solidFill>
                          <a:schemeClr val="bg1"/>
                        </a:solidFill>
                        <a:effectLst/>
                        <a:latin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291653063"/>
                  </a:ext>
                </a:extLst>
              </a:tr>
              <a:tr h="244475">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altLang="fi-FI" sz="9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Default model</a:t>
                      </a:r>
                      <a:endParaRPr kumimoji="1" lang="en-US" altLang="fi-FI" sz="2000" b="0" i="0" u="none" strike="noStrike" cap="none" normalizeH="0" baseline="0">
                        <a:ln>
                          <a:noFill/>
                        </a:ln>
                        <a:solidFill>
                          <a:schemeClr val="bg1"/>
                        </a:solidFill>
                        <a:effectLst/>
                        <a:latin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altLang="fi-FI" sz="9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43</a:t>
                      </a:r>
                      <a:endParaRPr kumimoji="1" lang="en-US" altLang="fi-FI" sz="2000" b="0" i="0" u="none" strike="noStrike" cap="none" normalizeH="0" baseline="0">
                        <a:ln>
                          <a:noFill/>
                        </a:ln>
                        <a:solidFill>
                          <a:schemeClr val="bg1"/>
                        </a:solidFill>
                        <a:effectLst/>
                        <a:latin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altLang="fi-FI" sz="9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4751,46</a:t>
                      </a:r>
                      <a:endParaRPr kumimoji="1" lang="en-US" altLang="fi-FI" sz="2000" b="0"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altLang="fi-FI" sz="9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167</a:t>
                      </a:r>
                      <a:endParaRPr kumimoji="1" lang="en-US" altLang="fi-FI" sz="2000" b="0"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altLang="fi-FI" sz="9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,000</a:t>
                      </a:r>
                      <a:endParaRPr kumimoji="1" lang="en-US" altLang="fi-FI" sz="2000" b="0"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altLang="fi-FI" sz="9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28,452</a:t>
                      </a:r>
                      <a:endParaRPr kumimoji="1" lang="en-US" altLang="fi-FI" sz="2000" b="0"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altLang="fi-FI" sz="9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,067</a:t>
                      </a:r>
                      <a:endParaRPr kumimoji="1" lang="en-US" altLang="fi-FI" sz="2000" b="0"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altLang="fi-FI" sz="9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,922</a:t>
                      </a:r>
                      <a:endParaRPr kumimoji="1" lang="en-US" altLang="fi-FI" sz="2000" b="0"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altLang="fi-FI" sz="9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,901</a:t>
                      </a:r>
                      <a:endParaRPr kumimoji="1" lang="en-US" altLang="fi-FI" sz="2000" b="0"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altLang="fi-FI" sz="9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,733</a:t>
                      </a:r>
                      <a:endParaRPr kumimoji="1" lang="en-US" altLang="fi-FI" sz="2000" b="0"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130459672"/>
                  </a:ext>
                </a:extLst>
              </a:tr>
              <a:tr h="396875">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altLang="fi-FI" sz="9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Model</a:t>
                      </a:r>
                      <a:endParaRPr kumimoji="1" lang="en-US" altLang="fi-FI" sz="2000" b="0" i="0" u="none" strike="noStrike" cap="none" normalizeH="0" baseline="0">
                        <a:ln>
                          <a:noFill/>
                        </a:ln>
                        <a:solidFill>
                          <a:schemeClr val="bg1"/>
                        </a:solidFill>
                        <a:effectLst/>
                        <a:latin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altLang="fi-FI" sz="900" b="1"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NFI</a:t>
                      </a:r>
                      <a:br>
                        <a:rPr kumimoji="1" lang="en-US" altLang="fi-FI" sz="900" b="1"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br>
                      <a:r>
                        <a:rPr kumimoji="1" lang="en-US" altLang="fi-FI" sz="900" b="1"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Delta1</a:t>
                      </a:r>
                      <a:endParaRPr kumimoji="1" lang="en-US" altLang="fi-FI" sz="2000" b="1" i="0" u="none" strike="noStrike" cap="none" normalizeH="0" baseline="0">
                        <a:ln>
                          <a:noFill/>
                        </a:ln>
                        <a:solidFill>
                          <a:schemeClr val="bg1"/>
                        </a:solidFill>
                        <a:effectLst/>
                        <a:latin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altLang="fi-FI" sz="900" b="1"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RFI</a:t>
                      </a:r>
                      <a:br>
                        <a:rPr kumimoji="1" lang="en-US" altLang="fi-FI" sz="900" b="1"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br>
                      <a:r>
                        <a:rPr kumimoji="1" lang="en-US" altLang="fi-FI" sz="900" b="1"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rho1</a:t>
                      </a:r>
                      <a:endParaRPr kumimoji="1" lang="en-US" altLang="fi-FI" sz="2000" b="1"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altLang="fi-FI" sz="900" b="1"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IFI</a:t>
                      </a:r>
                      <a:br>
                        <a:rPr kumimoji="1" lang="en-US" altLang="fi-FI" sz="900" b="1"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br>
                      <a:r>
                        <a:rPr kumimoji="1" lang="en-US" altLang="fi-FI" sz="900" b="1"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Delta2</a:t>
                      </a:r>
                      <a:endParaRPr kumimoji="1" lang="en-US" altLang="fi-FI" sz="2000" b="1"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altLang="fi-FI" sz="900" b="1"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TLI</a:t>
                      </a:r>
                      <a:br>
                        <a:rPr kumimoji="1" lang="en-US" altLang="fi-FI" sz="900" b="1"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br>
                      <a:r>
                        <a:rPr kumimoji="1" lang="en-US" altLang="fi-FI" sz="900" b="1"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rho2</a:t>
                      </a:r>
                      <a:endParaRPr kumimoji="1" lang="en-US" altLang="fi-FI" sz="2000" b="1"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altLang="fi-FI" sz="900" b="1"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CFI</a:t>
                      </a:r>
                      <a:endParaRPr kumimoji="1" lang="en-US" altLang="fi-FI" sz="2000" b="1"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altLang="fi-FI" sz="900" b="1"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PRATIO</a:t>
                      </a:r>
                      <a:endParaRPr kumimoji="1" lang="en-US" altLang="fi-FI" sz="2000" b="1"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altLang="fi-FI" sz="900" b="1"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PNFI</a:t>
                      </a:r>
                      <a:endParaRPr kumimoji="1" lang="en-US" altLang="fi-FI" sz="2000" b="1"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altLang="fi-FI" sz="900" b="1"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PCFI</a:t>
                      </a:r>
                      <a:endParaRPr kumimoji="1" lang="en-US" altLang="fi-FI" sz="2000" b="1"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
                          <a:schemeClr val="hlink"/>
                        </a:buClr>
                        <a:buSzPct val="50000"/>
                        <a:buFont typeface="Monotype Sorts" pitchFamily="2" charset="2"/>
                        <a:buNone/>
                        <a:tabLst/>
                      </a:pPr>
                      <a:endParaRPr kumimoji="1" lang="fi-FI" altLang="fi-FI" sz="2000" b="0" i="0" u="none" strike="noStrike" cap="none" normalizeH="0" baseline="0">
                        <a:ln>
                          <a:noFill/>
                        </a:ln>
                        <a:solidFill>
                          <a:schemeClr val="bg1"/>
                        </a:solidFill>
                        <a:effectLst/>
                        <a:latin typeface="Arial" panose="020B0604020202020204" pitchFamily="34" charset="0"/>
                      </a:endParaRPr>
                    </a:p>
                  </a:txBody>
                  <a:tcPr anchor="ctr" horzOverflow="overflow">
                    <a:lnL w="95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539393551"/>
                  </a:ext>
                </a:extLst>
              </a:tr>
              <a:tr h="244475">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altLang="fi-FI" sz="9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Default model</a:t>
                      </a:r>
                      <a:endParaRPr kumimoji="1" lang="en-US" altLang="fi-FI" sz="2000" b="0" i="0" u="none" strike="noStrike" cap="none" normalizeH="0" baseline="0">
                        <a:ln>
                          <a:noFill/>
                        </a:ln>
                        <a:solidFill>
                          <a:schemeClr val="bg1"/>
                        </a:solidFill>
                        <a:effectLst/>
                        <a:latin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altLang="fi-FI" sz="9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,821</a:t>
                      </a:r>
                      <a:endParaRPr kumimoji="1" lang="en-US" altLang="fi-FI" sz="2000" b="0" i="0" u="none" strike="noStrike" cap="none" normalizeH="0" baseline="0">
                        <a:ln>
                          <a:noFill/>
                        </a:ln>
                        <a:solidFill>
                          <a:schemeClr val="bg1"/>
                        </a:solidFill>
                        <a:effectLst/>
                        <a:latin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altLang="fi-FI" sz="9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,797</a:t>
                      </a:r>
                      <a:endParaRPr kumimoji="1" lang="en-US" altLang="fi-FI" sz="2000" b="0"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altLang="fi-FI" sz="9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,826</a:t>
                      </a:r>
                      <a:endParaRPr kumimoji="1" lang="en-US" altLang="fi-FI" sz="2000" b="0"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altLang="fi-FI" sz="9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,802</a:t>
                      </a:r>
                      <a:endParaRPr kumimoji="1" lang="en-US" altLang="fi-FI" sz="2000" b="0"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altLang="fi-FI" sz="9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,826</a:t>
                      </a:r>
                      <a:endParaRPr kumimoji="1" lang="en-US" altLang="fi-FI" sz="2000" b="0"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altLang="fi-FI" sz="9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,879</a:t>
                      </a:r>
                      <a:endParaRPr kumimoji="1" lang="en-US" altLang="fi-FI" sz="2000" b="0"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altLang="fi-FI" sz="9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,722</a:t>
                      </a:r>
                      <a:endParaRPr kumimoji="1" lang="en-US" altLang="fi-FI" sz="2000" b="0"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altLang="fi-FI" sz="9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,726</a:t>
                      </a:r>
                      <a:endParaRPr kumimoji="1" lang="en-US" altLang="fi-FI" sz="2000" b="0"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
                          <a:schemeClr val="hlink"/>
                        </a:buClr>
                        <a:buSzPct val="50000"/>
                        <a:buFont typeface="Monotype Sorts" pitchFamily="2" charset="2"/>
                        <a:buNone/>
                        <a:tabLst/>
                      </a:pPr>
                      <a:endParaRPr kumimoji="1" lang="fi-FI" altLang="fi-FI" sz="2000" b="0" i="0" u="none" strike="noStrike" cap="none" normalizeH="0" baseline="0">
                        <a:ln>
                          <a:noFill/>
                        </a:ln>
                        <a:solidFill>
                          <a:schemeClr val="bg1"/>
                        </a:solidFill>
                        <a:effectLst/>
                        <a:latin typeface="Arial" panose="020B0604020202020204" pitchFamily="34" charset="0"/>
                      </a:endParaRPr>
                    </a:p>
                  </a:txBody>
                  <a:tcPr anchor="ctr" horzOverflow="overflow">
                    <a:lnL w="95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829052207"/>
                  </a:ext>
                </a:extLst>
              </a:tr>
              <a:tr h="244475">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altLang="fi-FI" sz="9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Model</a:t>
                      </a:r>
                      <a:endParaRPr kumimoji="1" lang="en-US" altLang="fi-FI" sz="2000" b="0" i="0" u="none" strike="noStrike" cap="none" normalizeH="0" baseline="0">
                        <a:ln>
                          <a:noFill/>
                        </a:ln>
                        <a:solidFill>
                          <a:schemeClr val="bg1"/>
                        </a:solidFill>
                        <a:effectLst/>
                        <a:latin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altLang="fi-FI" sz="900" b="1"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NCP</a:t>
                      </a:r>
                      <a:endParaRPr kumimoji="1" lang="en-US" altLang="fi-FI" sz="2000" b="1" i="0" u="none" strike="noStrike" cap="none" normalizeH="0" baseline="0">
                        <a:ln>
                          <a:noFill/>
                        </a:ln>
                        <a:solidFill>
                          <a:schemeClr val="bg1"/>
                        </a:solidFill>
                        <a:effectLst/>
                        <a:latin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altLang="fi-FI" sz="900" b="1"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LO 90</a:t>
                      </a:r>
                      <a:endParaRPr kumimoji="1" lang="en-US" altLang="fi-FI" sz="2000" b="1"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altLang="fi-FI" sz="900" b="1"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HI 90</a:t>
                      </a:r>
                      <a:endParaRPr kumimoji="1" lang="en-US" altLang="fi-FI" sz="2000" b="1"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altLang="fi-FI" sz="900" b="1"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FMIN</a:t>
                      </a:r>
                      <a:endParaRPr kumimoji="1" lang="en-US" altLang="fi-FI" sz="2000" b="1"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altLang="fi-FI" sz="900" b="1"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F0</a:t>
                      </a:r>
                      <a:endParaRPr kumimoji="1" lang="en-US" altLang="fi-FI" sz="2000" b="1"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altLang="fi-FI" sz="900" b="1"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LO 90</a:t>
                      </a:r>
                      <a:endParaRPr kumimoji="1" lang="en-US" altLang="fi-FI" sz="2000" b="1"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altLang="fi-FI" sz="900" b="1"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HI 90</a:t>
                      </a:r>
                      <a:endParaRPr kumimoji="1" lang="en-US" altLang="fi-FI" sz="2000" b="1"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
                          <a:schemeClr val="hlink"/>
                        </a:buClr>
                        <a:buSzPct val="50000"/>
                        <a:buFont typeface="Monotype Sorts" pitchFamily="2" charset="2"/>
                        <a:buNone/>
                        <a:tabLst/>
                      </a:pPr>
                      <a:endParaRPr kumimoji="1" lang="fi-FI" altLang="fi-FI" sz="2000" b="0" i="0" u="none" strike="noStrike" cap="none" normalizeH="0" baseline="0">
                        <a:ln>
                          <a:noFill/>
                        </a:ln>
                        <a:solidFill>
                          <a:schemeClr val="bg1"/>
                        </a:solidFill>
                        <a:effectLst/>
                        <a:latin typeface="Arial" panose="020B0604020202020204" pitchFamily="34"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
                          <a:schemeClr val="hlink"/>
                        </a:buClr>
                        <a:buSzPct val="50000"/>
                        <a:buFont typeface="Monotype Sorts" pitchFamily="2" charset="2"/>
                        <a:buNone/>
                        <a:tabLst/>
                      </a:pPr>
                      <a:endParaRPr kumimoji="1" lang="fi-FI" altLang="fi-FI" sz="2000" b="0" i="0" u="none" strike="noStrike" cap="none" normalizeH="0" baseline="0">
                        <a:ln>
                          <a:noFill/>
                        </a:ln>
                        <a:solidFill>
                          <a:schemeClr val="bg1"/>
                        </a:solidFill>
                        <a:effectLst/>
                        <a:latin typeface="Arial" panose="020B0604020202020204" pitchFamily="34" charset="0"/>
                      </a:endParaRPr>
                    </a:p>
                  </a:txBody>
                  <a:tcPr anchor="ctr" horzOverflow="overflow">
                    <a:lnL w="95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49528832"/>
                  </a:ext>
                </a:extLst>
              </a:tr>
              <a:tr h="244475">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altLang="fi-FI" sz="9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Default model</a:t>
                      </a:r>
                      <a:endParaRPr kumimoji="1" lang="en-US" altLang="fi-FI" sz="2000" b="0" i="0" u="none" strike="noStrike" cap="none" normalizeH="0" baseline="0">
                        <a:ln>
                          <a:noFill/>
                        </a:ln>
                        <a:solidFill>
                          <a:schemeClr val="bg1"/>
                        </a:solidFill>
                        <a:effectLst/>
                        <a:latin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altLang="fi-FI" sz="9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4584,455</a:t>
                      </a:r>
                      <a:endParaRPr kumimoji="1" lang="en-US" altLang="fi-FI" sz="2000" b="0" i="0" u="none" strike="noStrike" cap="none" normalizeH="0" baseline="0">
                        <a:ln>
                          <a:noFill/>
                        </a:ln>
                        <a:solidFill>
                          <a:schemeClr val="bg1"/>
                        </a:solidFill>
                        <a:effectLst/>
                        <a:latin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altLang="fi-FI" sz="9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4363,23</a:t>
                      </a:r>
                      <a:endParaRPr kumimoji="1" lang="en-US" altLang="fi-FI" sz="2000" b="0"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altLang="fi-FI" sz="9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4812,932</a:t>
                      </a:r>
                      <a:endParaRPr kumimoji="1" lang="en-US" altLang="fi-FI" sz="2000" b="0"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altLang="fi-FI" sz="9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,783</a:t>
                      </a:r>
                      <a:endParaRPr kumimoji="1" lang="en-US" altLang="fi-FI" sz="2000" b="0"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altLang="fi-FI" sz="9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,756</a:t>
                      </a:r>
                      <a:endParaRPr kumimoji="1" lang="en-US" altLang="fi-FI" sz="2000" b="0"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altLang="fi-FI" sz="9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,719</a:t>
                      </a:r>
                      <a:endParaRPr kumimoji="1" lang="en-US" altLang="fi-FI" sz="2000" b="0"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altLang="fi-FI" sz="9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,793</a:t>
                      </a:r>
                      <a:endParaRPr kumimoji="1" lang="en-US" altLang="fi-FI" sz="2000" b="0"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
                          <a:schemeClr val="hlink"/>
                        </a:buClr>
                        <a:buSzPct val="50000"/>
                        <a:buFont typeface="Monotype Sorts" pitchFamily="2" charset="2"/>
                        <a:buNone/>
                        <a:tabLst/>
                      </a:pPr>
                      <a:endParaRPr kumimoji="1" lang="fi-FI" altLang="fi-FI" sz="2000" b="0" i="0" u="none" strike="noStrike" cap="none" normalizeH="0" baseline="0">
                        <a:ln>
                          <a:noFill/>
                        </a:ln>
                        <a:solidFill>
                          <a:schemeClr val="bg1"/>
                        </a:solidFill>
                        <a:effectLst/>
                        <a:latin typeface="Arial" panose="020B0604020202020204" pitchFamily="34"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
                          <a:schemeClr val="hlink"/>
                        </a:buClr>
                        <a:buSzPct val="50000"/>
                        <a:buFont typeface="Monotype Sorts" pitchFamily="2" charset="2"/>
                        <a:buNone/>
                        <a:tabLst/>
                      </a:pPr>
                      <a:endParaRPr kumimoji="1" lang="fi-FI" altLang="fi-FI" sz="2000" b="0" i="0" u="none" strike="noStrike" cap="none" normalizeH="0" baseline="0">
                        <a:ln>
                          <a:noFill/>
                        </a:ln>
                        <a:solidFill>
                          <a:schemeClr val="bg1"/>
                        </a:solidFill>
                        <a:effectLst/>
                        <a:latin typeface="Arial" panose="020B0604020202020204" pitchFamily="34" charset="0"/>
                      </a:endParaRPr>
                    </a:p>
                  </a:txBody>
                  <a:tcPr anchor="ctr" horzOverflow="overflow">
                    <a:lnL w="95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27744627"/>
                  </a:ext>
                </a:extLst>
              </a:tr>
              <a:tr h="244475">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altLang="fi-FI" sz="9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Model</a:t>
                      </a:r>
                      <a:endParaRPr kumimoji="1" lang="en-US" altLang="fi-FI" sz="2000" b="0" i="0" u="none" strike="noStrike" cap="none" normalizeH="0" baseline="0">
                        <a:ln>
                          <a:noFill/>
                        </a:ln>
                        <a:solidFill>
                          <a:schemeClr val="bg1"/>
                        </a:solidFill>
                        <a:effectLst/>
                        <a:latin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altLang="fi-FI" sz="900" b="1"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RMSEA</a:t>
                      </a:r>
                      <a:endParaRPr kumimoji="1" lang="en-US" altLang="fi-FI" sz="2000" b="1" i="0" u="none" strike="noStrike" cap="none" normalizeH="0" baseline="0">
                        <a:ln>
                          <a:noFill/>
                        </a:ln>
                        <a:solidFill>
                          <a:schemeClr val="bg1"/>
                        </a:solidFill>
                        <a:effectLst/>
                        <a:latin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altLang="fi-FI" sz="900" b="1"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LO 90</a:t>
                      </a:r>
                      <a:endParaRPr kumimoji="1" lang="en-US" altLang="fi-FI" sz="2000" b="1"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altLang="fi-FI" sz="900" b="1"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HI 90</a:t>
                      </a:r>
                      <a:endParaRPr kumimoji="1" lang="en-US" altLang="fi-FI" sz="2000" b="1"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altLang="fi-FI" sz="900" b="1"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PCLOSE</a:t>
                      </a:r>
                      <a:endParaRPr kumimoji="1" lang="en-US" altLang="fi-FI" sz="2000" b="1"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altLang="fi-FI" sz="900" b="1"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ECVI</a:t>
                      </a:r>
                      <a:endParaRPr kumimoji="1" lang="en-US" altLang="fi-FI" sz="2000" b="1"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altLang="fi-FI" sz="900" b="1"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LO 90</a:t>
                      </a:r>
                      <a:endParaRPr kumimoji="1" lang="en-US" altLang="fi-FI" sz="2000" b="1"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altLang="fi-FI" sz="900" b="1"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HI 90</a:t>
                      </a:r>
                      <a:endParaRPr kumimoji="1" lang="en-US" altLang="fi-FI" sz="2000" b="1"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altLang="fi-FI" sz="800" b="1"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MECVI</a:t>
                      </a:r>
                      <a:endParaRPr kumimoji="1" lang="en-US" altLang="fi-FI" sz="1800" b="1"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
                          <a:schemeClr val="hlink"/>
                        </a:buClr>
                        <a:buSzPct val="50000"/>
                        <a:buFont typeface="Monotype Sorts" pitchFamily="2" charset="2"/>
                        <a:buNone/>
                        <a:tabLst/>
                      </a:pPr>
                      <a:endParaRPr kumimoji="1" lang="fi-FI" altLang="fi-FI" sz="2000" b="0" i="0" u="none" strike="noStrike" cap="none" normalizeH="0" baseline="0">
                        <a:ln>
                          <a:noFill/>
                        </a:ln>
                        <a:solidFill>
                          <a:schemeClr val="bg1"/>
                        </a:solidFill>
                        <a:effectLst/>
                        <a:latin typeface="Arial" panose="020B0604020202020204" pitchFamily="34" charset="0"/>
                      </a:endParaRPr>
                    </a:p>
                  </a:txBody>
                  <a:tcPr anchor="ctr" horzOverflow="overflow">
                    <a:lnL w="95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237865575"/>
                  </a:ext>
                </a:extLst>
              </a:tr>
              <a:tr h="244475">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altLang="fi-FI" sz="9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Default model</a:t>
                      </a:r>
                      <a:endParaRPr kumimoji="1" lang="en-US" altLang="fi-FI" sz="2000" b="0" i="0" u="none" strike="noStrike" cap="none" normalizeH="0" baseline="0">
                        <a:ln>
                          <a:noFill/>
                        </a:ln>
                        <a:solidFill>
                          <a:schemeClr val="bg1"/>
                        </a:solidFill>
                        <a:effectLst/>
                        <a:latin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altLang="fi-FI" sz="9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,067</a:t>
                      </a:r>
                      <a:endParaRPr kumimoji="1" lang="en-US" altLang="fi-FI" sz="2000" b="0" i="0" u="none" strike="noStrike" cap="none" normalizeH="0" baseline="0">
                        <a:ln>
                          <a:noFill/>
                        </a:ln>
                        <a:solidFill>
                          <a:schemeClr val="bg1"/>
                        </a:solidFill>
                        <a:effectLst/>
                        <a:latin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altLang="fi-FI" sz="9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,066</a:t>
                      </a:r>
                      <a:endParaRPr kumimoji="1" lang="en-US" altLang="fi-FI" sz="2000" b="0"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altLang="fi-FI" sz="9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,069</a:t>
                      </a:r>
                      <a:endParaRPr kumimoji="1" lang="en-US" altLang="fi-FI" sz="2000" b="0"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altLang="fi-FI" sz="9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,000</a:t>
                      </a:r>
                      <a:endParaRPr kumimoji="1" lang="en-US" altLang="fi-FI" sz="2000" b="0"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altLang="fi-FI" sz="9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,797</a:t>
                      </a:r>
                      <a:endParaRPr kumimoji="1" lang="en-US" altLang="fi-FI" sz="2000" b="0"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altLang="fi-FI" sz="9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,761</a:t>
                      </a:r>
                      <a:endParaRPr kumimoji="1" lang="en-US" altLang="fi-FI" sz="2000" b="0"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altLang="fi-FI" sz="9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,835</a:t>
                      </a:r>
                      <a:endParaRPr kumimoji="1" lang="en-US" altLang="fi-FI" sz="2000" b="0"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altLang="fi-FI" sz="9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,797</a:t>
                      </a:r>
                      <a:endParaRPr kumimoji="1" lang="en-US" altLang="fi-FI" sz="2000" b="0"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
                          <a:schemeClr val="hlink"/>
                        </a:buClr>
                        <a:buSzPct val="50000"/>
                        <a:buFont typeface="Monotype Sorts" pitchFamily="2" charset="2"/>
                        <a:buNone/>
                        <a:tabLst/>
                      </a:pPr>
                      <a:endParaRPr kumimoji="1" lang="fi-FI" altLang="fi-FI" sz="2000" b="0" i="0" u="none" strike="noStrike" cap="none" normalizeH="0" baseline="0">
                        <a:ln>
                          <a:noFill/>
                        </a:ln>
                        <a:solidFill>
                          <a:schemeClr val="bg1"/>
                        </a:solidFill>
                        <a:effectLst/>
                        <a:latin typeface="Arial" panose="020B0604020202020204" pitchFamily="34" charset="0"/>
                      </a:endParaRPr>
                    </a:p>
                  </a:txBody>
                  <a:tcPr anchor="ctr" horzOverflow="overflow">
                    <a:lnL w="95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424598818"/>
                  </a:ext>
                </a:extLst>
              </a:tr>
              <a:tr h="396875">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altLang="fi-FI" sz="9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Model</a:t>
                      </a:r>
                      <a:endParaRPr kumimoji="1" lang="en-US" altLang="fi-FI" sz="2000" b="0" i="0" u="none" strike="noStrike" cap="none" normalizeH="0" baseline="0">
                        <a:ln>
                          <a:noFill/>
                        </a:ln>
                        <a:solidFill>
                          <a:schemeClr val="bg1"/>
                        </a:solidFill>
                        <a:effectLst/>
                        <a:latin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altLang="fi-FI" sz="900" b="1"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AIC</a:t>
                      </a:r>
                      <a:endParaRPr kumimoji="1" lang="en-US" altLang="fi-FI" sz="2000" b="1" i="0" u="none" strike="noStrike" cap="none" normalizeH="0" baseline="0">
                        <a:ln>
                          <a:noFill/>
                        </a:ln>
                        <a:solidFill>
                          <a:schemeClr val="bg1"/>
                        </a:solidFill>
                        <a:effectLst/>
                        <a:latin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altLang="fi-FI" sz="900" b="1"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BCC</a:t>
                      </a:r>
                      <a:endParaRPr kumimoji="1" lang="en-US" altLang="fi-FI" sz="2000" b="1"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altLang="fi-FI" sz="900" b="1"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BIC</a:t>
                      </a:r>
                      <a:endParaRPr kumimoji="1" lang="en-US" altLang="fi-FI" sz="2000" b="1"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altLang="fi-FI" sz="900" b="1"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CAIC</a:t>
                      </a:r>
                      <a:endParaRPr kumimoji="1" lang="en-US" altLang="fi-FI" sz="2000" b="1"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altLang="fi-FI" sz="900" b="1"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HOELTER</a:t>
                      </a:r>
                      <a:br>
                        <a:rPr kumimoji="1" lang="en-US" altLang="fi-FI" sz="900" b="1"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br>
                      <a:r>
                        <a:rPr kumimoji="1" lang="en-US" altLang="fi-FI" sz="900" b="1"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.05</a:t>
                      </a:r>
                      <a:endParaRPr kumimoji="1" lang="en-US" altLang="fi-FI" sz="2000" b="1"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altLang="fi-FI" sz="700" b="1"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HOELTER</a:t>
                      </a:r>
                      <a:br>
                        <a:rPr kumimoji="1" lang="en-US" altLang="fi-FI" sz="700" b="1"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br>
                      <a:r>
                        <a:rPr kumimoji="1" lang="en-US" altLang="fi-FI" sz="700" b="1"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.01</a:t>
                      </a:r>
                      <a:endParaRPr kumimoji="1" lang="en-US" altLang="fi-FI" sz="1600" b="1"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
                          <a:schemeClr val="hlink"/>
                        </a:buClr>
                        <a:buSzPct val="50000"/>
                        <a:buFont typeface="Monotype Sorts" pitchFamily="2" charset="2"/>
                        <a:buNone/>
                        <a:tabLst/>
                      </a:pPr>
                      <a:endParaRPr kumimoji="1" lang="fi-FI" altLang="fi-FI" sz="2000" b="0" i="0" u="none" strike="noStrike" cap="none" normalizeH="0" baseline="0">
                        <a:ln>
                          <a:noFill/>
                        </a:ln>
                        <a:solidFill>
                          <a:schemeClr val="bg1"/>
                        </a:solidFill>
                        <a:effectLst/>
                        <a:latin typeface="Arial" panose="020B0604020202020204" pitchFamily="34"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
                          <a:schemeClr val="hlink"/>
                        </a:buClr>
                        <a:buSzPct val="50000"/>
                        <a:buFont typeface="Monotype Sorts" pitchFamily="2" charset="2"/>
                        <a:buNone/>
                        <a:tabLst/>
                      </a:pPr>
                      <a:endParaRPr kumimoji="1" lang="fi-FI" altLang="fi-FI" sz="2000" b="0" i="0" u="none" strike="noStrike" cap="none" normalizeH="0" baseline="0">
                        <a:ln>
                          <a:noFill/>
                        </a:ln>
                        <a:solidFill>
                          <a:schemeClr val="bg1"/>
                        </a:solidFill>
                        <a:effectLst/>
                        <a:latin typeface="Arial" panose="020B0604020202020204" pitchFamily="34"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
                          <a:schemeClr val="hlink"/>
                        </a:buClr>
                        <a:buSzPct val="50000"/>
                        <a:buFont typeface="Monotype Sorts" pitchFamily="2" charset="2"/>
                        <a:buNone/>
                        <a:tabLst/>
                      </a:pPr>
                      <a:endParaRPr kumimoji="1" lang="fi-FI" altLang="fi-FI" sz="2000" b="0" i="0" u="none" strike="noStrike" cap="none" normalizeH="0" baseline="0">
                        <a:ln>
                          <a:noFill/>
                        </a:ln>
                        <a:solidFill>
                          <a:schemeClr val="bg1"/>
                        </a:solidFill>
                        <a:effectLst/>
                        <a:latin typeface="Arial" panose="020B0604020202020204" pitchFamily="34" charset="0"/>
                      </a:endParaRPr>
                    </a:p>
                  </a:txBody>
                  <a:tcPr anchor="ctr" horzOverflow="overflow">
                    <a:lnL w="95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035671747"/>
                  </a:ext>
                </a:extLst>
              </a:tr>
              <a:tr h="244475">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altLang="fi-FI" sz="9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Default model</a:t>
                      </a:r>
                      <a:endParaRPr kumimoji="1" lang="en-US" altLang="fi-FI" sz="2000" b="0" i="0" u="none" strike="noStrike" cap="none" normalizeH="0" baseline="0">
                        <a:ln>
                          <a:noFill/>
                        </a:ln>
                        <a:solidFill>
                          <a:schemeClr val="bg1"/>
                        </a:solidFill>
                        <a:effectLst/>
                        <a:latin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altLang="fi-FI" sz="9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4837,455</a:t>
                      </a:r>
                      <a:endParaRPr kumimoji="1" lang="en-US" altLang="fi-FI" sz="2000" b="0" i="0" u="none" strike="noStrike" cap="none" normalizeH="0" baseline="0">
                        <a:ln>
                          <a:noFill/>
                        </a:ln>
                        <a:solidFill>
                          <a:schemeClr val="bg1"/>
                        </a:solidFill>
                        <a:effectLst/>
                        <a:latin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altLang="fi-FI" sz="9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4837,75</a:t>
                      </a:r>
                      <a:endParaRPr kumimoji="1" lang="en-US" altLang="fi-FI" sz="2000" b="0"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altLang="fi-FI" sz="9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5126,019</a:t>
                      </a:r>
                      <a:endParaRPr kumimoji="1" lang="en-US" altLang="fi-FI" sz="2000" b="0"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altLang="fi-FI" sz="9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5169,019</a:t>
                      </a:r>
                      <a:endParaRPr kumimoji="1" lang="en-US" altLang="fi-FI" sz="2000" b="0"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altLang="fi-FI" sz="9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254</a:t>
                      </a:r>
                      <a:endParaRPr kumimoji="1" lang="en-US" altLang="fi-FI" sz="2000" b="0"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altLang="fi-FI" sz="9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272</a:t>
                      </a:r>
                      <a:endParaRPr kumimoji="1" lang="en-US" altLang="fi-FI" sz="2000" b="0" i="0" u="none" strike="noStrike" cap="none" normalizeH="0" baseline="0">
                        <a:ln>
                          <a:noFill/>
                        </a:ln>
                        <a:solidFill>
                          <a:schemeClr val="bg1"/>
                        </a:solidFill>
                        <a:effectLst/>
                        <a:latin typeface="Times New Roman" panose="02020603050405020304"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
                          <a:schemeClr val="hlink"/>
                        </a:buClr>
                        <a:buSzPct val="50000"/>
                        <a:buFont typeface="Monotype Sorts" pitchFamily="2" charset="2"/>
                        <a:buNone/>
                        <a:tabLst/>
                      </a:pPr>
                      <a:endParaRPr kumimoji="1" lang="fi-FI" altLang="fi-FI" sz="2000" b="0" i="0" u="none" strike="noStrike" cap="none" normalizeH="0" baseline="0">
                        <a:ln>
                          <a:noFill/>
                        </a:ln>
                        <a:solidFill>
                          <a:schemeClr val="bg1"/>
                        </a:solidFill>
                        <a:effectLst/>
                        <a:latin typeface="Arial" panose="020B0604020202020204" pitchFamily="34"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
                          <a:schemeClr val="hlink"/>
                        </a:buClr>
                        <a:buSzPct val="50000"/>
                        <a:buFont typeface="Monotype Sorts" pitchFamily="2" charset="2"/>
                        <a:buNone/>
                        <a:tabLst/>
                      </a:pPr>
                      <a:endParaRPr kumimoji="1" lang="fi-FI" altLang="fi-FI" sz="2000" b="0" i="0" u="none" strike="noStrike" cap="none" normalizeH="0" baseline="0">
                        <a:ln>
                          <a:noFill/>
                        </a:ln>
                        <a:solidFill>
                          <a:schemeClr val="bg1"/>
                        </a:solidFill>
                        <a:effectLst/>
                        <a:latin typeface="Arial" panose="020B0604020202020204" pitchFamily="34"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50000"/>
                        <a:buFont typeface="Monotype Sorts" pitchFamily="2" charset="2"/>
                        <a:defRPr kumimoji="1" sz="2400">
                          <a:solidFill>
                            <a:schemeClr val="bg1"/>
                          </a:solidFill>
                          <a:latin typeface="Arial" panose="020B0604020202020204" pitchFamily="34" charset="0"/>
                        </a:defRPr>
                      </a:lvl1pPr>
                      <a:lvl2pPr>
                        <a:spcBef>
                          <a:spcPct val="20000"/>
                        </a:spcBef>
                        <a:buClr>
                          <a:schemeClr val="accent2"/>
                        </a:buClr>
                        <a:buSzPct val="75000"/>
                        <a:buFont typeface="Monotype Sorts" pitchFamily="2" charset="2"/>
                        <a:defRPr kumimoji="1" sz="2200">
                          <a:solidFill>
                            <a:schemeClr val="bg1"/>
                          </a:solidFill>
                          <a:latin typeface="Arial" panose="020B0604020202020204" pitchFamily="34" charset="0"/>
                        </a:defRPr>
                      </a:lvl2pPr>
                      <a:lvl3pPr>
                        <a:spcBef>
                          <a:spcPct val="20000"/>
                        </a:spcBef>
                        <a:buClr>
                          <a:schemeClr val="hlink"/>
                        </a:buClr>
                        <a:buSzPct val="65000"/>
                        <a:buFont typeface="Monotype Sorts" pitchFamily="2" charset="2"/>
                        <a:defRPr kumimoji="1" sz="2000">
                          <a:solidFill>
                            <a:schemeClr val="bg1"/>
                          </a:solidFill>
                          <a:latin typeface="Arial" panose="020B0604020202020204" pitchFamily="34" charset="0"/>
                        </a:defRPr>
                      </a:lvl3pPr>
                      <a:lvl4pPr>
                        <a:spcBef>
                          <a:spcPct val="20000"/>
                        </a:spcBef>
                        <a:buClr>
                          <a:srgbClr val="008080"/>
                        </a:buClr>
                        <a:buSzPct val="100000"/>
                        <a:defRPr kumimoji="1">
                          <a:solidFill>
                            <a:schemeClr val="bg1"/>
                          </a:solidFill>
                          <a:latin typeface="Arial" panose="020B0604020202020204" pitchFamily="34" charset="0"/>
                        </a:defRPr>
                      </a:lvl4pPr>
                      <a:lvl5pPr>
                        <a:spcBef>
                          <a:spcPct val="20000"/>
                        </a:spcBef>
                        <a:buClr>
                          <a:schemeClr val="hlink"/>
                        </a:buClr>
                        <a:buSzPct val="100000"/>
                        <a:defRPr kumimoji="1">
                          <a:solidFill>
                            <a:schemeClr val="bg1"/>
                          </a:solidFill>
                          <a:latin typeface="Arial" panose="020B0604020202020204" pitchFamily="34" charset="0"/>
                        </a:defRPr>
                      </a:lvl5pPr>
                      <a:lvl6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6pPr>
                      <a:lvl7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7pPr>
                      <a:lvl8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8pPr>
                      <a:lvl9pPr eaLnBrk="0" fontAlgn="base" hangingPunct="0">
                        <a:spcBef>
                          <a:spcPct val="20000"/>
                        </a:spcBef>
                        <a:spcAft>
                          <a:spcPct val="0"/>
                        </a:spcAft>
                        <a:buClr>
                          <a:schemeClr val="hlink"/>
                        </a:buClr>
                        <a:buSzPct val="100000"/>
                        <a:defRPr kumimoji="1">
                          <a:solidFill>
                            <a:schemeClr val="bg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
                          <a:schemeClr val="hlink"/>
                        </a:buClr>
                        <a:buSzPct val="50000"/>
                        <a:buFont typeface="Monotype Sorts" pitchFamily="2" charset="2"/>
                        <a:buNone/>
                        <a:tabLst/>
                      </a:pPr>
                      <a:endParaRPr kumimoji="1" lang="fi-FI" altLang="fi-FI" sz="2000" b="0" i="0" u="none" strike="noStrike" cap="none" normalizeH="0" baseline="0">
                        <a:ln>
                          <a:noFill/>
                        </a:ln>
                        <a:solidFill>
                          <a:schemeClr val="bg1"/>
                        </a:solidFill>
                        <a:effectLst/>
                        <a:latin typeface="Arial" panose="020B0604020202020204" pitchFamily="34" charset="0"/>
                      </a:endParaRPr>
                    </a:p>
                  </a:txBody>
                  <a:tcPr anchor="ctr" horzOverflow="overflow">
                    <a:lnL w="95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618767329"/>
                  </a:ext>
                </a:extLst>
              </a:tr>
            </a:tbl>
          </a:graphicData>
        </a:graphic>
      </p:graphicFrame>
      <p:sp>
        <p:nvSpPr>
          <p:cNvPr id="87322" name="Text Box 2330">
            <a:extLst>
              <a:ext uri="{FF2B5EF4-FFF2-40B4-BE49-F238E27FC236}">
                <a16:creationId xmlns:a16="http://schemas.microsoft.com/office/drawing/2014/main" id="{4DBBCD1B-7323-4919-8617-B677618B80EE}"/>
              </a:ext>
            </a:extLst>
          </p:cNvPr>
          <p:cNvSpPr txBox="1">
            <a:spLocks noChangeArrowheads="1"/>
          </p:cNvSpPr>
          <p:nvPr/>
        </p:nvSpPr>
        <p:spPr bwMode="auto">
          <a:xfrm>
            <a:off x="2700338" y="44450"/>
            <a:ext cx="62166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fi-FI" altLang="fi-FI">
                <a:solidFill>
                  <a:schemeClr val="bg1"/>
                </a:solidFill>
              </a:rPr>
              <a:t>Yhteenveto mallin tunnusluvuista (KOHO 1986) </a:t>
            </a:r>
          </a:p>
        </p:txBody>
      </p:sp>
      <p:sp>
        <p:nvSpPr>
          <p:cNvPr id="87326" name="Oval 2334">
            <a:extLst>
              <a:ext uri="{FF2B5EF4-FFF2-40B4-BE49-F238E27FC236}">
                <a16:creationId xmlns:a16="http://schemas.microsoft.com/office/drawing/2014/main" id="{88BA4990-ED63-490B-8DAC-E37D4137D67F}"/>
              </a:ext>
            </a:extLst>
          </p:cNvPr>
          <p:cNvSpPr>
            <a:spLocks noChangeArrowheads="1"/>
          </p:cNvSpPr>
          <p:nvPr/>
        </p:nvSpPr>
        <p:spPr bwMode="auto">
          <a:xfrm>
            <a:off x="7534275" y="692150"/>
            <a:ext cx="503238" cy="720725"/>
          </a:xfrm>
          <a:prstGeom prst="ellipse">
            <a:avLst/>
          </a:prstGeom>
          <a:noFill/>
          <a:ln w="25400">
            <a:solidFill>
              <a:schemeClr val="accent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i-FI"/>
          </a:p>
        </p:txBody>
      </p:sp>
      <p:sp>
        <p:nvSpPr>
          <p:cNvPr id="87327" name="Oval 2335">
            <a:extLst>
              <a:ext uri="{FF2B5EF4-FFF2-40B4-BE49-F238E27FC236}">
                <a16:creationId xmlns:a16="http://schemas.microsoft.com/office/drawing/2014/main" id="{60373A6F-04BB-4F0A-B687-FFDBB504D792}"/>
              </a:ext>
            </a:extLst>
          </p:cNvPr>
          <p:cNvSpPr>
            <a:spLocks noChangeArrowheads="1"/>
          </p:cNvSpPr>
          <p:nvPr/>
        </p:nvSpPr>
        <p:spPr bwMode="auto">
          <a:xfrm>
            <a:off x="8039100" y="692150"/>
            <a:ext cx="503238" cy="720725"/>
          </a:xfrm>
          <a:prstGeom prst="ellipse">
            <a:avLst/>
          </a:prstGeom>
          <a:noFill/>
          <a:ln w="25400">
            <a:solidFill>
              <a:schemeClr val="accent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i-FI"/>
          </a:p>
        </p:txBody>
      </p:sp>
      <p:sp>
        <p:nvSpPr>
          <p:cNvPr id="87328" name="Oval 2336">
            <a:extLst>
              <a:ext uri="{FF2B5EF4-FFF2-40B4-BE49-F238E27FC236}">
                <a16:creationId xmlns:a16="http://schemas.microsoft.com/office/drawing/2014/main" id="{FD44DF1D-5AD3-4AC1-9BFB-CC6F57D4777E}"/>
              </a:ext>
            </a:extLst>
          </p:cNvPr>
          <p:cNvSpPr>
            <a:spLocks noChangeArrowheads="1"/>
          </p:cNvSpPr>
          <p:nvPr/>
        </p:nvSpPr>
        <p:spPr bwMode="auto">
          <a:xfrm>
            <a:off x="3286125" y="2997200"/>
            <a:ext cx="647700" cy="719138"/>
          </a:xfrm>
          <a:prstGeom prst="ellipse">
            <a:avLst/>
          </a:prstGeom>
          <a:noFill/>
          <a:ln w="25400">
            <a:solidFill>
              <a:schemeClr val="accent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i-FI"/>
          </a:p>
        </p:txBody>
      </p:sp>
      <p:sp>
        <p:nvSpPr>
          <p:cNvPr id="87329" name="Text Box 2337">
            <a:extLst>
              <a:ext uri="{FF2B5EF4-FFF2-40B4-BE49-F238E27FC236}">
                <a16:creationId xmlns:a16="http://schemas.microsoft.com/office/drawing/2014/main" id="{203BF98B-0D86-4E90-BB6E-3592F2E1B022}"/>
              </a:ext>
            </a:extLst>
          </p:cNvPr>
          <p:cNvSpPr txBox="1">
            <a:spLocks noChangeArrowheads="1"/>
          </p:cNvSpPr>
          <p:nvPr/>
        </p:nvSpPr>
        <p:spPr bwMode="auto">
          <a:xfrm>
            <a:off x="2916238" y="4672013"/>
            <a:ext cx="60483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fi-FI" altLang="fi-FI" sz="2000">
                <a:solidFill>
                  <a:schemeClr val="bg1"/>
                </a:solidFill>
              </a:rPr>
              <a:t>KOHO 1966</a:t>
            </a:r>
          </a:p>
          <a:p>
            <a:pPr>
              <a:buFontTx/>
              <a:buChar char="•"/>
            </a:pPr>
            <a:r>
              <a:rPr lang="fi-FI" altLang="fi-FI" sz="2000">
                <a:solidFill>
                  <a:schemeClr val="bg1"/>
                </a:solidFill>
              </a:rPr>
              <a:t> GFI = 0.935, AGFI = 0.918, RMSEA = 0.061</a:t>
            </a:r>
          </a:p>
        </p:txBody>
      </p:sp>
      <p:sp>
        <p:nvSpPr>
          <p:cNvPr id="87330" name="Oval 2338">
            <a:extLst>
              <a:ext uri="{FF2B5EF4-FFF2-40B4-BE49-F238E27FC236}">
                <a16:creationId xmlns:a16="http://schemas.microsoft.com/office/drawing/2014/main" id="{0C1AE8FD-566A-48BF-8EA4-63E924D6864F}"/>
              </a:ext>
            </a:extLst>
          </p:cNvPr>
          <p:cNvSpPr>
            <a:spLocks noChangeArrowheads="1"/>
          </p:cNvSpPr>
          <p:nvPr/>
        </p:nvSpPr>
        <p:spPr bwMode="auto">
          <a:xfrm>
            <a:off x="5435600" y="1052513"/>
            <a:ext cx="360363" cy="288925"/>
          </a:xfrm>
          <a:prstGeom prst="ellipse">
            <a:avLst/>
          </a:prstGeom>
          <a:noFill/>
          <a:ln w="2540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i-FI"/>
          </a:p>
        </p:txBody>
      </p:sp>
      <p:sp>
        <p:nvSpPr>
          <p:cNvPr id="87331" name="Text Box 2339">
            <a:extLst>
              <a:ext uri="{FF2B5EF4-FFF2-40B4-BE49-F238E27FC236}">
                <a16:creationId xmlns:a16="http://schemas.microsoft.com/office/drawing/2014/main" id="{6E278F84-9B5F-4F54-9852-FF129CFEBEF3}"/>
              </a:ext>
            </a:extLst>
          </p:cNvPr>
          <p:cNvSpPr txBox="1">
            <a:spLocks noChangeArrowheads="1"/>
          </p:cNvSpPr>
          <p:nvPr/>
        </p:nvSpPr>
        <p:spPr bwMode="auto">
          <a:xfrm>
            <a:off x="2916238" y="5518150"/>
            <a:ext cx="6227762"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fi-FI" altLang="fi-FI" sz="2000">
                <a:solidFill>
                  <a:schemeClr val="bg1"/>
                </a:solidFill>
              </a:rPr>
              <a:t>SUOSITELTAVAT RAJAT</a:t>
            </a:r>
          </a:p>
          <a:p>
            <a:pPr>
              <a:buFontTx/>
              <a:buChar char="•"/>
            </a:pPr>
            <a:r>
              <a:rPr lang="fi-FI" altLang="fi-FI" sz="2000">
                <a:solidFill>
                  <a:schemeClr val="bg1"/>
                </a:solidFill>
              </a:rPr>
              <a:t> GFI, AGFI  &gt; 0.95 (hyvä), &gt;0.90 (tyydyttävä) </a:t>
            </a:r>
          </a:p>
          <a:p>
            <a:pPr>
              <a:buFontTx/>
              <a:buChar char="•"/>
            </a:pPr>
            <a:r>
              <a:rPr lang="fi-FI" altLang="fi-FI" sz="2000">
                <a:solidFill>
                  <a:schemeClr val="bg1"/>
                </a:solidFill>
              </a:rPr>
              <a:t>RMSEA &lt; 0.05/0.06 (hyvä), &lt;0.08/0.10 (tyydyttävä)</a:t>
            </a:r>
            <a:endParaRPr lang="fi-FI" altLang="fi-FI">
              <a:solidFill>
                <a:schemeClr val="bg1"/>
              </a:solidFill>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lide Number Placeholder 3">
            <a:extLst>
              <a:ext uri="{FF2B5EF4-FFF2-40B4-BE49-F238E27FC236}">
                <a16:creationId xmlns:a16="http://schemas.microsoft.com/office/drawing/2014/main" id="{A720C473-97DA-4114-A376-0F7A9C0361AD}"/>
              </a:ext>
            </a:extLst>
          </p:cNvPr>
          <p:cNvSpPr>
            <a:spLocks noGrp="1"/>
          </p:cNvSpPr>
          <p:nvPr>
            <p:ph type="sldNum" sz="quarter" idx="12"/>
          </p:nvPr>
        </p:nvSpPr>
        <p:spPr/>
        <p:txBody>
          <a:bodyPr/>
          <a:lstStyle/>
          <a:p>
            <a:fld id="{ABD01CDF-97C7-4E0F-98B4-3996A0CB366E}" type="slidenum">
              <a:rPr lang="en-US" altLang="fi-FI"/>
              <a:pPr/>
              <a:t>46</a:t>
            </a:fld>
            <a:endParaRPr lang="en-US" altLang="fi-FI"/>
          </a:p>
        </p:txBody>
      </p:sp>
      <p:pic>
        <p:nvPicPr>
          <p:cNvPr id="106502" name="Picture 6">
            <a:extLst>
              <a:ext uri="{FF2B5EF4-FFF2-40B4-BE49-F238E27FC236}">
                <a16:creationId xmlns:a16="http://schemas.microsoft.com/office/drawing/2014/main" id="{371FC6B1-B420-4472-A8E2-651A1C563A7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06738" y="0"/>
            <a:ext cx="5065712" cy="6858000"/>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6503" name="Text Box 7">
            <a:extLst>
              <a:ext uri="{FF2B5EF4-FFF2-40B4-BE49-F238E27FC236}">
                <a16:creationId xmlns:a16="http://schemas.microsoft.com/office/drawing/2014/main" id="{42B779CD-913F-46C3-98C2-ABDB9E92A84C}"/>
              </a:ext>
            </a:extLst>
          </p:cNvPr>
          <p:cNvSpPr txBox="1">
            <a:spLocks noChangeArrowheads="1"/>
          </p:cNvSpPr>
          <p:nvPr/>
        </p:nvSpPr>
        <p:spPr bwMode="auto">
          <a:xfrm>
            <a:off x="107950" y="188913"/>
            <a:ext cx="24257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fi-FI" altLang="fi-FI">
                <a:solidFill>
                  <a:schemeClr val="bg1"/>
                </a:solidFill>
              </a:rPr>
              <a:t>Graafinen tulostus</a:t>
            </a:r>
          </a:p>
        </p:txBody>
      </p:sp>
      <p:sp>
        <p:nvSpPr>
          <p:cNvPr id="106504" name="Text Box 8">
            <a:extLst>
              <a:ext uri="{FF2B5EF4-FFF2-40B4-BE49-F238E27FC236}">
                <a16:creationId xmlns:a16="http://schemas.microsoft.com/office/drawing/2014/main" id="{62E8A003-AD9F-4C22-9F97-87CE1F424E60}"/>
              </a:ext>
            </a:extLst>
          </p:cNvPr>
          <p:cNvSpPr txBox="1">
            <a:spLocks noChangeArrowheads="1"/>
          </p:cNvSpPr>
          <p:nvPr/>
        </p:nvSpPr>
        <p:spPr bwMode="auto">
          <a:xfrm>
            <a:off x="2254250" y="2527300"/>
            <a:ext cx="2317750" cy="396875"/>
          </a:xfrm>
          <a:prstGeom prst="rect">
            <a:avLst/>
          </a:prstGeom>
          <a:noFill/>
          <a:ln>
            <a:noFill/>
          </a:ln>
          <a:effectLst/>
          <a:extLst>
            <a:ext uri="{909E8E84-426E-40DD-AFC4-6F175D3DCCD1}">
              <a14:hiddenFill xmlns:a14="http://schemas.microsoft.com/office/drawing/2010/main">
                <a:solidFill>
                  <a:srgbClr val="009999"/>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fi-FI" altLang="fi-FI" sz="2000">
                <a:solidFill>
                  <a:schemeClr val="accent2"/>
                </a:solidFill>
              </a:rPr>
              <a:t>Regressiokerroin (R)</a:t>
            </a:r>
          </a:p>
        </p:txBody>
      </p:sp>
      <p:sp>
        <p:nvSpPr>
          <p:cNvPr id="106505" name="Line 9">
            <a:extLst>
              <a:ext uri="{FF2B5EF4-FFF2-40B4-BE49-F238E27FC236}">
                <a16:creationId xmlns:a16="http://schemas.microsoft.com/office/drawing/2014/main" id="{321DCEB3-319E-4DC3-BC56-2327A654F16B}"/>
              </a:ext>
            </a:extLst>
          </p:cNvPr>
          <p:cNvSpPr>
            <a:spLocks noChangeShapeType="1"/>
          </p:cNvSpPr>
          <p:nvPr/>
        </p:nvSpPr>
        <p:spPr bwMode="auto">
          <a:xfrm flipV="1">
            <a:off x="3276600" y="2205038"/>
            <a:ext cx="790575" cy="360362"/>
          </a:xfrm>
          <a:prstGeom prst="line">
            <a:avLst/>
          </a:prstGeom>
          <a:noFill/>
          <a:ln w="9525">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i-FI"/>
          </a:p>
        </p:txBody>
      </p:sp>
      <p:sp>
        <p:nvSpPr>
          <p:cNvPr id="106506" name="Text Box 10">
            <a:extLst>
              <a:ext uri="{FF2B5EF4-FFF2-40B4-BE49-F238E27FC236}">
                <a16:creationId xmlns:a16="http://schemas.microsoft.com/office/drawing/2014/main" id="{40A5866A-6AB5-4771-B995-180081A2195C}"/>
              </a:ext>
            </a:extLst>
          </p:cNvPr>
          <p:cNvSpPr txBox="1">
            <a:spLocks noChangeArrowheads="1"/>
          </p:cNvSpPr>
          <p:nvPr/>
        </p:nvSpPr>
        <p:spPr bwMode="auto">
          <a:xfrm>
            <a:off x="8672513" y="908050"/>
            <a:ext cx="436562" cy="396875"/>
          </a:xfrm>
          <a:prstGeom prst="rect">
            <a:avLst/>
          </a:prstGeom>
          <a:noFill/>
          <a:ln>
            <a:noFill/>
          </a:ln>
          <a:effectLst/>
          <a:extLst>
            <a:ext uri="{909E8E84-426E-40DD-AFC4-6F175D3DCCD1}">
              <a14:hiddenFill xmlns:a14="http://schemas.microsoft.com/office/drawing/2010/main">
                <a:solidFill>
                  <a:srgbClr val="009999"/>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fi-FI" altLang="fi-FI" sz="2000">
                <a:solidFill>
                  <a:schemeClr val="accent2"/>
                </a:solidFill>
              </a:rPr>
              <a:t>R</a:t>
            </a:r>
            <a:r>
              <a:rPr lang="fi-FI" altLang="fi-FI" sz="2000" baseline="30000">
                <a:solidFill>
                  <a:schemeClr val="accent2"/>
                </a:solidFill>
              </a:rPr>
              <a:t>2</a:t>
            </a:r>
          </a:p>
        </p:txBody>
      </p:sp>
      <p:sp>
        <p:nvSpPr>
          <p:cNvPr id="106507" name="Line 11">
            <a:extLst>
              <a:ext uri="{FF2B5EF4-FFF2-40B4-BE49-F238E27FC236}">
                <a16:creationId xmlns:a16="http://schemas.microsoft.com/office/drawing/2014/main" id="{6CD82AD1-80A7-4747-B5B4-7CAAA94EE666}"/>
              </a:ext>
            </a:extLst>
          </p:cNvPr>
          <p:cNvSpPr>
            <a:spLocks noChangeShapeType="1"/>
          </p:cNvSpPr>
          <p:nvPr/>
        </p:nvSpPr>
        <p:spPr bwMode="auto">
          <a:xfrm flipH="1">
            <a:off x="8096250" y="1123950"/>
            <a:ext cx="504825" cy="0"/>
          </a:xfrm>
          <a:prstGeom prst="line">
            <a:avLst/>
          </a:prstGeom>
          <a:noFill/>
          <a:ln w="9525">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i-FI"/>
          </a:p>
        </p:txBody>
      </p:sp>
      <p:sp>
        <p:nvSpPr>
          <p:cNvPr id="106508" name="Text Box 12">
            <a:extLst>
              <a:ext uri="{FF2B5EF4-FFF2-40B4-BE49-F238E27FC236}">
                <a16:creationId xmlns:a16="http://schemas.microsoft.com/office/drawing/2014/main" id="{E046813F-CAB2-49F7-AD10-87AD471DD8E9}"/>
              </a:ext>
            </a:extLst>
          </p:cNvPr>
          <p:cNvSpPr txBox="1">
            <a:spLocks noChangeArrowheads="1"/>
          </p:cNvSpPr>
          <p:nvPr/>
        </p:nvSpPr>
        <p:spPr bwMode="auto">
          <a:xfrm>
            <a:off x="1763713" y="6308725"/>
            <a:ext cx="2241550" cy="406400"/>
          </a:xfrm>
          <a:prstGeom prst="rect">
            <a:avLst/>
          </a:prstGeom>
          <a:solidFill>
            <a:schemeClr val="tx1"/>
          </a:solidFill>
          <a:ln w="9525">
            <a:solidFill>
              <a:schemeClr val="accent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fi-FI" altLang="fi-FI" sz="2000">
                <a:solidFill>
                  <a:schemeClr val="accent2"/>
                </a:solidFill>
              </a:rPr>
              <a:t>Mallin tunnuslukuja</a:t>
            </a:r>
          </a:p>
        </p:txBody>
      </p:sp>
      <p:sp>
        <p:nvSpPr>
          <p:cNvPr id="106509" name="Line 13">
            <a:extLst>
              <a:ext uri="{FF2B5EF4-FFF2-40B4-BE49-F238E27FC236}">
                <a16:creationId xmlns:a16="http://schemas.microsoft.com/office/drawing/2014/main" id="{6FDEB98F-4730-4C02-9911-12ECE7AAF681}"/>
              </a:ext>
            </a:extLst>
          </p:cNvPr>
          <p:cNvSpPr>
            <a:spLocks noChangeShapeType="1"/>
          </p:cNvSpPr>
          <p:nvPr/>
        </p:nvSpPr>
        <p:spPr bwMode="auto">
          <a:xfrm flipV="1">
            <a:off x="4140200" y="6381750"/>
            <a:ext cx="503238" cy="142875"/>
          </a:xfrm>
          <a:prstGeom prst="line">
            <a:avLst/>
          </a:prstGeom>
          <a:noFill/>
          <a:ln w="9525">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i-FI"/>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a:extLst>
              <a:ext uri="{FF2B5EF4-FFF2-40B4-BE49-F238E27FC236}">
                <a16:creationId xmlns:a16="http://schemas.microsoft.com/office/drawing/2014/main" id="{F3F430EB-953F-466F-90D3-C205D7D4E726}"/>
              </a:ext>
            </a:extLst>
          </p:cNvPr>
          <p:cNvSpPr>
            <a:spLocks noGrp="1"/>
          </p:cNvSpPr>
          <p:nvPr>
            <p:ph type="sldNum" sz="quarter" idx="12"/>
          </p:nvPr>
        </p:nvSpPr>
        <p:spPr/>
        <p:txBody>
          <a:bodyPr/>
          <a:lstStyle/>
          <a:p>
            <a:fld id="{5D5BDF1F-A750-4D84-885E-3BF5ACEAC409}" type="slidenum">
              <a:rPr lang="en-US" altLang="fi-FI"/>
              <a:pPr/>
              <a:t>47</a:t>
            </a:fld>
            <a:endParaRPr lang="en-US" altLang="fi-FI"/>
          </a:p>
        </p:txBody>
      </p:sp>
      <p:sp>
        <p:nvSpPr>
          <p:cNvPr id="31748" name="Rectangle 4">
            <a:extLst>
              <a:ext uri="{FF2B5EF4-FFF2-40B4-BE49-F238E27FC236}">
                <a16:creationId xmlns:a16="http://schemas.microsoft.com/office/drawing/2014/main" id="{D3C0BC90-9C86-4372-972D-690E6682BC75}"/>
              </a:ext>
            </a:extLst>
          </p:cNvPr>
          <p:cNvSpPr>
            <a:spLocks noChangeArrowheads="1"/>
          </p:cNvSpPr>
          <p:nvPr/>
        </p:nvSpPr>
        <p:spPr bwMode="auto">
          <a:xfrm>
            <a:off x="0" y="-100013"/>
            <a:ext cx="6096000" cy="11430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nchor="ctr"/>
          <a:lstStyle>
            <a:lvl1pPr>
              <a:lnSpc>
                <a:spcPct val="70000"/>
              </a:lnSpc>
              <a:defRPr kumimoji="1" sz="4800" b="1">
                <a:solidFill>
                  <a:schemeClr val="bg1"/>
                </a:solidFill>
                <a:latin typeface="Arial Narrow" panose="020B0606020202030204" pitchFamily="34" charset="0"/>
              </a:defRPr>
            </a:lvl1pPr>
            <a:lvl2pPr>
              <a:lnSpc>
                <a:spcPct val="70000"/>
              </a:lnSpc>
              <a:defRPr kumimoji="1" sz="4800" b="1">
                <a:solidFill>
                  <a:schemeClr val="bg1"/>
                </a:solidFill>
                <a:latin typeface="Arial Narrow" panose="020B0606020202030204" pitchFamily="34" charset="0"/>
              </a:defRPr>
            </a:lvl2pPr>
            <a:lvl3pPr>
              <a:lnSpc>
                <a:spcPct val="70000"/>
              </a:lnSpc>
              <a:defRPr kumimoji="1" sz="4800" b="1">
                <a:solidFill>
                  <a:schemeClr val="bg1"/>
                </a:solidFill>
                <a:latin typeface="Arial Narrow" panose="020B0606020202030204" pitchFamily="34" charset="0"/>
              </a:defRPr>
            </a:lvl3pPr>
            <a:lvl4pPr>
              <a:lnSpc>
                <a:spcPct val="70000"/>
              </a:lnSpc>
              <a:defRPr kumimoji="1" sz="4800" b="1">
                <a:solidFill>
                  <a:schemeClr val="bg1"/>
                </a:solidFill>
                <a:latin typeface="Arial Narrow" panose="020B0606020202030204" pitchFamily="34" charset="0"/>
              </a:defRPr>
            </a:lvl4pPr>
            <a:lvl5pPr>
              <a:lnSpc>
                <a:spcPct val="70000"/>
              </a:lnSpc>
              <a:defRPr kumimoji="1" sz="4800" b="1">
                <a:solidFill>
                  <a:schemeClr val="bg1"/>
                </a:solidFill>
                <a:latin typeface="Arial Narrow" panose="020B0606020202030204" pitchFamily="34" charset="0"/>
              </a:defRPr>
            </a:lvl5pPr>
            <a:lvl6pPr marL="457200" eaLnBrk="0" fontAlgn="base" hangingPunct="0">
              <a:lnSpc>
                <a:spcPct val="70000"/>
              </a:lnSpc>
              <a:spcBef>
                <a:spcPct val="0"/>
              </a:spcBef>
              <a:spcAft>
                <a:spcPct val="0"/>
              </a:spcAft>
              <a:defRPr kumimoji="1" sz="4800" b="1">
                <a:solidFill>
                  <a:schemeClr val="bg1"/>
                </a:solidFill>
                <a:latin typeface="Arial Narrow" panose="020B0606020202030204" pitchFamily="34" charset="0"/>
              </a:defRPr>
            </a:lvl6pPr>
            <a:lvl7pPr marL="914400" eaLnBrk="0" fontAlgn="base" hangingPunct="0">
              <a:lnSpc>
                <a:spcPct val="70000"/>
              </a:lnSpc>
              <a:spcBef>
                <a:spcPct val="0"/>
              </a:spcBef>
              <a:spcAft>
                <a:spcPct val="0"/>
              </a:spcAft>
              <a:defRPr kumimoji="1" sz="4800" b="1">
                <a:solidFill>
                  <a:schemeClr val="bg1"/>
                </a:solidFill>
                <a:latin typeface="Arial Narrow" panose="020B0606020202030204" pitchFamily="34" charset="0"/>
              </a:defRPr>
            </a:lvl7pPr>
            <a:lvl8pPr marL="1371600" eaLnBrk="0" fontAlgn="base" hangingPunct="0">
              <a:lnSpc>
                <a:spcPct val="70000"/>
              </a:lnSpc>
              <a:spcBef>
                <a:spcPct val="0"/>
              </a:spcBef>
              <a:spcAft>
                <a:spcPct val="0"/>
              </a:spcAft>
              <a:defRPr kumimoji="1" sz="4800" b="1">
                <a:solidFill>
                  <a:schemeClr val="bg1"/>
                </a:solidFill>
                <a:latin typeface="Arial Narrow" panose="020B0606020202030204" pitchFamily="34" charset="0"/>
              </a:defRPr>
            </a:lvl8pPr>
            <a:lvl9pPr marL="1828800" eaLnBrk="0" fontAlgn="base" hangingPunct="0">
              <a:lnSpc>
                <a:spcPct val="70000"/>
              </a:lnSpc>
              <a:spcBef>
                <a:spcPct val="0"/>
              </a:spcBef>
              <a:spcAft>
                <a:spcPct val="0"/>
              </a:spcAft>
              <a:defRPr kumimoji="1" sz="4800" b="1">
                <a:solidFill>
                  <a:schemeClr val="bg1"/>
                </a:solidFill>
                <a:latin typeface="Arial Narrow" panose="020B0606020202030204" pitchFamily="34" charset="0"/>
              </a:defRPr>
            </a:lvl9pPr>
          </a:lstStyle>
          <a:p>
            <a:r>
              <a:rPr lang="fi-FI" altLang="fi-FI" sz="2400"/>
              <a:t>Esimerkki II</a:t>
            </a:r>
          </a:p>
        </p:txBody>
      </p:sp>
      <p:pic>
        <p:nvPicPr>
          <p:cNvPr id="31749" name="Picture 5">
            <a:extLst>
              <a:ext uri="{FF2B5EF4-FFF2-40B4-BE49-F238E27FC236}">
                <a16:creationId xmlns:a16="http://schemas.microsoft.com/office/drawing/2014/main" id="{168316D8-CD6E-47C1-BE8A-7ED4C5AA5D5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74825" y="69850"/>
            <a:ext cx="7334250" cy="982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1751" name="Text Box 7">
            <a:extLst>
              <a:ext uri="{FF2B5EF4-FFF2-40B4-BE49-F238E27FC236}">
                <a16:creationId xmlns:a16="http://schemas.microsoft.com/office/drawing/2014/main" id="{E8861EA3-C937-4B0A-9938-5AEB93F38480}"/>
              </a:ext>
            </a:extLst>
          </p:cNvPr>
          <p:cNvSpPr txBox="1">
            <a:spLocks noChangeArrowheads="1"/>
          </p:cNvSpPr>
          <p:nvPr/>
        </p:nvSpPr>
        <p:spPr bwMode="auto">
          <a:xfrm>
            <a:off x="3132138" y="6165850"/>
            <a:ext cx="54038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fi-FI" altLang="fi-FI" sz="2000">
                <a:solidFill>
                  <a:schemeClr val="bg1"/>
                </a:solidFill>
              </a:rPr>
              <a:t>Penninkilampi-Kerola ym. (Scand J Psychol, 2006)</a:t>
            </a:r>
          </a:p>
        </p:txBody>
      </p:sp>
      <p:sp>
        <p:nvSpPr>
          <p:cNvPr id="31752" name="Rectangle 8">
            <a:extLst>
              <a:ext uri="{FF2B5EF4-FFF2-40B4-BE49-F238E27FC236}">
                <a16:creationId xmlns:a16="http://schemas.microsoft.com/office/drawing/2014/main" id="{1C611912-9712-4369-ABDC-4339F2F66B1C}"/>
              </a:ext>
            </a:extLst>
          </p:cNvPr>
          <p:cNvSpPr>
            <a:spLocks noChangeArrowheads="1"/>
          </p:cNvSpPr>
          <p:nvPr/>
        </p:nvSpPr>
        <p:spPr bwMode="auto">
          <a:xfrm>
            <a:off x="468313" y="1446213"/>
            <a:ext cx="8351837" cy="4359275"/>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just"/>
            <a:r>
              <a:rPr lang="en-US" altLang="fi-FI" sz="2000">
                <a:solidFill>
                  <a:schemeClr val="bg1"/>
                </a:solidFill>
              </a:rPr>
              <a:t>The General Health Questionnaire (GHQ) is a self-report questionnaire designed to identify psychological distress. Psychometric properties of two versions of GHQ-12 and GHQ‑20 were assessed in a large population-based sample of Finnish twins, ages 22 to 27 (n=4580). Participants were randomized into two subgroups, viz. Twin1 (n=2294) and Twin2 (n=2286). The GHQ-12 data were assessed using Confirmatory Factor Analysis (CFA). The factor structure of the GHQ-20 was first assessed with Exploratory Factor Analysis (EFA) in the Twin1 dataset, and the results obtained were then subjected to CFA in Twin1 and Twin2 datasets. The CFA of the GHQ-12 indicated that the best fit and the simplest solution were provided by the three-factor solution in both subpopulations. Analyses of the GHQ-20 suggested that the four-factor structure was superior to the three-factor model. This result is also theoretically justifiable. Compared to 12-item version GHQ‑20 provides additional fourth factor of anhedonia, suggesting some discriminative power.  </a:t>
            </a: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Slide Number Placeholder 3">
            <a:extLst>
              <a:ext uri="{FF2B5EF4-FFF2-40B4-BE49-F238E27FC236}">
                <a16:creationId xmlns:a16="http://schemas.microsoft.com/office/drawing/2014/main" id="{D7978AAF-B8AD-439A-9441-50750566ECD2}"/>
              </a:ext>
            </a:extLst>
          </p:cNvPr>
          <p:cNvSpPr>
            <a:spLocks noGrp="1"/>
          </p:cNvSpPr>
          <p:nvPr>
            <p:ph type="sldNum" sz="quarter" idx="12"/>
          </p:nvPr>
        </p:nvSpPr>
        <p:spPr/>
        <p:txBody>
          <a:bodyPr/>
          <a:lstStyle/>
          <a:p>
            <a:fld id="{50838CBA-DC86-462B-B3DE-7A79547FDC2C}" type="slidenum">
              <a:rPr lang="en-US" altLang="fi-FI"/>
              <a:pPr/>
              <a:t>48</a:t>
            </a:fld>
            <a:endParaRPr lang="en-US" altLang="fi-FI"/>
          </a:p>
        </p:txBody>
      </p:sp>
      <p:pic>
        <p:nvPicPr>
          <p:cNvPr id="34823" name="Picture 7">
            <a:extLst>
              <a:ext uri="{FF2B5EF4-FFF2-40B4-BE49-F238E27FC236}">
                <a16:creationId xmlns:a16="http://schemas.microsoft.com/office/drawing/2014/main" id="{EEB13510-944C-4A0D-AD3A-67DCDEAF817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513" y="-26988"/>
            <a:ext cx="2824163" cy="68405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4825" name="Picture 9">
            <a:extLst>
              <a:ext uri="{FF2B5EF4-FFF2-40B4-BE49-F238E27FC236}">
                <a16:creationId xmlns:a16="http://schemas.microsoft.com/office/drawing/2014/main" id="{79F8D0BA-B64D-4074-A861-2D990876DB58}"/>
              </a:ext>
            </a:extLst>
          </p:cNvPr>
          <p:cNvPicPr preferRelativeResize="0">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71775" y="673100"/>
            <a:ext cx="6983413" cy="6175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4826" name="Text Box 10">
            <a:extLst>
              <a:ext uri="{FF2B5EF4-FFF2-40B4-BE49-F238E27FC236}">
                <a16:creationId xmlns:a16="http://schemas.microsoft.com/office/drawing/2014/main" id="{A5BB74B1-D7EC-4C34-90AC-72E40659C4CE}"/>
              </a:ext>
            </a:extLst>
          </p:cNvPr>
          <p:cNvSpPr txBox="1">
            <a:spLocks noChangeArrowheads="1"/>
          </p:cNvSpPr>
          <p:nvPr/>
        </p:nvSpPr>
        <p:spPr bwMode="auto">
          <a:xfrm>
            <a:off x="2771775" y="115888"/>
            <a:ext cx="4826000"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fi-FI" altLang="fi-FI" sz="2800">
                <a:solidFill>
                  <a:schemeClr val="bg1"/>
                </a:solidFill>
              </a:rPr>
              <a:t>Aiemmin esitettyjä malleja (osa)</a:t>
            </a:r>
          </a:p>
        </p:txBody>
      </p:sp>
      <p:pic>
        <p:nvPicPr>
          <p:cNvPr id="34827" name="Picture 11">
            <a:extLst>
              <a:ext uri="{FF2B5EF4-FFF2-40B4-BE49-F238E27FC236}">
                <a16:creationId xmlns:a16="http://schemas.microsoft.com/office/drawing/2014/main" id="{C0BC72BF-6C77-45D1-8C24-FCB20A8C902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162925" y="815975"/>
            <a:ext cx="1017588" cy="5930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4828" name="Rectangle 12">
            <a:extLst>
              <a:ext uri="{FF2B5EF4-FFF2-40B4-BE49-F238E27FC236}">
                <a16:creationId xmlns:a16="http://schemas.microsoft.com/office/drawing/2014/main" id="{6E375813-3841-438D-998D-794A3A2777F0}"/>
              </a:ext>
            </a:extLst>
          </p:cNvPr>
          <p:cNvSpPr>
            <a:spLocks noChangeArrowheads="1"/>
          </p:cNvSpPr>
          <p:nvPr/>
        </p:nvSpPr>
        <p:spPr bwMode="auto">
          <a:xfrm>
            <a:off x="9144000" y="981075"/>
            <a:ext cx="541338" cy="360363"/>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i-FI"/>
          </a:p>
        </p:txBody>
      </p:sp>
      <p:sp>
        <p:nvSpPr>
          <p:cNvPr id="34829" name="Rectangle 13">
            <a:extLst>
              <a:ext uri="{FF2B5EF4-FFF2-40B4-BE49-F238E27FC236}">
                <a16:creationId xmlns:a16="http://schemas.microsoft.com/office/drawing/2014/main" id="{9DB097A0-B2F9-4634-B818-9D32B3D21ADE}"/>
              </a:ext>
            </a:extLst>
          </p:cNvPr>
          <p:cNvSpPr>
            <a:spLocks noChangeArrowheads="1"/>
          </p:cNvSpPr>
          <p:nvPr/>
        </p:nvSpPr>
        <p:spPr bwMode="auto">
          <a:xfrm>
            <a:off x="0" y="0"/>
            <a:ext cx="2843213" cy="260350"/>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i-FI"/>
          </a:p>
        </p:txBody>
      </p:sp>
      <p:sp>
        <p:nvSpPr>
          <p:cNvPr id="34830" name="Text Box 14">
            <a:extLst>
              <a:ext uri="{FF2B5EF4-FFF2-40B4-BE49-F238E27FC236}">
                <a16:creationId xmlns:a16="http://schemas.microsoft.com/office/drawing/2014/main" id="{592B71A4-ED29-4495-A8D6-F9BB1A56460A}"/>
              </a:ext>
            </a:extLst>
          </p:cNvPr>
          <p:cNvSpPr txBox="1">
            <a:spLocks noChangeArrowheads="1"/>
          </p:cNvSpPr>
          <p:nvPr/>
        </p:nvSpPr>
        <p:spPr bwMode="auto">
          <a:xfrm>
            <a:off x="900113" y="692150"/>
            <a:ext cx="1262062" cy="466725"/>
          </a:xfrm>
          <a:prstGeom prst="rect">
            <a:avLst/>
          </a:prstGeom>
          <a:noFill/>
          <a:ln w="9525">
            <a:solidFill>
              <a:schemeClr val="bg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fi-FI" altLang="fi-FI">
                <a:solidFill>
                  <a:schemeClr val="bg1"/>
                </a:solidFill>
              </a:rPr>
              <a:t>GHQ-12</a:t>
            </a:r>
          </a:p>
        </p:txBody>
      </p:sp>
      <p:sp>
        <p:nvSpPr>
          <p:cNvPr id="34831" name="Oval 15">
            <a:extLst>
              <a:ext uri="{FF2B5EF4-FFF2-40B4-BE49-F238E27FC236}">
                <a16:creationId xmlns:a16="http://schemas.microsoft.com/office/drawing/2014/main" id="{22429D81-9475-4861-93F5-30580E64A61E}"/>
              </a:ext>
            </a:extLst>
          </p:cNvPr>
          <p:cNvSpPr>
            <a:spLocks noChangeArrowheads="1"/>
          </p:cNvSpPr>
          <p:nvPr/>
        </p:nvSpPr>
        <p:spPr bwMode="auto">
          <a:xfrm>
            <a:off x="4427538" y="5086350"/>
            <a:ext cx="576262" cy="358775"/>
          </a:xfrm>
          <a:prstGeom prst="ellipse">
            <a:avLst/>
          </a:prstGeom>
          <a:noFill/>
          <a:ln w="19050">
            <a:solidFill>
              <a:schemeClr val="accent2"/>
            </a:solidFill>
            <a:round/>
            <a:headEnd/>
            <a:tailEnd/>
          </a:ln>
          <a:effectLst/>
          <a:extLst>
            <a:ext uri="{909E8E84-426E-40DD-AFC4-6F175D3DCCD1}">
              <a14:hiddenFill xmlns:a14="http://schemas.microsoft.com/office/drawing/2010/main">
                <a:solidFill>
                  <a:schemeClr val="tx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i-FI"/>
          </a:p>
        </p:txBody>
      </p:sp>
      <p:sp>
        <p:nvSpPr>
          <p:cNvPr id="34832" name="Oval 16">
            <a:extLst>
              <a:ext uri="{FF2B5EF4-FFF2-40B4-BE49-F238E27FC236}">
                <a16:creationId xmlns:a16="http://schemas.microsoft.com/office/drawing/2014/main" id="{ACBA11B8-9734-4B8C-A769-26AA285C7494}"/>
              </a:ext>
            </a:extLst>
          </p:cNvPr>
          <p:cNvSpPr>
            <a:spLocks noChangeArrowheads="1"/>
          </p:cNvSpPr>
          <p:nvPr/>
        </p:nvSpPr>
        <p:spPr bwMode="auto">
          <a:xfrm>
            <a:off x="8099425" y="5408613"/>
            <a:ext cx="576263" cy="576262"/>
          </a:xfrm>
          <a:prstGeom prst="ellipse">
            <a:avLst/>
          </a:prstGeom>
          <a:noFill/>
          <a:ln w="19050">
            <a:solidFill>
              <a:schemeClr val="accent2"/>
            </a:solidFill>
            <a:round/>
            <a:headEnd/>
            <a:tailEnd/>
          </a:ln>
          <a:effectLst/>
          <a:extLst>
            <a:ext uri="{909E8E84-426E-40DD-AFC4-6F175D3DCCD1}">
              <a14:hiddenFill xmlns:a14="http://schemas.microsoft.com/office/drawing/2010/main">
                <a:solidFill>
                  <a:schemeClr val="tx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i-FI"/>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Slide Number Placeholder 3">
            <a:extLst>
              <a:ext uri="{FF2B5EF4-FFF2-40B4-BE49-F238E27FC236}">
                <a16:creationId xmlns:a16="http://schemas.microsoft.com/office/drawing/2014/main" id="{93091C03-42E0-474E-9A53-FC8A88E361EE}"/>
              </a:ext>
            </a:extLst>
          </p:cNvPr>
          <p:cNvSpPr>
            <a:spLocks noGrp="1"/>
          </p:cNvSpPr>
          <p:nvPr>
            <p:ph type="sldNum" sz="quarter" idx="12"/>
          </p:nvPr>
        </p:nvSpPr>
        <p:spPr/>
        <p:txBody>
          <a:bodyPr/>
          <a:lstStyle/>
          <a:p>
            <a:fld id="{9DB97052-1DC0-492E-A2A0-270C308C9A58}" type="slidenum">
              <a:rPr lang="en-US" altLang="fi-FI"/>
              <a:pPr/>
              <a:t>49</a:t>
            </a:fld>
            <a:endParaRPr lang="en-US" altLang="fi-FI"/>
          </a:p>
        </p:txBody>
      </p:sp>
      <p:pic>
        <p:nvPicPr>
          <p:cNvPr id="57349" name="Picture 5">
            <a:extLst>
              <a:ext uri="{FF2B5EF4-FFF2-40B4-BE49-F238E27FC236}">
                <a16:creationId xmlns:a16="http://schemas.microsoft.com/office/drawing/2014/main" id="{E9532F69-8D66-4050-9347-0574EFF3DBE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32138" y="3484563"/>
            <a:ext cx="6553200" cy="8080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7350" name="Picture 6">
            <a:extLst>
              <a:ext uri="{FF2B5EF4-FFF2-40B4-BE49-F238E27FC236}">
                <a16:creationId xmlns:a16="http://schemas.microsoft.com/office/drawing/2014/main" id="{8357961D-FA08-484E-8056-5C378B02C65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48038" y="4432300"/>
            <a:ext cx="5622925" cy="1771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7351" name="Picture 7">
            <a:extLst>
              <a:ext uri="{FF2B5EF4-FFF2-40B4-BE49-F238E27FC236}">
                <a16:creationId xmlns:a16="http://schemas.microsoft.com/office/drawing/2014/main" id="{5AFC2F7F-E0AF-4138-9519-09292B27B6F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27088" y="4219575"/>
            <a:ext cx="2376487" cy="1873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7354" name="Text Box 10">
            <a:extLst>
              <a:ext uri="{FF2B5EF4-FFF2-40B4-BE49-F238E27FC236}">
                <a16:creationId xmlns:a16="http://schemas.microsoft.com/office/drawing/2014/main" id="{61D113AC-4D39-4863-B455-462BF1A05783}"/>
              </a:ext>
            </a:extLst>
          </p:cNvPr>
          <p:cNvSpPr txBox="1">
            <a:spLocks noChangeArrowheads="1"/>
          </p:cNvSpPr>
          <p:nvPr/>
        </p:nvSpPr>
        <p:spPr bwMode="auto">
          <a:xfrm>
            <a:off x="3132138" y="785813"/>
            <a:ext cx="5708650" cy="2282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fi-FI" altLang="fi-FI">
                <a:solidFill>
                  <a:schemeClr val="bg1"/>
                </a:solidFill>
              </a:rPr>
              <a:t>Artikkelissa kaikkiaan vertailussa</a:t>
            </a:r>
          </a:p>
          <a:p>
            <a:pPr>
              <a:buFontTx/>
              <a:buChar char="-"/>
            </a:pPr>
            <a:r>
              <a:rPr lang="fi-FI" altLang="fi-FI">
                <a:solidFill>
                  <a:schemeClr val="bg1"/>
                </a:solidFill>
              </a:rPr>
              <a:t>Yhden faktorin malli</a:t>
            </a:r>
          </a:p>
          <a:p>
            <a:pPr>
              <a:buFontTx/>
              <a:buChar char="-"/>
            </a:pPr>
            <a:r>
              <a:rPr lang="fi-FI" altLang="fi-FI">
                <a:solidFill>
                  <a:schemeClr val="bg1"/>
                </a:solidFill>
              </a:rPr>
              <a:t>7 erilaista kahden faktorin mallia</a:t>
            </a:r>
          </a:p>
          <a:p>
            <a:pPr>
              <a:buFontTx/>
              <a:buChar char="-"/>
            </a:pPr>
            <a:r>
              <a:rPr lang="fi-FI" altLang="fi-FI">
                <a:solidFill>
                  <a:schemeClr val="bg1"/>
                </a:solidFill>
              </a:rPr>
              <a:t>6 erilaista kolmen faktorin mallia</a:t>
            </a:r>
          </a:p>
          <a:p>
            <a:pPr>
              <a:buFontTx/>
              <a:buChar char="-"/>
            </a:pPr>
            <a:r>
              <a:rPr lang="fi-FI" altLang="fi-FI">
                <a:solidFill>
                  <a:schemeClr val="bg1"/>
                </a:solidFill>
              </a:rPr>
              <a:t>Alla osa malleista</a:t>
            </a:r>
          </a:p>
          <a:p>
            <a:pPr>
              <a:buFontTx/>
              <a:buChar char="-"/>
            </a:pPr>
            <a:r>
              <a:rPr lang="fi-FI" altLang="fi-FI">
                <a:solidFill>
                  <a:schemeClr val="bg1"/>
                </a:solidFill>
              </a:rPr>
              <a:t>Malleista Graetz et al. (1991) on paras</a:t>
            </a:r>
          </a:p>
        </p:txBody>
      </p:sp>
      <p:pic>
        <p:nvPicPr>
          <p:cNvPr id="57355" name="Picture 11">
            <a:extLst>
              <a:ext uri="{FF2B5EF4-FFF2-40B4-BE49-F238E27FC236}">
                <a16:creationId xmlns:a16="http://schemas.microsoft.com/office/drawing/2014/main" id="{8FD8C380-450F-4F86-A081-0BE95D7E43C8}"/>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789863" y="4437063"/>
            <a:ext cx="742950" cy="1584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7357" name="Rectangle 13">
            <a:extLst>
              <a:ext uri="{FF2B5EF4-FFF2-40B4-BE49-F238E27FC236}">
                <a16:creationId xmlns:a16="http://schemas.microsoft.com/office/drawing/2014/main" id="{3812C96E-5694-4A7E-A920-3F78A311E662}"/>
              </a:ext>
            </a:extLst>
          </p:cNvPr>
          <p:cNvSpPr>
            <a:spLocks noChangeArrowheads="1"/>
          </p:cNvSpPr>
          <p:nvPr/>
        </p:nvSpPr>
        <p:spPr bwMode="auto">
          <a:xfrm>
            <a:off x="8532813" y="3573463"/>
            <a:ext cx="1079500" cy="576262"/>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i-FI"/>
          </a:p>
        </p:txBody>
      </p:sp>
      <p:pic>
        <p:nvPicPr>
          <p:cNvPr id="57356" name="Picture 12">
            <a:extLst>
              <a:ext uri="{FF2B5EF4-FFF2-40B4-BE49-F238E27FC236}">
                <a16:creationId xmlns:a16="http://schemas.microsoft.com/office/drawing/2014/main" id="{18D43243-3CF1-48CE-83E1-5DA8EBC98756}"/>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596188" y="3563938"/>
            <a:ext cx="936625" cy="5857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7353" name="Oval 9">
            <a:extLst>
              <a:ext uri="{FF2B5EF4-FFF2-40B4-BE49-F238E27FC236}">
                <a16:creationId xmlns:a16="http://schemas.microsoft.com/office/drawing/2014/main" id="{CBE9759F-01B7-45FD-AF91-5078CA0F7A3E}"/>
              </a:ext>
            </a:extLst>
          </p:cNvPr>
          <p:cNvSpPr>
            <a:spLocks noChangeArrowheads="1"/>
          </p:cNvSpPr>
          <p:nvPr/>
        </p:nvSpPr>
        <p:spPr bwMode="auto">
          <a:xfrm>
            <a:off x="7451725" y="3571875"/>
            <a:ext cx="1223963" cy="649288"/>
          </a:xfrm>
          <a:prstGeom prst="ellipse">
            <a:avLst/>
          </a:prstGeom>
          <a:noFill/>
          <a:ln w="25400">
            <a:solidFill>
              <a:schemeClr val="accent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i-FI"/>
          </a:p>
        </p:txBody>
      </p:sp>
      <p:sp>
        <p:nvSpPr>
          <p:cNvPr id="57358" name="Text Box 14">
            <a:extLst>
              <a:ext uri="{FF2B5EF4-FFF2-40B4-BE49-F238E27FC236}">
                <a16:creationId xmlns:a16="http://schemas.microsoft.com/office/drawing/2014/main" id="{8B5F1D64-BE08-464B-9049-472BEB35E14F}"/>
              </a:ext>
            </a:extLst>
          </p:cNvPr>
          <p:cNvSpPr txBox="1">
            <a:spLocks noChangeArrowheads="1"/>
          </p:cNvSpPr>
          <p:nvPr/>
        </p:nvSpPr>
        <p:spPr bwMode="auto">
          <a:xfrm>
            <a:off x="3132138" y="115888"/>
            <a:ext cx="4792662"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fi-FI" altLang="fi-FI" sz="2800">
                <a:solidFill>
                  <a:schemeClr val="bg1"/>
                </a:solidFill>
              </a:rPr>
              <a:t>Konfirmatorinen faktorianalyysi</a:t>
            </a:r>
          </a:p>
        </p:txBody>
      </p:sp>
      <p:sp>
        <p:nvSpPr>
          <p:cNvPr id="57359" name="Text Box 15">
            <a:extLst>
              <a:ext uri="{FF2B5EF4-FFF2-40B4-BE49-F238E27FC236}">
                <a16:creationId xmlns:a16="http://schemas.microsoft.com/office/drawing/2014/main" id="{9F389E0F-4414-4298-BF5E-BFD860C773A2}"/>
              </a:ext>
            </a:extLst>
          </p:cNvPr>
          <p:cNvSpPr txBox="1">
            <a:spLocks noChangeArrowheads="1"/>
          </p:cNvSpPr>
          <p:nvPr/>
        </p:nvSpPr>
        <p:spPr bwMode="auto">
          <a:xfrm>
            <a:off x="900113" y="692150"/>
            <a:ext cx="1262062" cy="466725"/>
          </a:xfrm>
          <a:prstGeom prst="rect">
            <a:avLst/>
          </a:prstGeom>
          <a:noFill/>
          <a:ln w="9525">
            <a:solidFill>
              <a:schemeClr val="bg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fi-FI" altLang="fi-FI">
                <a:solidFill>
                  <a:schemeClr val="bg1"/>
                </a:solidFill>
              </a:rPr>
              <a:t>GHQ-12</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DA5E285D-8EE4-47F3-9ED6-495EBE25A3C4}"/>
              </a:ext>
            </a:extLst>
          </p:cNvPr>
          <p:cNvSpPr>
            <a:spLocks noGrp="1"/>
          </p:cNvSpPr>
          <p:nvPr>
            <p:ph type="sldNum" sz="quarter" idx="12"/>
          </p:nvPr>
        </p:nvSpPr>
        <p:spPr/>
        <p:txBody>
          <a:bodyPr/>
          <a:lstStyle/>
          <a:p>
            <a:fld id="{390D4FA9-02CA-4CA8-B7AE-A7FEBEB80E1B}" type="slidenum">
              <a:rPr lang="en-US" altLang="fi-FI"/>
              <a:pPr/>
              <a:t>5</a:t>
            </a:fld>
            <a:endParaRPr lang="en-US" altLang="fi-FI"/>
          </a:p>
        </p:txBody>
      </p:sp>
      <p:sp>
        <p:nvSpPr>
          <p:cNvPr id="7174" name="Rectangle 6">
            <a:extLst>
              <a:ext uri="{FF2B5EF4-FFF2-40B4-BE49-F238E27FC236}">
                <a16:creationId xmlns:a16="http://schemas.microsoft.com/office/drawing/2014/main" id="{E42F5AF8-4CB7-40F5-AC53-C2DF98AFD016}"/>
              </a:ext>
            </a:extLst>
          </p:cNvPr>
          <p:cNvSpPr>
            <a:spLocks noChangeArrowheads="1"/>
          </p:cNvSpPr>
          <p:nvPr/>
        </p:nvSpPr>
        <p:spPr bwMode="auto">
          <a:xfrm>
            <a:off x="2843213" y="620713"/>
            <a:ext cx="6096000" cy="936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nchor="ctr"/>
          <a:lstStyle>
            <a:lvl1pPr>
              <a:lnSpc>
                <a:spcPct val="70000"/>
              </a:lnSpc>
              <a:defRPr kumimoji="1" sz="4800" b="1">
                <a:solidFill>
                  <a:schemeClr val="bg1"/>
                </a:solidFill>
                <a:latin typeface="Arial Narrow" panose="020B0606020202030204" pitchFamily="34" charset="0"/>
              </a:defRPr>
            </a:lvl1pPr>
            <a:lvl2pPr>
              <a:lnSpc>
                <a:spcPct val="70000"/>
              </a:lnSpc>
              <a:defRPr kumimoji="1" sz="4800" b="1">
                <a:solidFill>
                  <a:schemeClr val="bg1"/>
                </a:solidFill>
                <a:latin typeface="Arial Narrow" panose="020B0606020202030204" pitchFamily="34" charset="0"/>
              </a:defRPr>
            </a:lvl2pPr>
            <a:lvl3pPr>
              <a:lnSpc>
                <a:spcPct val="70000"/>
              </a:lnSpc>
              <a:defRPr kumimoji="1" sz="4800" b="1">
                <a:solidFill>
                  <a:schemeClr val="bg1"/>
                </a:solidFill>
                <a:latin typeface="Arial Narrow" panose="020B0606020202030204" pitchFamily="34" charset="0"/>
              </a:defRPr>
            </a:lvl3pPr>
            <a:lvl4pPr>
              <a:lnSpc>
                <a:spcPct val="70000"/>
              </a:lnSpc>
              <a:defRPr kumimoji="1" sz="4800" b="1">
                <a:solidFill>
                  <a:schemeClr val="bg1"/>
                </a:solidFill>
                <a:latin typeface="Arial Narrow" panose="020B0606020202030204" pitchFamily="34" charset="0"/>
              </a:defRPr>
            </a:lvl4pPr>
            <a:lvl5pPr>
              <a:lnSpc>
                <a:spcPct val="70000"/>
              </a:lnSpc>
              <a:defRPr kumimoji="1" sz="4800" b="1">
                <a:solidFill>
                  <a:schemeClr val="bg1"/>
                </a:solidFill>
                <a:latin typeface="Arial Narrow" panose="020B0606020202030204" pitchFamily="34" charset="0"/>
              </a:defRPr>
            </a:lvl5pPr>
            <a:lvl6pPr marL="457200" eaLnBrk="0" fontAlgn="base" hangingPunct="0">
              <a:lnSpc>
                <a:spcPct val="70000"/>
              </a:lnSpc>
              <a:spcBef>
                <a:spcPct val="0"/>
              </a:spcBef>
              <a:spcAft>
                <a:spcPct val="0"/>
              </a:spcAft>
              <a:defRPr kumimoji="1" sz="4800" b="1">
                <a:solidFill>
                  <a:schemeClr val="bg1"/>
                </a:solidFill>
                <a:latin typeface="Arial Narrow" panose="020B0606020202030204" pitchFamily="34" charset="0"/>
              </a:defRPr>
            </a:lvl6pPr>
            <a:lvl7pPr marL="914400" eaLnBrk="0" fontAlgn="base" hangingPunct="0">
              <a:lnSpc>
                <a:spcPct val="70000"/>
              </a:lnSpc>
              <a:spcBef>
                <a:spcPct val="0"/>
              </a:spcBef>
              <a:spcAft>
                <a:spcPct val="0"/>
              </a:spcAft>
              <a:defRPr kumimoji="1" sz="4800" b="1">
                <a:solidFill>
                  <a:schemeClr val="bg1"/>
                </a:solidFill>
                <a:latin typeface="Arial Narrow" panose="020B0606020202030204" pitchFamily="34" charset="0"/>
              </a:defRPr>
            </a:lvl7pPr>
            <a:lvl8pPr marL="1371600" eaLnBrk="0" fontAlgn="base" hangingPunct="0">
              <a:lnSpc>
                <a:spcPct val="70000"/>
              </a:lnSpc>
              <a:spcBef>
                <a:spcPct val="0"/>
              </a:spcBef>
              <a:spcAft>
                <a:spcPct val="0"/>
              </a:spcAft>
              <a:defRPr kumimoji="1" sz="4800" b="1">
                <a:solidFill>
                  <a:schemeClr val="bg1"/>
                </a:solidFill>
                <a:latin typeface="Arial Narrow" panose="020B0606020202030204" pitchFamily="34" charset="0"/>
              </a:defRPr>
            </a:lvl8pPr>
            <a:lvl9pPr marL="1828800" eaLnBrk="0" fontAlgn="base" hangingPunct="0">
              <a:lnSpc>
                <a:spcPct val="70000"/>
              </a:lnSpc>
              <a:spcBef>
                <a:spcPct val="0"/>
              </a:spcBef>
              <a:spcAft>
                <a:spcPct val="0"/>
              </a:spcAft>
              <a:defRPr kumimoji="1" sz="4800" b="1">
                <a:solidFill>
                  <a:schemeClr val="bg1"/>
                </a:solidFill>
                <a:latin typeface="Arial Narrow" panose="020B0606020202030204" pitchFamily="34" charset="0"/>
              </a:defRPr>
            </a:lvl9pPr>
          </a:lstStyle>
          <a:p>
            <a:r>
              <a:rPr lang="en-US" altLang="fi-FI"/>
              <a:t>Faktorianalyysi</a:t>
            </a:r>
          </a:p>
        </p:txBody>
      </p:sp>
      <p:sp>
        <p:nvSpPr>
          <p:cNvPr id="7175" name="Rectangle 7">
            <a:extLst>
              <a:ext uri="{FF2B5EF4-FFF2-40B4-BE49-F238E27FC236}">
                <a16:creationId xmlns:a16="http://schemas.microsoft.com/office/drawing/2014/main" id="{08D8DD2C-FE67-4BF1-8CA6-949DE443C3C4}"/>
              </a:ext>
            </a:extLst>
          </p:cNvPr>
          <p:cNvSpPr>
            <a:spLocks noChangeArrowheads="1"/>
          </p:cNvSpPr>
          <p:nvPr/>
        </p:nvSpPr>
        <p:spPr bwMode="auto">
          <a:xfrm>
            <a:off x="2724150" y="1762125"/>
            <a:ext cx="65278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lstStyle>
            <a:lvl1pPr marL="342900" indent="-342900">
              <a:spcBef>
                <a:spcPct val="20000"/>
              </a:spcBef>
              <a:buClr>
                <a:schemeClr val="hlink"/>
              </a:buClr>
              <a:buSzPct val="50000"/>
              <a:buFont typeface="Monotype Sorts" pitchFamily="2" charset="2"/>
              <a:buChar char="n"/>
              <a:defRPr kumimoji="1" sz="2800">
                <a:solidFill>
                  <a:schemeClr val="bg1"/>
                </a:solidFill>
                <a:latin typeface="Arial" panose="020B0604020202020204" pitchFamily="34" charset="0"/>
              </a:defRPr>
            </a:lvl1pPr>
            <a:lvl2pPr marL="742950" indent="-285750">
              <a:spcBef>
                <a:spcPct val="20000"/>
              </a:spcBef>
              <a:buClr>
                <a:schemeClr val="accent2"/>
              </a:buClr>
              <a:buSzPct val="75000"/>
              <a:buFont typeface="Monotype Sorts" pitchFamily="2" charset="2"/>
              <a:buChar char="u"/>
              <a:defRPr kumimoji="1" sz="2600">
                <a:solidFill>
                  <a:schemeClr val="bg1"/>
                </a:solidFill>
                <a:latin typeface="Arial" panose="020B0604020202020204" pitchFamily="34" charset="0"/>
              </a:defRPr>
            </a:lvl2pPr>
            <a:lvl3pPr marL="1143000" indent="-228600">
              <a:spcBef>
                <a:spcPct val="20000"/>
              </a:spcBef>
              <a:buClr>
                <a:schemeClr val="hlink"/>
              </a:buClr>
              <a:buSzPct val="65000"/>
              <a:buFont typeface="Monotype Sorts" pitchFamily="2" charset="2"/>
              <a:buChar char="F"/>
              <a:defRPr kumimoji="1" sz="2400">
                <a:solidFill>
                  <a:schemeClr val="bg1"/>
                </a:solidFill>
                <a:latin typeface="Arial" panose="020B0604020202020204" pitchFamily="34" charset="0"/>
              </a:defRPr>
            </a:lvl3pPr>
            <a:lvl4pPr marL="1600200" indent="-228600">
              <a:spcBef>
                <a:spcPct val="20000"/>
              </a:spcBef>
              <a:buClr>
                <a:srgbClr val="008080"/>
              </a:buClr>
              <a:buSzPct val="100000"/>
              <a:buChar char="•"/>
              <a:defRPr kumimoji="1" sz="2000">
                <a:solidFill>
                  <a:schemeClr val="bg1"/>
                </a:solidFill>
                <a:latin typeface="Arial" panose="020B0604020202020204" pitchFamily="34" charset="0"/>
              </a:defRPr>
            </a:lvl4pPr>
            <a:lvl5pPr marL="2057400" indent="-228600">
              <a:spcBef>
                <a:spcPct val="20000"/>
              </a:spcBef>
              <a:buClr>
                <a:schemeClr val="hlink"/>
              </a:buClr>
              <a:buSzPct val="100000"/>
              <a:buChar char="–"/>
              <a:defRPr kumimoji="1" sz="2000">
                <a:solidFill>
                  <a:schemeClr val="bg1"/>
                </a:solidFill>
                <a:latin typeface="Arial" panose="020B0604020202020204" pitchFamily="34" charset="0"/>
              </a:defRPr>
            </a:lvl5pPr>
            <a:lvl6pPr marL="2514600" indent="-228600" eaLnBrk="0" fontAlgn="base" hangingPunct="0">
              <a:spcBef>
                <a:spcPct val="20000"/>
              </a:spcBef>
              <a:spcAft>
                <a:spcPct val="0"/>
              </a:spcAft>
              <a:buClr>
                <a:schemeClr val="hlink"/>
              </a:buClr>
              <a:buSzPct val="100000"/>
              <a:buChar char="–"/>
              <a:defRPr kumimoji="1" sz="2000">
                <a:solidFill>
                  <a:schemeClr val="bg1"/>
                </a:solidFill>
                <a:latin typeface="Arial" panose="020B0604020202020204" pitchFamily="34" charset="0"/>
              </a:defRPr>
            </a:lvl6pPr>
            <a:lvl7pPr marL="2971800" indent="-228600" eaLnBrk="0" fontAlgn="base" hangingPunct="0">
              <a:spcBef>
                <a:spcPct val="20000"/>
              </a:spcBef>
              <a:spcAft>
                <a:spcPct val="0"/>
              </a:spcAft>
              <a:buClr>
                <a:schemeClr val="hlink"/>
              </a:buClr>
              <a:buSzPct val="100000"/>
              <a:buChar char="–"/>
              <a:defRPr kumimoji="1" sz="2000">
                <a:solidFill>
                  <a:schemeClr val="bg1"/>
                </a:solidFill>
                <a:latin typeface="Arial" panose="020B0604020202020204" pitchFamily="34" charset="0"/>
              </a:defRPr>
            </a:lvl7pPr>
            <a:lvl8pPr marL="3429000" indent="-228600" eaLnBrk="0" fontAlgn="base" hangingPunct="0">
              <a:spcBef>
                <a:spcPct val="20000"/>
              </a:spcBef>
              <a:spcAft>
                <a:spcPct val="0"/>
              </a:spcAft>
              <a:buClr>
                <a:schemeClr val="hlink"/>
              </a:buClr>
              <a:buSzPct val="100000"/>
              <a:buChar char="–"/>
              <a:defRPr kumimoji="1" sz="2000">
                <a:solidFill>
                  <a:schemeClr val="bg1"/>
                </a:solidFill>
                <a:latin typeface="Arial" panose="020B0604020202020204" pitchFamily="34" charset="0"/>
              </a:defRPr>
            </a:lvl8pPr>
            <a:lvl9pPr marL="3886200" indent="-228600" eaLnBrk="0" fontAlgn="base" hangingPunct="0">
              <a:spcBef>
                <a:spcPct val="20000"/>
              </a:spcBef>
              <a:spcAft>
                <a:spcPct val="0"/>
              </a:spcAft>
              <a:buClr>
                <a:schemeClr val="hlink"/>
              </a:buClr>
              <a:buSzPct val="100000"/>
              <a:buChar char="–"/>
              <a:defRPr kumimoji="1" sz="2000">
                <a:solidFill>
                  <a:schemeClr val="bg1"/>
                </a:solidFill>
                <a:latin typeface="Arial" panose="020B0604020202020204" pitchFamily="34" charset="0"/>
              </a:defRPr>
            </a:lvl9pPr>
          </a:lstStyle>
          <a:p>
            <a:pPr>
              <a:buFont typeface="Wingdings" panose="05000000000000000000" pitchFamily="2" charset="2"/>
              <a:buChar char="v"/>
            </a:pPr>
            <a:r>
              <a:rPr lang="en-US" altLang="fi-FI" dirty="0" err="1"/>
              <a:t>Eksplorariitivinen</a:t>
            </a:r>
            <a:r>
              <a:rPr lang="en-US" altLang="fi-FI" dirty="0"/>
              <a:t> </a:t>
            </a:r>
            <a:r>
              <a:rPr lang="en-US" altLang="fi-FI" dirty="0" err="1"/>
              <a:t>faktorianalyysi</a:t>
            </a:r>
            <a:r>
              <a:rPr lang="en-US" altLang="fi-FI" dirty="0"/>
              <a:t> (ja </a:t>
            </a:r>
            <a:r>
              <a:rPr lang="en-US" altLang="fi-FI" dirty="0" err="1"/>
              <a:t>pääkomponenttianalyysi</a:t>
            </a:r>
            <a:r>
              <a:rPr lang="en-US" altLang="fi-FI" dirty="0"/>
              <a:t>) [EFA (PCA)]</a:t>
            </a:r>
          </a:p>
          <a:p>
            <a:pPr lvl="1">
              <a:buClr>
                <a:srgbClr val="008080"/>
              </a:buClr>
              <a:buFont typeface="Wingdings" panose="05000000000000000000" pitchFamily="2" charset="2"/>
              <a:buChar char="v"/>
            </a:pPr>
            <a:r>
              <a:rPr lang="fi-FI" altLang="fi-FI" sz="2400" dirty="0"/>
              <a:t>etsitään muuttujien kombinaatioista selitettävää mallia </a:t>
            </a:r>
            <a:endParaRPr lang="en-US" altLang="fi-FI" sz="2400" dirty="0"/>
          </a:p>
          <a:p>
            <a:pPr>
              <a:buFont typeface="Wingdings" panose="05000000000000000000" pitchFamily="2" charset="2"/>
              <a:buChar char="v"/>
            </a:pPr>
            <a:r>
              <a:rPr lang="en-US" altLang="fi-FI" dirty="0" err="1"/>
              <a:t>Konfirmatorinen</a:t>
            </a:r>
            <a:r>
              <a:rPr lang="en-US" altLang="fi-FI" dirty="0"/>
              <a:t> </a:t>
            </a:r>
            <a:r>
              <a:rPr lang="en-US" altLang="fi-FI" dirty="0" err="1"/>
              <a:t>faktorianalyysi</a:t>
            </a:r>
            <a:r>
              <a:rPr lang="en-US" altLang="fi-FI" dirty="0"/>
              <a:t> [CFA]</a:t>
            </a:r>
          </a:p>
          <a:p>
            <a:pPr lvl="1">
              <a:buClr>
                <a:srgbClr val="008080"/>
              </a:buClr>
              <a:buFont typeface="Wingdings" panose="05000000000000000000" pitchFamily="2" charset="2"/>
              <a:buChar char="v"/>
            </a:pPr>
            <a:r>
              <a:rPr lang="fi-FI" altLang="fi-FI" sz="2400" dirty="0"/>
              <a:t>tutkitaan valmista mallia ja varmistetaan antaako aineisto tukea ko. mallille</a:t>
            </a:r>
            <a:endParaRPr lang="en-US" altLang="fi-FI" sz="2400" dirty="0"/>
          </a:p>
        </p:txBody>
      </p:sp>
    </p:spTree>
  </p:cSld>
  <p:clrMapOvr>
    <a:masterClrMapping/>
  </p:clrMapOvr>
  <p:transition>
    <p:cut/>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a:extLst>
              <a:ext uri="{FF2B5EF4-FFF2-40B4-BE49-F238E27FC236}">
                <a16:creationId xmlns:a16="http://schemas.microsoft.com/office/drawing/2014/main" id="{042E1FC1-35A9-4E0A-B762-5D44BBFB6AA8}"/>
              </a:ext>
            </a:extLst>
          </p:cNvPr>
          <p:cNvSpPr>
            <a:spLocks noGrp="1"/>
          </p:cNvSpPr>
          <p:nvPr>
            <p:ph type="sldNum" sz="quarter" idx="12"/>
          </p:nvPr>
        </p:nvSpPr>
        <p:spPr/>
        <p:txBody>
          <a:bodyPr/>
          <a:lstStyle/>
          <a:p>
            <a:fld id="{9BB1032B-721A-4925-989C-911BEC035825}" type="slidenum">
              <a:rPr lang="en-US" altLang="fi-FI"/>
              <a:pPr/>
              <a:t>50</a:t>
            </a:fld>
            <a:endParaRPr lang="en-US" altLang="fi-FI"/>
          </a:p>
        </p:txBody>
      </p:sp>
      <p:pic>
        <p:nvPicPr>
          <p:cNvPr id="58371" name="Picture 3">
            <a:extLst>
              <a:ext uri="{FF2B5EF4-FFF2-40B4-BE49-F238E27FC236}">
                <a16:creationId xmlns:a16="http://schemas.microsoft.com/office/drawing/2014/main" id="{38296AEA-7405-4367-9BF4-A2FFD414052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92275" y="765175"/>
            <a:ext cx="6696075" cy="6143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8372" name="Text Box 4">
            <a:extLst>
              <a:ext uri="{FF2B5EF4-FFF2-40B4-BE49-F238E27FC236}">
                <a16:creationId xmlns:a16="http://schemas.microsoft.com/office/drawing/2014/main" id="{93DCF6A6-6601-41BD-BCD1-69A99E44687B}"/>
              </a:ext>
            </a:extLst>
          </p:cNvPr>
          <p:cNvSpPr txBox="1">
            <a:spLocks noChangeArrowheads="1"/>
          </p:cNvSpPr>
          <p:nvPr/>
        </p:nvSpPr>
        <p:spPr bwMode="auto">
          <a:xfrm>
            <a:off x="1835150" y="0"/>
            <a:ext cx="6450013"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fi-FI" altLang="fi-FI" sz="2800">
                <a:solidFill>
                  <a:schemeClr val="bg1"/>
                </a:solidFill>
              </a:rPr>
              <a:t>Eksploratiivinen faktorianalyysi (3 faktoria)</a:t>
            </a:r>
          </a:p>
        </p:txBody>
      </p:sp>
      <p:sp>
        <p:nvSpPr>
          <p:cNvPr id="58373" name="Text Box 5">
            <a:extLst>
              <a:ext uri="{FF2B5EF4-FFF2-40B4-BE49-F238E27FC236}">
                <a16:creationId xmlns:a16="http://schemas.microsoft.com/office/drawing/2014/main" id="{3238412B-AF77-4223-9497-D88D7DE10488}"/>
              </a:ext>
            </a:extLst>
          </p:cNvPr>
          <p:cNvSpPr txBox="1">
            <a:spLocks noChangeArrowheads="1"/>
          </p:cNvSpPr>
          <p:nvPr/>
        </p:nvSpPr>
        <p:spPr bwMode="auto">
          <a:xfrm>
            <a:off x="250825" y="908050"/>
            <a:ext cx="1262063" cy="466725"/>
          </a:xfrm>
          <a:prstGeom prst="rect">
            <a:avLst/>
          </a:prstGeom>
          <a:solidFill>
            <a:schemeClr val="tx1"/>
          </a:soli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fi-FI" altLang="fi-FI">
                <a:solidFill>
                  <a:schemeClr val="bg1"/>
                </a:solidFill>
              </a:rPr>
              <a:t>GHQ-20</a:t>
            </a: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a:extLst>
              <a:ext uri="{FF2B5EF4-FFF2-40B4-BE49-F238E27FC236}">
                <a16:creationId xmlns:a16="http://schemas.microsoft.com/office/drawing/2014/main" id="{99E3133B-54D2-4CD4-A1F4-DBFBDFBA95FC}"/>
              </a:ext>
            </a:extLst>
          </p:cNvPr>
          <p:cNvSpPr>
            <a:spLocks noGrp="1"/>
          </p:cNvSpPr>
          <p:nvPr>
            <p:ph type="sldNum" sz="quarter" idx="12"/>
          </p:nvPr>
        </p:nvSpPr>
        <p:spPr/>
        <p:txBody>
          <a:bodyPr/>
          <a:lstStyle/>
          <a:p>
            <a:fld id="{4E91AAE3-0881-4801-84AF-E255EE8F7509}" type="slidenum">
              <a:rPr lang="en-US" altLang="fi-FI"/>
              <a:pPr/>
              <a:t>51</a:t>
            </a:fld>
            <a:endParaRPr lang="en-US" altLang="fi-FI"/>
          </a:p>
        </p:txBody>
      </p:sp>
      <p:sp>
        <p:nvSpPr>
          <p:cNvPr id="113667" name="Text Box 3">
            <a:extLst>
              <a:ext uri="{FF2B5EF4-FFF2-40B4-BE49-F238E27FC236}">
                <a16:creationId xmlns:a16="http://schemas.microsoft.com/office/drawing/2014/main" id="{A954A1AB-66F5-425B-8A0A-081172395595}"/>
              </a:ext>
            </a:extLst>
          </p:cNvPr>
          <p:cNvSpPr txBox="1">
            <a:spLocks noChangeArrowheads="1"/>
          </p:cNvSpPr>
          <p:nvPr/>
        </p:nvSpPr>
        <p:spPr bwMode="auto">
          <a:xfrm>
            <a:off x="1835150" y="0"/>
            <a:ext cx="6450013"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fi-FI" altLang="fi-FI" sz="2800">
                <a:solidFill>
                  <a:schemeClr val="bg1"/>
                </a:solidFill>
              </a:rPr>
              <a:t>Eksploratiivinen faktorianalyysi (4 faktoria)</a:t>
            </a:r>
          </a:p>
        </p:txBody>
      </p:sp>
      <p:sp>
        <p:nvSpPr>
          <p:cNvPr id="113668" name="Text Box 4">
            <a:extLst>
              <a:ext uri="{FF2B5EF4-FFF2-40B4-BE49-F238E27FC236}">
                <a16:creationId xmlns:a16="http://schemas.microsoft.com/office/drawing/2014/main" id="{9B7EE9EE-F49D-46D0-845D-2937FDBBCD3E}"/>
              </a:ext>
            </a:extLst>
          </p:cNvPr>
          <p:cNvSpPr txBox="1">
            <a:spLocks noChangeArrowheads="1"/>
          </p:cNvSpPr>
          <p:nvPr/>
        </p:nvSpPr>
        <p:spPr bwMode="auto">
          <a:xfrm>
            <a:off x="250825" y="908050"/>
            <a:ext cx="1262063" cy="466725"/>
          </a:xfrm>
          <a:prstGeom prst="rect">
            <a:avLst/>
          </a:prstGeom>
          <a:solidFill>
            <a:schemeClr val="tx1"/>
          </a:soli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fi-FI" altLang="fi-FI">
                <a:solidFill>
                  <a:schemeClr val="bg1"/>
                </a:solidFill>
              </a:rPr>
              <a:t>GHQ-20</a:t>
            </a:r>
          </a:p>
        </p:txBody>
      </p:sp>
      <p:pic>
        <p:nvPicPr>
          <p:cNvPr id="113669" name="Picture 5">
            <a:extLst>
              <a:ext uri="{FF2B5EF4-FFF2-40B4-BE49-F238E27FC236}">
                <a16:creationId xmlns:a16="http://schemas.microsoft.com/office/drawing/2014/main" id="{339FB4B2-DDDA-4875-B4D6-BB593C3DBF5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68538" y="620713"/>
            <a:ext cx="2563812" cy="59769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3670" name="Picture 6">
            <a:extLst>
              <a:ext uri="{FF2B5EF4-FFF2-40B4-BE49-F238E27FC236}">
                <a16:creationId xmlns:a16="http://schemas.microsoft.com/office/drawing/2014/main" id="{48F1BC04-4C24-4D77-8CFA-3B3BFE81015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87900" y="639763"/>
            <a:ext cx="3775075" cy="6013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3">
            <a:extLst>
              <a:ext uri="{FF2B5EF4-FFF2-40B4-BE49-F238E27FC236}">
                <a16:creationId xmlns:a16="http://schemas.microsoft.com/office/drawing/2014/main" id="{50671005-B815-45D7-9CD3-63D7ECF546CC}"/>
              </a:ext>
            </a:extLst>
          </p:cNvPr>
          <p:cNvSpPr>
            <a:spLocks noGrp="1"/>
          </p:cNvSpPr>
          <p:nvPr>
            <p:ph type="sldNum" sz="quarter" idx="12"/>
          </p:nvPr>
        </p:nvSpPr>
        <p:spPr/>
        <p:txBody>
          <a:bodyPr/>
          <a:lstStyle/>
          <a:p>
            <a:fld id="{F20B02A1-79BF-4B62-BFEC-2D6CF85DAC8E}" type="slidenum">
              <a:rPr lang="en-US" altLang="fi-FI"/>
              <a:pPr/>
              <a:t>52</a:t>
            </a:fld>
            <a:endParaRPr lang="en-US" altLang="fi-FI"/>
          </a:p>
        </p:txBody>
      </p:sp>
      <p:sp>
        <p:nvSpPr>
          <p:cNvPr id="98307" name="Text Box 3">
            <a:extLst>
              <a:ext uri="{FF2B5EF4-FFF2-40B4-BE49-F238E27FC236}">
                <a16:creationId xmlns:a16="http://schemas.microsoft.com/office/drawing/2014/main" id="{0DDB7192-A45C-4B2E-ADFF-AEF1CC55FB9A}"/>
              </a:ext>
            </a:extLst>
          </p:cNvPr>
          <p:cNvSpPr txBox="1">
            <a:spLocks noChangeArrowheads="1"/>
          </p:cNvSpPr>
          <p:nvPr/>
        </p:nvSpPr>
        <p:spPr bwMode="auto">
          <a:xfrm>
            <a:off x="1116013" y="30163"/>
            <a:ext cx="8026400"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fi-FI" altLang="fi-FI" sz="2800">
                <a:solidFill>
                  <a:schemeClr val="bg1"/>
                </a:solidFill>
              </a:rPr>
              <a:t>Konfirmatorinen faktorianalyysi (kahdessa aineistossa)</a:t>
            </a:r>
          </a:p>
        </p:txBody>
      </p:sp>
      <p:sp>
        <p:nvSpPr>
          <p:cNvPr id="98308" name="Text Box 4">
            <a:extLst>
              <a:ext uri="{FF2B5EF4-FFF2-40B4-BE49-F238E27FC236}">
                <a16:creationId xmlns:a16="http://schemas.microsoft.com/office/drawing/2014/main" id="{1CF99856-5208-4DAB-A110-077CFD8D790B}"/>
              </a:ext>
            </a:extLst>
          </p:cNvPr>
          <p:cNvSpPr txBox="1">
            <a:spLocks noChangeArrowheads="1"/>
          </p:cNvSpPr>
          <p:nvPr/>
        </p:nvSpPr>
        <p:spPr bwMode="auto">
          <a:xfrm>
            <a:off x="250825" y="908050"/>
            <a:ext cx="1262063" cy="466725"/>
          </a:xfrm>
          <a:prstGeom prst="rect">
            <a:avLst/>
          </a:prstGeom>
          <a:solidFill>
            <a:schemeClr val="tx1"/>
          </a:soli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fi-FI" altLang="fi-FI">
                <a:solidFill>
                  <a:schemeClr val="bg1"/>
                </a:solidFill>
              </a:rPr>
              <a:t>GHQ-20</a:t>
            </a:r>
          </a:p>
        </p:txBody>
      </p:sp>
      <p:pic>
        <p:nvPicPr>
          <p:cNvPr id="98309" name="Picture 5">
            <a:extLst>
              <a:ext uri="{FF2B5EF4-FFF2-40B4-BE49-F238E27FC236}">
                <a16:creationId xmlns:a16="http://schemas.microsoft.com/office/drawing/2014/main" id="{11724FF4-A458-4BB4-95E9-F678CE5389F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00338" y="1773238"/>
            <a:ext cx="6443662" cy="36147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8310" name="Picture 6">
            <a:extLst>
              <a:ext uri="{FF2B5EF4-FFF2-40B4-BE49-F238E27FC236}">
                <a16:creationId xmlns:a16="http://schemas.microsoft.com/office/drawing/2014/main" id="{31A45B23-AB90-4855-AD6C-55EE989C4A1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24525" y="1196975"/>
            <a:ext cx="3419475" cy="1036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8311" name="Oval 7">
            <a:extLst>
              <a:ext uri="{FF2B5EF4-FFF2-40B4-BE49-F238E27FC236}">
                <a16:creationId xmlns:a16="http://schemas.microsoft.com/office/drawing/2014/main" id="{F95A1DCF-D0A6-47F1-8F9B-0678AEF405A1}"/>
              </a:ext>
            </a:extLst>
          </p:cNvPr>
          <p:cNvSpPr>
            <a:spLocks noChangeArrowheads="1"/>
          </p:cNvSpPr>
          <p:nvPr/>
        </p:nvSpPr>
        <p:spPr bwMode="auto">
          <a:xfrm>
            <a:off x="7596188" y="1125538"/>
            <a:ext cx="1368425" cy="863600"/>
          </a:xfrm>
          <a:prstGeom prst="ellipse">
            <a:avLst/>
          </a:prstGeom>
          <a:noFill/>
          <a:ln w="25400">
            <a:solidFill>
              <a:schemeClr val="accent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i-FI"/>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a:extLst>
              <a:ext uri="{FF2B5EF4-FFF2-40B4-BE49-F238E27FC236}">
                <a16:creationId xmlns:a16="http://schemas.microsoft.com/office/drawing/2014/main" id="{9F12649F-36D3-4012-8FA3-A15507B7FFB2}"/>
              </a:ext>
            </a:extLst>
          </p:cNvPr>
          <p:cNvSpPr>
            <a:spLocks noGrp="1"/>
          </p:cNvSpPr>
          <p:nvPr>
            <p:ph type="sldNum" sz="quarter" idx="12"/>
          </p:nvPr>
        </p:nvSpPr>
        <p:spPr/>
        <p:txBody>
          <a:bodyPr/>
          <a:lstStyle/>
          <a:p>
            <a:fld id="{FC2416B3-C431-40A2-8DCE-E4E99AD65253}" type="slidenum">
              <a:rPr lang="en-US" altLang="fi-FI"/>
              <a:pPr/>
              <a:t>53</a:t>
            </a:fld>
            <a:endParaRPr lang="en-US" altLang="fi-FI"/>
          </a:p>
        </p:txBody>
      </p:sp>
      <p:pic>
        <p:nvPicPr>
          <p:cNvPr id="99333" name="Picture 5">
            <a:extLst>
              <a:ext uri="{FF2B5EF4-FFF2-40B4-BE49-F238E27FC236}">
                <a16:creationId xmlns:a16="http://schemas.microsoft.com/office/drawing/2014/main" id="{9ABDB4A6-01E7-4EE5-9C44-F4FBBD05763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19250" y="1989138"/>
            <a:ext cx="7504113" cy="3768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9334" name="Text Box 6">
            <a:extLst>
              <a:ext uri="{FF2B5EF4-FFF2-40B4-BE49-F238E27FC236}">
                <a16:creationId xmlns:a16="http://schemas.microsoft.com/office/drawing/2014/main" id="{BD8548DA-F16F-4189-BC61-31B5CA1CF1CB}"/>
              </a:ext>
            </a:extLst>
          </p:cNvPr>
          <p:cNvSpPr txBox="1">
            <a:spLocks noChangeArrowheads="1"/>
          </p:cNvSpPr>
          <p:nvPr/>
        </p:nvSpPr>
        <p:spPr bwMode="auto">
          <a:xfrm>
            <a:off x="1835150" y="317500"/>
            <a:ext cx="7308850" cy="1311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fi-FI" altLang="fi-FI" sz="2000">
                <a:solidFill>
                  <a:schemeClr val="bg1"/>
                </a:solidFill>
              </a:rPr>
              <a:t>THE STRUCTURE OF MENTAL HEALTH: HIGHER-ORDER</a:t>
            </a:r>
          </a:p>
          <a:p>
            <a:r>
              <a:rPr lang="fi-FI" altLang="fi-FI" sz="2000">
                <a:solidFill>
                  <a:schemeClr val="bg1"/>
                </a:solidFill>
              </a:rPr>
              <a:t>CONFIRMATORY FACTOR ANALYSES OF</a:t>
            </a:r>
          </a:p>
          <a:p>
            <a:r>
              <a:rPr lang="fi-FI" altLang="fi-FI" sz="2000">
                <a:solidFill>
                  <a:schemeClr val="bg1"/>
                </a:solidFill>
              </a:rPr>
              <a:t>PSYCHOLOGICAL DISTRESS AND WELL-BEING</a:t>
            </a:r>
          </a:p>
          <a:p>
            <a:r>
              <a:rPr lang="fi-FI" altLang="fi-FI" sz="2000">
                <a:solidFill>
                  <a:schemeClr val="bg1"/>
                </a:solidFill>
              </a:rPr>
              <a:t>MEASURES</a:t>
            </a:r>
          </a:p>
        </p:txBody>
      </p:sp>
      <p:sp>
        <p:nvSpPr>
          <p:cNvPr id="99338" name="Text Box 10">
            <a:extLst>
              <a:ext uri="{FF2B5EF4-FFF2-40B4-BE49-F238E27FC236}">
                <a16:creationId xmlns:a16="http://schemas.microsoft.com/office/drawing/2014/main" id="{78C36435-82A3-426E-B068-C44FF5D871D1}"/>
              </a:ext>
            </a:extLst>
          </p:cNvPr>
          <p:cNvSpPr txBox="1">
            <a:spLocks noChangeArrowheads="1"/>
          </p:cNvSpPr>
          <p:nvPr/>
        </p:nvSpPr>
        <p:spPr bwMode="auto">
          <a:xfrm>
            <a:off x="2916238" y="6215063"/>
            <a:ext cx="4954587"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fi-FI" altLang="fi-FI" sz="2000">
                <a:solidFill>
                  <a:schemeClr val="bg1"/>
                </a:solidFill>
              </a:rPr>
              <a:t>Masse et al (Soc Indic Res, 45, 475-504, 1998)</a:t>
            </a:r>
          </a:p>
        </p:txBody>
      </p:sp>
      <p:sp>
        <p:nvSpPr>
          <p:cNvPr id="99339" name="Text Box 11">
            <a:extLst>
              <a:ext uri="{FF2B5EF4-FFF2-40B4-BE49-F238E27FC236}">
                <a16:creationId xmlns:a16="http://schemas.microsoft.com/office/drawing/2014/main" id="{DE050BD6-B4D3-4985-A8FA-BA14FAE82616}"/>
              </a:ext>
            </a:extLst>
          </p:cNvPr>
          <p:cNvSpPr txBox="1">
            <a:spLocks noChangeArrowheads="1"/>
          </p:cNvSpPr>
          <p:nvPr/>
        </p:nvSpPr>
        <p:spPr bwMode="auto">
          <a:xfrm>
            <a:off x="0" y="0"/>
            <a:ext cx="18161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fi-FI" altLang="fi-FI">
                <a:solidFill>
                  <a:schemeClr val="bg1"/>
                </a:solidFill>
              </a:rPr>
              <a:t>Esimerkki III</a:t>
            </a: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a:extLst>
              <a:ext uri="{FF2B5EF4-FFF2-40B4-BE49-F238E27FC236}">
                <a16:creationId xmlns:a16="http://schemas.microsoft.com/office/drawing/2014/main" id="{0FFA1F6D-FB28-4C19-99AB-AECD1F3DB295}"/>
              </a:ext>
            </a:extLst>
          </p:cNvPr>
          <p:cNvSpPr>
            <a:spLocks noGrp="1"/>
          </p:cNvSpPr>
          <p:nvPr>
            <p:ph type="sldNum" sz="quarter" idx="12"/>
          </p:nvPr>
        </p:nvSpPr>
        <p:spPr/>
        <p:txBody>
          <a:bodyPr/>
          <a:lstStyle/>
          <a:p>
            <a:fld id="{2A0A0DE4-0DDD-4118-92FA-B7B4A3641BF4}" type="slidenum">
              <a:rPr lang="en-US" altLang="fi-FI"/>
              <a:pPr/>
              <a:t>54</a:t>
            </a:fld>
            <a:endParaRPr lang="en-US" altLang="fi-FI"/>
          </a:p>
        </p:txBody>
      </p:sp>
      <p:pic>
        <p:nvPicPr>
          <p:cNvPr id="114692" name="Picture 4">
            <a:extLst>
              <a:ext uri="{FF2B5EF4-FFF2-40B4-BE49-F238E27FC236}">
                <a16:creationId xmlns:a16="http://schemas.microsoft.com/office/drawing/2014/main" id="{A9B5BBE2-3027-4879-A554-A316B8CECF0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1557338"/>
            <a:ext cx="8569325" cy="4102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4693" name="Text Box 5">
            <a:extLst>
              <a:ext uri="{FF2B5EF4-FFF2-40B4-BE49-F238E27FC236}">
                <a16:creationId xmlns:a16="http://schemas.microsoft.com/office/drawing/2014/main" id="{9B445510-5E85-4BF1-A9A0-CEAA7FD9556B}"/>
              </a:ext>
            </a:extLst>
          </p:cNvPr>
          <p:cNvSpPr txBox="1">
            <a:spLocks noChangeArrowheads="1"/>
          </p:cNvSpPr>
          <p:nvPr/>
        </p:nvSpPr>
        <p:spPr bwMode="auto">
          <a:xfrm>
            <a:off x="2916238" y="6215063"/>
            <a:ext cx="4954587"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fi-FI" altLang="fi-FI" sz="2000">
                <a:solidFill>
                  <a:schemeClr val="bg1"/>
                </a:solidFill>
              </a:rPr>
              <a:t>Masse et al (Soc Indic Res, 45, 475-504, 1998)</a:t>
            </a:r>
          </a:p>
        </p:txBody>
      </p:sp>
      <p:sp>
        <p:nvSpPr>
          <p:cNvPr id="114694" name="Rectangle 6">
            <a:extLst>
              <a:ext uri="{FF2B5EF4-FFF2-40B4-BE49-F238E27FC236}">
                <a16:creationId xmlns:a16="http://schemas.microsoft.com/office/drawing/2014/main" id="{199DAE15-D5F2-4815-BE23-D82150BD8BB4}"/>
              </a:ext>
            </a:extLst>
          </p:cNvPr>
          <p:cNvSpPr>
            <a:spLocks noChangeArrowheads="1"/>
          </p:cNvSpPr>
          <p:nvPr/>
        </p:nvSpPr>
        <p:spPr bwMode="auto">
          <a:xfrm>
            <a:off x="3779838" y="1916113"/>
            <a:ext cx="792162" cy="3889375"/>
          </a:xfrm>
          <a:prstGeom prst="rect">
            <a:avLst/>
          </a:prstGeom>
          <a:noFill/>
          <a:ln w="28575">
            <a:solidFill>
              <a:schemeClr val="accent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i-FI"/>
          </a:p>
        </p:txBody>
      </p:sp>
      <p:sp>
        <p:nvSpPr>
          <p:cNvPr id="114695" name="Text Box 7">
            <a:extLst>
              <a:ext uri="{FF2B5EF4-FFF2-40B4-BE49-F238E27FC236}">
                <a16:creationId xmlns:a16="http://schemas.microsoft.com/office/drawing/2014/main" id="{5BDB0779-BB6C-4886-9484-ED63713FFE63}"/>
              </a:ext>
            </a:extLst>
          </p:cNvPr>
          <p:cNvSpPr txBox="1">
            <a:spLocks noChangeArrowheads="1"/>
          </p:cNvSpPr>
          <p:nvPr/>
        </p:nvSpPr>
        <p:spPr bwMode="auto">
          <a:xfrm>
            <a:off x="1331913" y="476250"/>
            <a:ext cx="398621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fi-FI" altLang="fi-FI">
                <a:solidFill>
                  <a:schemeClr val="bg1"/>
                </a:solidFill>
              </a:rPr>
              <a:t>Erilaisten mallien tunnuslukuja</a:t>
            </a: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7B35D81C-ED84-424D-BFBB-5A309858421A}"/>
              </a:ext>
            </a:extLst>
          </p:cNvPr>
          <p:cNvSpPr>
            <a:spLocks noGrp="1"/>
          </p:cNvSpPr>
          <p:nvPr>
            <p:ph type="sldNum" sz="quarter" idx="12"/>
          </p:nvPr>
        </p:nvSpPr>
        <p:spPr/>
        <p:txBody>
          <a:bodyPr/>
          <a:lstStyle/>
          <a:p>
            <a:fld id="{98F5F0C4-65B7-48B4-8CA7-B5084D18D0A0}" type="slidenum">
              <a:rPr lang="en-US" altLang="fi-FI"/>
              <a:pPr/>
              <a:t>55</a:t>
            </a:fld>
            <a:endParaRPr lang="en-US" altLang="fi-FI"/>
          </a:p>
        </p:txBody>
      </p:sp>
      <p:sp>
        <p:nvSpPr>
          <p:cNvPr id="92164" name="Rectangle 4">
            <a:extLst>
              <a:ext uri="{FF2B5EF4-FFF2-40B4-BE49-F238E27FC236}">
                <a16:creationId xmlns:a16="http://schemas.microsoft.com/office/drawing/2014/main" id="{0A610E7E-87A5-4F36-A921-4C27F0539484}"/>
              </a:ext>
            </a:extLst>
          </p:cNvPr>
          <p:cNvSpPr>
            <a:spLocks noChangeArrowheads="1"/>
          </p:cNvSpPr>
          <p:nvPr/>
        </p:nvSpPr>
        <p:spPr bwMode="auto">
          <a:xfrm>
            <a:off x="2268538" y="0"/>
            <a:ext cx="6192837"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nchor="ctr"/>
          <a:lstStyle>
            <a:lvl1pPr>
              <a:lnSpc>
                <a:spcPct val="70000"/>
              </a:lnSpc>
              <a:defRPr kumimoji="1" sz="4800" b="1">
                <a:solidFill>
                  <a:schemeClr val="bg1"/>
                </a:solidFill>
                <a:latin typeface="Arial Narrow" panose="020B0606020202030204" pitchFamily="34" charset="0"/>
              </a:defRPr>
            </a:lvl1pPr>
            <a:lvl2pPr>
              <a:lnSpc>
                <a:spcPct val="70000"/>
              </a:lnSpc>
              <a:defRPr kumimoji="1" sz="4800" b="1">
                <a:solidFill>
                  <a:schemeClr val="bg1"/>
                </a:solidFill>
                <a:latin typeface="Arial Narrow" panose="020B0606020202030204" pitchFamily="34" charset="0"/>
              </a:defRPr>
            </a:lvl2pPr>
            <a:lvl3pPr>
              <a:lnSpc>
                <a:spcPct val="70000"/>
              </a:lnSpc>
              <a:defRPr kumimoji="1" sz="4800" b="1">
                <a:solidFill>
                  <a:schemeClr val="bg1"/>
                </a:solidFill>
                <a:latin typeface="Arial Narrow" panose="020B0606020202030204" pitchFamily="34" charset="0"/>
              </a:defRPr>
            </a:lvl3pPr>
            <a:lvl4pPr>
              <a:lnSpc>
                <a:spcPct val="70000"/>
              </a:lnSpc>
              <a:defRPr kumimoji="1" sz="4800" b="1">
                <a:solidFill>
                  <a:schemeClr val="bg1"/>
                </a:solidFill>
                <a:latin typeface="Arial Narrow" panose="020B0606020202030204" pitchFamily="34" charset="0"/>
              </a:defRPr>
            </a:lvl4pPr>
            <a:lvl5pPr>
              <a:lnSpc>
                <a:spcPct val="70000"/>
              </a:lnSpc>
              <a:defRPr kumimoji="1" sz="4800" b="1">
                <a:solidFill>
                  <a:schemeClr val="bg1"/>
                </a:solidFill>
                <a:latin typeface="Arial Narrow" panose="020B0606020202030204" pitchFamily="34" charset="0"/>
              </a:defRPr>
            </a:lvl5pPr>
            <a:lvl6pPr marL="457200" eaLnBrk="0" fontAlgn="base" hangingPunct="0">
              <a:lnSpc>
                <a:spcPct val="70000"/>
              </a:lnSpc>
              <a:spcBef>
                <a:spcPct val="0"/>
              </a:spcBef>
              <a:spcAft>
                <a:spcPct val="0"/>
              </a:spcAft>
              <a:defRPr kumimoji="1" sz="4800" b="1">
                <a:solidFill>
                  <a:schemeClr val="bg1"/>
                </a:solidFill>
                <a:latin typeface="Arial Narrow" panose="020B0606020202030204" pitchFamily="34" charset="0"/>
              </a:defRPr>
            </a:lvl6pPr>
            <a:lvl7pPr marL="914400" eaLnBrk="0" fontAlgn="base" hangingPunct="0">
              <a:lnSpc>
                <a:spcPct val="70000"/>
              </a:lnSpc>
              <a:spcBef>
                <a:spcPct val="0"/>
              </a:spcBef>
              <a:spcAft>
                <a:spcPct val="0"/>
              </a:spcAft>
              <a:defRPr kumimoji="1" sz="4800" b="1">
                <a:solidFill>
                  <a:schemeClr val="bg1"/>
                </a:solidFill>
                <a:latin typeface="Arial Narrow" panose="020B0606020202030204" pitchFamily="34" charset="0"/>
              </a:defRPr>
            </a:lvl7pPr>
            <a:lvl8pPr marL="1371600" eaLnBrk="0" fontAlgn="base" hangingPunct="0">
              <a:lnSpc>
                <a:spcPct val="70000"/>
              </a:lnSpc>
              <a:spcBef>
                <a:spcPct val="0"/>
              </a:spcBef>
              <a:spcAft>
                <a:spcPct val="0"/>
              </a:spcAft>
              <a:defRPr kumimoji="1" sz="4800" b="1">
                <a:solidFill>
                  <a:schemeClr val="bg1"/>
                </a:solidFill>
                <a:latin typeface="Arial Narrow" panose="020B0606020202030204" pitchFamily="34" charset="0"/>
              </a:defRPr>
            </a:lvl8pPr>
            <a:lvl9pPr marL="1828800" eaLnBrk="0" fontAlgn="base" hangingPunct="0">
              <a:lnSpc>
                <a:spcPct val="70000"/>
              </a:lnSpc>
              <a:spcBef>
                <a:spcPct val="0"/>
              </a:spcBef>
              <a:spcAft>
                <a:spcPct val="0"/>
              </a:spcAft>
              <a:defRPr kumimoji="1" sz="4800" b="1">
                <a:solidFill>
                  <a:schemeClr val="bg1"/>
                </a:solidFill>
                <a:latin typeface="Arial Narrow" panose="020B0606020202030204" pitchFamily="34" charset="0"/>
              </a:defRPr>
            </a:lvl9pPr>
          </a:lstStyle>
          <a:p>
            <a:r>
              <a:rPr lang="fi-FI" altLang="fi-FI"/>
              <a:t>Miksi malli ei toimi?</a:t>
            </a:r>
          </a:p>
        </p:txBody>
      </p:sp>
      <p:sp>
        <p:nvSpPr>
          <p:cNvPr id="92165" name="Rectangle 5">
            <a:extLst>
              <a:ext uri="{FF2B5EF4-FFF2-40B4-BE49-F238E27FC236}">
                <a16:creationId xmlns:a16="http://schemas.microsoft.com/office/drawing/2014/main" id="{B087B80E-D346-4B25-A570-4611961146D4}"/>
              </a:ext>
            </a:extLst>
          </p:cNvPr>
          <p:cNvSpPr>
            <a:spLocks noChangeArrowheads="1"/>
          </p:cNvSpPr>
          <p:nvPr/>
        </p:nvSpPr>
        <p:spPr bwMode="auto">
          <a:xfrm>
            <a:off x="2771775" y="1557338"/>
            <a:ext cx="60960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lstStyle>
            <a:lvl1pPr marL="342900" indent="-342900">
              <a:spcBef>
                <a:spcPct val="20000"/>
              </a:spcBef>
              <a:buClr>
                <a:schemeClr val="hlink"/>
              </a:buClr>
              <a:buSzPct val="50000"/>
              <a:buFont typeface="Monotype Sorts" pitchFamily="2" charset="2"/>
              <a:buChar char="n"/>
              <a:defRPr kumimoji="1" sz="2800">
                <a:solidFill>
                  <a:schemeClr val="bg1"/>
                </a:solidFill>
                <a:latin typeface="Arial" panose="020B0604020202020204" pitchFamily="34" charset="0"/>
              </a:defRPr>
            </a:lvl1pPr>
            <a:lvl2pPr marL="742950" indent="-285750">
              <a:spcBef>
                <a:spcPct val="20000"/>
              </a:spcBef>
              <a:buClr>
                <a:schemeClr val="accent2"/>
              </a:buClr>
              <a:buSzPct val="75000"/>
              <a:buFont typeface="Monotype Sorts" pitchFamily="2" charset="2"/>
              <a:buChar char="u"/>
              <a:defRPr kumimoji="1" sz="2600">
                <a:solidFill>
                  <a:schemeClr val="bg1"/>
                </a:solidFill>
                <a:latin typeface="Arial" panose="020B0604020202020204" pitchFamily="34" charset="0"/>
              </a:defRPr>
            </a:lvl2pPr>
            <a:lvl3pPr marL="1143000" indent="-228600">
              <a:spcBef>
                <a:spcPct val="20000"/>
              </a:spcBef>
              <a:buClr>
                <a:schemeClr val="hlink"/>
              </a:buClr>
              <a:buSzPct val="65000"/>
              <a:buFont typeface="Monotype Sorts" pitchFamily="2" charset="2"/>
              <a:buChar char="F"/>
              <a:defRPr kumimoji="1" sz="2400">
                <a:solidFill>
                  <a:schemeClr val="bg1"/>
                </a:solidFill>
                <a:latin typeface="Arial" panose="020B0604020202020204" pitchFamily="34" charset="0"/>
              </a:defRPr>
            </a:lvl3pPr>
            <a:lvl4pPr marL="1600200" indent="-228600">
              <a:spcBef>
                <a:spcPct val="20000"/>
              </a:spcBef>
              <a:buClr>
                <a:srgbClr val="008080"/>
              </a:buClr>
              <a:buSzPct val="100000"/>
              <a:buChar char="•"/>
              <a:defRPr kumimoji="1" sz="2000">
                <a:solidFill>
                  <a:schemeClr val="bg1"/>
                </a:solidFill>
                <a:latin typeface="Arial" panose="020B0604020202020204" pitchFamily="34" charset="0"/>
              </a:defRPr>
            </a:lvl4pPr>
            <a:lvl5pPr marL="2057400" indent="-228600">
              <a:spcBef>
                <a:spcPct val="20000"/>
              </a:spcBef>
              <a:buClr>
                <a:schemeClr val="hlink"/>
              </a:buClr>
              <a:buSzPct val="100000"/>
              <a:buChar char="–"/>
              <a:defRPr kumimoji="1" sz="2000">
                <a:solidFill>
                  <a:schemeClr val="bg1"/>
                </a:solidFill>
                <a:latin typeface="Arial" panose="020B0604020202020204" pitchFamily="34" charset="0"/>
              </a:defRPr>
            </a:lvl5pPr>
            <a:lvl6pPr marL="2514600" indent="-228600" eaLnBrk="0" fontAlgn="base" hangingPunct="0">
              <a:spcBef>
                <a:spcPct val="20000"/>
              </a:spcBef>
              <a:spcAft>
                <a:spcPct val="0"/>
              </a:spcAft>
              <a:buClr>
                <a:schemeClr val="hlink"/>
              </a:buClr>
              <a:buSzPct val="100000"/>
              <a:buChar char="–"/>
              <a:defRPr kumimoji="1" sz="2000">
                <a:solidFill>
                  <a:schemeClr val="bg1"/>
                </a:solidFill>
                <a:latin typeface="Arial" panose="020B0604020202020204" pitchFamily="34" charset="0"/>
              </a:defRPr>
            </a:lvl6pPr>
            <a:lvl7pPr marL="2971800" indent="-228600" eaLnBrk="0" fontAlgn="base" hangingPunct="0">
              <a:spcBef>
                <a:spcPct val="20000"/>
              </a:spcBef>
              <a:spcAft>
                <a:spcPct val="0"/>
              </a:spcAft>
              <a:buClr>
                <a:schemeClr val="hlink"/>
              </a:buClr>
              <a:buSzPct val="100000"/>
              <a:buChar char="–"/>
              <a:defRPr kumimoji="1" sz="2000">
                <a:solidFill>
                  <a:schemeClr val="bg1"/>
                </a:solidFill>
                <a:latin typeface="Arial" panose="020B0604020202020204" pitchFamily="34" charset="0"/>
              </a:defRPr>
            </a:lvl7pPr>
            <a:lvl8pPr marL="3429000" indent="-228600" eaLnBrk="0" fontAlgn="base" hangingPunct="0">
              <a:spcBef>
                <a:spcPct val="20000"/>
              </a:spcBef>
              <a:spcAft>
                <a:spcPct val="0"/>
              </a:spcAft>
              <a:buClr>
                <a:schemeClr val="hlink"/>
              </a:buClr>
              <a:buSzPct val="100000"/>
              <a:buChar char="–"/>
              <a:defRPr kumimoji="1" sz="2000">
                <a:solidFill>
                  <a:schemeClr val="bg1"/>
                </a:solidFill>
                <a:latin typeface="Arial" panose="020B0604020202020204" pitchFamily="34" charset="0"/>
              </a:defRPr>
            </a:lvl8pPr>
            <a:lvl9pPr marL="3886200" indent="-228600" eaLnBrk="0" fontAlgn="base" hangingPunct="0">
              <a:spcBef>
                <a:spcPct val="20000"/>
              </a:spcBef>
              <a:spcAft>
                <a:spcPct val="0"/>
              </a:spcAft>
              <a:buClr>
                <a:schemeClr val="hlink"/>
              </a:buClr>
              <a:buSzPct val="100000"/>
              <a:buChar char="–"/>
              <a:defRPr kumimoji="1" sz="2000">
                <a:solidFill>
                  <a:schemeClr val="bg1"/>
                </a:solidFill>
                <a:latin typeface="Arial" panose="020B0604020202020204" pitchFamily="34" charset="0"/>
              </a:defRPr>
            </a:lvl9pPr>
          </a:lstStyle>
          <a:p>
            <a:pPr>
              <a:buFont typeface="Wingdings" panose="05000000000000000000" pitchFamily="2" charset="2"/>
              <a:buChar char="v"/>
            </a:pPr>
            <a:r>
              <a:rPr lang="fi-FI" altLang="fi-FI" dirty="0"/>
              <a:t>Aineisto voi olla pieni</a:t>
            </a:r>
          </a:p>
          <a:p>
            <a:pPr>
              <a:buFont typeface="Wingdings" panose="05000000000000000000" pitchFamily="2" charset="2"/>
              <a:buChar char="v"/>
            </a:pPr>
            <a:r>
              <a:rPr lang="fi-FI" altLang="fi-FI" dirty="0"/>
              <a:t>Aineistossa on vähän vaihtelua</a:t>
            </a:r>
          </a:p>
          <a:p>
            <a:pPr>
              <a:buFont typeface="Wingdings" panose="05000000000000000000" pitchFamily="2" charset="2"/>
              <a:buChar char="v"/>
            </a:pPr>
            <a:r>
              <a:rPr lang="fi-FI" altLang="fi-FI" dirty="0"/>
              <a:t>Korreloivat mittausvirheet (samankaltaiset kysymykset)</a:t>
            </a:r>
          </a:p>
          <a:p>
            <a:pPr>
              <a:buFont typeface="Wingdings" panose="05000000000000000000" pitchFamily="2" charset="2"/>
              <a:buChar char="v"/>
            </a:pPr>
            <a:r>
              <a:rPr lang="fi-FI" altLang="fi-FI" dirty="0"/>
              <a:t>Muuttujat mittaavat muuta kuin oli tarkoitus (mittausvirhe) </a:t>
            </a:r>
          </a:p>
          <a:p>
            <a:pPr>
              <a:buFont typeface="Wingdings" panose="05000000000000000000" pitchFamily="2" charset="2"/>
              <a:buChar char="v"/>
            </a:pPr>
            <a:r>
              <a:rPr lang="fi-FI" altLang="fi-FI" dirty="0"/>
              <a:t>Teoria voi olla väärä</a:t>
            </a:r>
          </a:p>
          <a:p>
            <a:pPr>
              <a:buFont typeface="Wingdings" panose="05000000000000000000" pitchFamily="2" charset="2"/>
              <a:buChar char="v"/>
            </a:pPr>
            <a:r>
              <a:rPr lang="fi-FI" altLang="fi-FI" dirty="0"/>
              <a:t>Testaa kilpailevia malleja</a:t>
            </a:r>
          </a:p>
          <a:p>
            <a:endParaRPr lang="fi-FI" altLang="fi-FI"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a:extLst>
              <a:ext uri="{FF2B5EF4-FFF2-40B4-BE49-F238E27FC236}">
                <a16:creationId xmlns:a16="http://schemas.microsoft.com/office/drawing/2014/main" id="{618759BE-81C7-4365-8F00-CFE321814F5C}"/>
              </a:ext>
            </a:extLst>
          </p:cNvPr>
          <p:cNvSpPr>
            <a:spLocks noGrp="1"/>
          </p:cNvSpPr>
          <p:nvPr>
            <p:ph type="sldNum" sz="quarter" idx="12"/>
          </p:nvPr>
        </p:nvSpPr>
        <p:spPr/>
        <p:txBody>
          <a:bodyPr/>
          <a:lstStyle/>
          <a:p>
            <a:fld id="{2A5F1D6C-292D-4AC0-9E4B-19CFA2102691}" type="slidenum">
              <a:rPr lang="en-US" altLang="fi-FI"/>
              <a:pPr/>
              <a:t>56</a:t>
            </a:fld>
            <a:endParaRPr lang="en-US" altLang="fi-FI"/>
          </a:p>
        </p:txBody>
      </p:sp>
      <p:sp>
        <p:nvSpPr>
          <p:cNvPr id="9218" name="Rectangle 2">
            <a:extLst>
              <a:ext uri="{FF2B5EF4-FFF2-40B4-BE49-F238E27FC236}">
                <a16:creationId xmlns:a16="http://schemas.microsoft.com/office/drawing/2014/main" id="{D04FE86A-1ABD-472F-8C77-5B757070CB55}"/>
              </a:ext>
            </a:extLst>
          </p:cNvPr>
          <p:cNvSpPr>
            <a:spLocks noChangeArrowheads="1"/>
          </p:cNvSpPr>
          <p:nvPr>
            <p:ph type="title"/>
          </p:nvPr>
        </p:nvSpPr>
        <p:spPr>
          <a:xfrm>
            <a:off x="2771775" y="404813"/>
            <a:ext cx="6096000" cy="1143000"/>
          </a:xfrm>
          <a:noFill/>
          <a:ln/>
        </p:spPr>
        <p:txBody>
          <a:bodyPr/>
          <a:lstStyle/>
          <a:p>
            <a:r>
              <a:rPr lang="en-US" altLang="fi-FI"/>
              <a:t>Muita menetelmiä	</a:t>
            </a:r>
          </a:p>
        </p:txBody>
      </p:sp>
      <p:sp>
        <p:nvSpPr>
          <p:cNvPr id="9219" name="Rectangle 3">
            <a:extLst>
              <a:ext uri="{FF2B5EF4-FFF2-40B4-BE49-F238E27FC236}">
                <a16:creationId xmlns:a16="http://schemas.microsoft.com/office/drawing/2014/main" id="{E3BBDBFB-989D-4FD3-AB9A-EC5BCCAFAD3C}"/>
              </a:ext>
            </a:extLst>
          </p:cNvPr>
          <p:cNvSpPr>
            <a:spLocks noChangeArrowheads="1"/>
          </p:cNvSpPr>
          <p:nvPr>
            <p:ph type="body" idx="1"/>
          </p:nvPr>
        </p:nvSpPr>
        <p:spPr>
          <a:noFill/>
          <a:ln/>
        </p:spPr>
        <p:txBody>
          <a:bodyPr/>
          <a:lstStyle/>
          <a:p>
            <a:pPr>
              <a:buFont typeface="Wingdings" panose="05000000000000000000" pitchFamily="2" charset="2"/>
              <a:buChar char="v"/>
            </a:pPr>
            <a:r>
              <a:rPr lang="en-US" altLang="fi-FI" dirty="0" err="1"/>
              <a:t>Ryhmittelyanalyysi</a:t>
            </a:r>
            <a:r>
              <a:rPr lang="en-US" altLang="fi-FI" dirty="0"/>
              <a:t> (cluster analysis)</a:t>
            </a:r>
          </a:p>
          <a:p>
            <a:pPr>
              <a:buFont typeface="Wingdings" panose="05000000000000000000" pitchFamily="2" charset="2"/>
              <a:buChar char="v"/>
            </a:pPr>
            <a:r>
              <a:rPr lang="en-US" altLang="fi-FI" dirty="0" err="1"/>
              <a:t>Moniulotteinen</a:t>
            </a:r>
            <a:r>
              <a:rPr lang="en-US" altLang="fi-FI" dirty="0"/>
              <a:t> </a:t>
            </a:r>
            <a:r>
              <a:rPr lang="en-US" altLang="fi-FI" dirty="0" err="1"/>
              <a:t>skaalaus</a:t>
            </a:r>
            <a:r>
              <a:rPr lang="en-US" altLang="fi-FI" dirty="0"/>
              <a:t> (multidimensional scaling) </a:t>
            </a:r>
          </a:p>
          <a:p>
            <a:pPr>
              <a:buFont typeface="Wingdings" panose="05000000000000000000" pitchFamily="2" charset="2"/>
              <a:buChar char="v"/>
            </a:pPr>
            <a:r>
              <a:rPr lang="en-US" altLang="fi-FI" dirty="0" err="1"/>
              <a:t>Cronbachin</a:t>
            </a:r>
            <a:r>
              <a:rPr lang="en-US" altLang="fi-FI" dirty="0"/>
              <a:t> alpha</a:t>
            </a:r>
          </a:p>
          <a:p>
            <a:pPr>
              <a:buFont typeface="Wingdings" panose="05000000000000000000" pitchFamily="2" charset="2"/>
              <a:buChar char="v"/>
            </a:pPr>
            <a:r>
              <a:rPr lang="en-US" altLang="fi-FI" dirty="0" err="1"/>
              <a:t>Rakenneyhtälömallit</a:t>
            </a:r>
            <a:r>
              <a:rPr lang="en-US" altLang="fi-FI" dirty="0"/>
              <a:t> (Structural Equation Modeling, SEM)</a:t>
            </a:r>
          </a:p>
          <a:p>
            <a:pPr>
              <a:buFont typeface="Wingdings" panose="05000000000000000000" pitchFamily="2" charset="2"/>
              <a:buChar char="v"/>
            </a:pPr>
            <a:r>
              <a:rPr lang="en-US" altLang="fi-FI" dirty="0"/>
              <a:t>Latent Class Analysis (LCA)</a:t>
            </a:r>
          </a:p>
        </p:txBody>
      </p:sp>
    </p:spTree>
  </p:cSld>
  <p:clrMapOvr>
    <a:masterClrMapping/>
  </p:clrMapOvr>
  <p:transition>
    <p:cut/>
  </p:transition>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a:extLst>
              <a:ext uri="{FF2B5EF4-FFF2-40B4-BE49-F238E27FC236}">
                <a16:creationId xmlns:a16="http://schemas.microsoft.com/office/drawing/2014/main" id="{A70F9C2A-747C-445E-A7FC-24387C5BBC3B}"/>
              </a:ext>
            </a:extLst>
          </p:cNvPr>
          <p:cNvSpPr>
            <a:spLocks noGrp="1"/>
          </p:cNvSpPr>
          <p:nvPr>
            <p:ph type="sldNum" sz="quarter" idx="12"/>
          </p:nvPr>
        </p:nvSpPr>
        <p:spPr/>
        <p:txBody>
          <a:bodyPr/>
          <a:lstStyle/>
          <a:p>
            <a:fld id="{B149DA9D-41B0-4478-A533-C48AC298CA5F}" type="slidenum">
              <a:rPr lang="en-US" altLang="fi-FI"/>
              <a:pPr/>
              <a:t>57</a:t>
            </a:fld>
            <a:endParaRPr lang="en-US" altLang="fi-FI"/>
          </a:p>
        </p:txBody>
      </p:sp>
      <p:sp>
        <p:nvSpPr>
          <p:cNvPr id="10242" name="Rectangle 2">
            <a:extLst>
              <a:ext uri="{FF2B5EF4-FFF2-40B4-BE49-F238E27FC236}">
                <a16:creationId xmlns:a16="http://schemas.microsoft.com/office/drawing/2014/main" id="{0E0E68D3-E5C1-47A7-B56B-8388B67EE67A}"/>
              </a:ext>
            </a:extLst>
          </p:cNvPr>
          <p:cNvSpPr>
            <a:spLocks noChangeArrowheads="1"/>
          </p:cNvSpPr>
          <p:nvPr>
            <p:ph type="title"/>
          </p:nvPr>
        </p:nvSpPr>
        <p:spPr>
          <a:xfrm>
            <a:off x="2843213" y="260350"/>
            <a:ext cx="6096000" cy="1143000"/>
          </a:xfrm>
          <a:noFill/>
          <a:ln/>
        </p:spPr>
        <p:txBody>
          <a:bodyPr/>
          <a:lstStyle/>
          <a:p>
            <a:r>
              <a:rPr lang="en-US" altLang="fi-FI">
                <a:latin typeface="Arial" panose="020B0604020202020204" pitchFamily="34" charset="0"/>
              </a:rPr>
              <a:t>Yhteenveto</a:t>
            </a:r>
            <a:endParaRPr lang="en-US" altLang="fi-FI"/>
          </a:p>
        </p:txBody>
      </p:sp>
      <p:sp>
        <p:nvSpPr>
          <p:cNvPr id="10243" name="Rectangle 3">
            <a:extLst>
              <a:ext uri="{FF2B5EF4-FFF2-40B4-BE49-F238E27FC236}">
                <a16:creationId xmlns:a16="http://schemas.microsoft.com/office/drawing/2014/main" id="{A71DCCB9-24EE-4630-88EF-B2DFA6A20858}"/>
              </a:ext>
            </a:extLst>
          </p:cNvPr>
          <p:cNvSpPr>
            <a:spLocks noChangeArrowheads="1"/>
          </p:cNvSpPr>
          <p:nvPr>
            <p:ph type="body" idx="1"/>
          </p:nvPr>
        </p:nvSpPr>
        <p:spPr>
          <a:xfrm>
            <a:off x="2843213" y="1484313"/>
            <a:ext cx="6096000" cy="4114800"/>
          </a:xfrm>
          <a:noFill/>
          <a:ln/>
        </p:spPr>
        <p:txBody>
          <a:bodyPr/>
          <a:lstStyle/>
          <a:p>
            <a:pPr>
              <a:buFont typeface="Wingdings" panose="05000000000000000000" pitchFamily="2" charset="2"/>
              <a:buChar char="v"/>
            </a:pPr>
            <a:r>
              <a:rPr lang="en-US" altLang="fi-FI" dirty="0" err="1"/>
              <a:t>Faktorianalyysit</a:t>
            </a:r>
            <a:r>
              <a:rPr lang="en-US" altLang="fi-FI" dirty="0"/>
              <a:t> </a:t>
            </a:r>
            <a:r>
              <a:rPr lang="en-US" altLang="fi-FI" dirty="0" err="1"/>
              <a:t>yms</a:t>
            </a:r>
            <a:r>
              <a:rPr lang="en-US" altLang="fi-FI" dirty="0"/>
              <a:t>. </a:t>
            </a:r>
            <a:r>
              <a:rPr lang="en-US" altLang="fi-FI" dirty="0" err="1"/>
              <a:t>ovat</a:t>
            </a:r>
            <a:r>
              <a:rPr lang="en-US" altLang="fi-FI" dirty="0"/>
              <a:t> vain </a:t>
            </a:r>
            <a:r>
              <a:rPr lang="en-US" altLang="fi-FI" dirty="0" err="1"/>
              <a:t>apuväline</a:t>
            </a:r>
            <a:r>
              <a:rPr lang="en-US" altLang="fi-FI" dirty="0"/>
              <a:t>, </a:t>
            </a:r>
            <a:r>
              <a:rPr lang="en-US" altLang="fi-FI" dirty="0" err="1"/>
              <a:t>psykologinen</a:t>
            </a:r>
            <a:r>
              <a:rPr lang="en-US" altLang="fi-FI" dirty="0"/>
              <a:t> </a:t>
            </a:r>
            <a:r>
              <a:rPr lang="en-US" altLang="fi-FI" dirty="0" err="1"/>
              <a:t>teoria</a:t>
            </a:r>
            <a:r>
              <a:rPr lang="en-US" altLang="fi-FI" dirty="0"/>
              <a:t> </a:t>
            </a:r>
            <a:r>
              <a:rPr lang="en-US" altLang="fi-FI" dirty="0" err="1"/>
              <a:t>oltava</a:t>
            </a:r>
            <a:r>
              <a:rPr lang="en-US" altLang="fi-FI" dirty="0"/>
              <a:t> </a:t>
            </a:r>
            <a:r>
              <a:rPr lang="en-US" altLang="fi-FI" dirty="0" err="1"/>
              <a:t>taustalla</a:t>
            </a:r>
            <a:endParaRPr lang="en-US" altLang="fi-FI" sz="2400" dirty="0"/>
          </a:p>
          <a:p>
            <a:pPr>
              <a:buFont typeface="Wingdings" panose="05000000000000000000" pitchFamily="2" charset="2"/>
              <a:buChar char="v"/>
            </a:pPr>
            <a:r>
              <a:rPr lang="en-US" altLang="fi-FI" dirty="0" err="1"/>
              <a:t>Menetelmien</a:t>
            </a:r>
            <a:r>
              <a:rPr lang="en-US" altLang="fi-FI" dirty="0"/>
              <a:t> </a:t>
            </a:r>
            <a:r>
              <a:rPr lang="en-US" altLang="fi-FI" dirty="0" err="1"/>
              <a:t>etuja</a:t>
            </a:r>
            <a:r>
              <a:rPr lang="en-US" altLang="fi-FI" dirty="0"/>
              <a:t> ja </a:t>
            </a:r>
            <a:r>
              <a:rPr lang="en-US" altLang="fi-FI" dirty="0" err="1"/>
              <a:t>haittoja</a:t>
            </a:r>
            <a:r>
              <a:rPr lang="en-US" altLang="fi-FI" dirty="0"/>
              <a:t>:</a:t>
            </a:r>
            <a:r>
              <a:rPr lang="en-US" altLang="fi-FI" sz="2400" dirty="0"/>
              <a:t> </a:t>
            </a:r>
          </a:p>
          <a:p>
            <a:pPr lvl="1">
              <a:buFont typeface="Wingdings" panose="05000000000000000000" pitchFamily="2" charset="2"/>
              <a:buChar char="v"/>
            </a:pPr>
            <a:r>
              <a:rPr lang="en-US" altLang="fi-FI" sz="2400" dirty="0" err="1"/>
              <a:t>tarjoaa</a:t>
            </a:r>
            <a:r>
              <a:rPr lang="en-US" altLang="fi-FI" sz="2400" dirty="0"/>
              <a:t> </a:t>
            </a:r>
            <a:r>
              <a:rPr lang="en-US" altLang="fi-FI" sz="2400" dirty="0" err="1"/>
              <a:t>tilastollisen</a:t>
            </a:r>
            <a:r>
              <a:rPr lang="en-US" altLang="fi-FI" sz="2400" dirty="0"/>
              <a:t> </a:t>
            </a:r>
            <a:r>
              <a:rPr lang="en-US" altLang="fi-FI" sz="2400" dirty="0" err="1"/>
              <a:t>perusteen</a:t>
            </a:r>
            <a:r>
              <a:rPr lang="en-US" altLang="fi-FI" sz="2400" dirty="0"/>
              <a:t> </a:t>
            </a:r>
            <a:r>
              <a:rPr lang="en-US" altLang="fi-FI" sz="2400" dirty="0" err="1"/>
              <a:t>osa-asteikkojen</a:t>
            </a:r>
            <a:r>
              <a:rPr lang="en-US" altLang="fi-FI" sz="2400" dirty="0"/>
              <a:t> </a:t>
            </a:r>
            <a:r>
              <a:rPr lang="en-US" altLang="fi-FI" sz="2400" dirty="0" err="1"/>
              <a:t>käytölle</a:t>
            </a:r>
            <a:endParaRPr lang="en-US" altLang="fi-FI" sz="2400" dirty="0"/>
          </a:p>
          <a:p>
            <a:pPr lvl="1">
              <a:buFont typeface="Wingdings" panose="05000000000000000000" pitchFamily="2" charset="2"/>
              <a:buChar char="v"/>
            </a:pPr>
            <a:r>
              <a:rPr lang="en-US" altLang="fi-FI" sz="2400" dirty="0" err="1"/>
              <a:t>mahdollistaa</a:t>
            </a:r>
            <a:r>
              <a:rPr lang="en-US" altLang="fi-FI" sz="2400" dirty="0"/>
              <a:t> </a:t>
            </a:r>
            <a:r>
              <a:rPr lang="en-US" altLang="fi-FI" sz="2400" dirty="0" err="1"/>
              <a:t>faktoripisteiden</a:t>
            </a:r>
            <a:r>
              <a:rPr lang="en-US" altLang="fi-FI" sz="2400" dirty="0"/>
              <a:t> </a:t>
            </a:r>
            <a:r>
              <a:rPr lang="en-US" altLang="fi-FI" sz="2400" dirty="0" err="1"/>
              <a:t>käytön</a:t>
            </a:r>
            <a:endParaRPr lang="en-US" altLang="fi-FI" sz="2400" dirty="0"/>
          </a:p>
          <a:p>
            <a:pPr lvl="1">
              <a:buFont typeface="Wingdings" panose="05000000000000000000" pitchFamily="2" charset="2"/>
              <a:buChar char="v"/>
            </a:pPr>
            <a:r>
              <a:rPr lang="en-US" altLang="fi-FI" sz="2400" dirty="0" err="1"/>
              <a:t>auttaa</a:t>
            </a:r>
            <a:r>
              <a:rPr lang="en-US" altLang="fi-FI" sz="2400" dirty="0"/>
              <a:t> </a:t>
            </a:r>
            <a:r>
              <a:rPr lang="en-US" altLang="fi-FI" sz="2400" dirty="0" err="1"/>
              <a:t>uusien</a:t>
            </a:r>
            <a:r>
              <a:rPr lang="en-US" altLang="fi-FI" sz="2400" dirty="0"/>
              <a:t> </a:t>
            </a:r>
            <a:r>
              <a:rPr lang="en-US" altLang="fi-FI" sz="2400" dirty="0" err="1"/>
              <a:t>teorioiden</a:t>
            </a:r>
            <a:r>
              <a:rPr lang="en-US" altLang="fi-FI" sz="2400" dirty="0"/>
              <a:t> </a:t>
            </a:r>
            <a:r>
              <a:rPr lang="en-US" altLang="fi-FI" sz="2400" dirty="0" err="1"/>
              <a:t>kehittelyssä</a:t>
            </a:r>
            <a:endParaRPr lang="en-US" altLang="fi-FI" sz="2400" dirty="0"/>
          </a:p>
          <a:p>
            <a:pPr lvl="1">
              <a:buFont typeface="Wingdings" panose="05000000000000000000" pitchFamily="2" charset="2"/>
              <a:buChar char="v"/>
            </a:pPr>
            <a:r>
              <a:rPr lang="en-US" altLang="fi-FI" sz="2400" dirty="0" err="1"/>
              <a:t>aineiston</a:t>
            </a:r>
            <a:r>
              <a:rPr lang="en-US" altLang="fi-FI" sz="2400" dirty="0"/>
              <a:t> ja </a:t>
            </a:r>
            <a:r>
              <a:rPr lang="en-US" altLang="fi-FI" sz="2400" dirty="0" err="1"/>
              <a:t>muuttujien</a:t>
            </a:r>
            <a:r>
              <a:rPr lang="en-US" altLang="fi-FI" sz="2400" dirty="0"/>
              <a:t> </a:t>
            </a:r>
            <a:r>
              <a:rPr lang="en-US" altLang="fi-FI" sz="2400" dirty="0" err="1"/>
              <a:t>ominaisuudet</a:t>
            </a:r>
            <a:r>
              <a:rPr lang="en-US" altLang="fi-FI" sz="2400" dirty="0"/>
              <a:t> </a:t>
            </a:r>
            <a:r>
              <a:rPr lang="en-US" altLang="fi-FI" sz="2400" dirty="0" err="1"/>
              <a:t>rajoituksena</a:t>
            </a:r>
            <a:endParaRPr lang="en-US" altLang="fi-FI" sz="2200" dirty="0"/>
          </a:p>
        </p:txBody>
      </p:sp>
    </p:spTree>
  </p:cSld>
  <p:clrMapOvr>
    <a:masterClrMapping/>
  </p:clrMapOvr>
  <p:transition>
    <p:cut/>
  </p:transition>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7BF95D9F-1121-4D9C-9114-5CF521D9AE21}"/>
              </a:ext>
            </a:extLst>
          </p:cNvPr>
          <p:cNvSpPr>
            <a:spLocks noGrp="1"/>
          </p:cNvSpPr>
          <p:nvPr>
            <p:ph type="sldNum" sz="quarter" idx="12"/>
          </p:nvPr>
        </p:nvSpPr>
        <p:spPr/>
        <p:txBody>
          <a:bodyPr/>
          <a:lstStyle/>
          <a:p>
            <a:fld id="{FB8EDFA7-4A3E-4DB1-B31D-124605AAFAB8}" type="slidenum">
              <a:rPr lang="en-US" altLang="fi-FI"/>
              <a:pPr/>
              <a:t>58</a:t>
            </a:fld>
            <a:endParaRPr lang="en-US" altLang="fi-FI"/>
          </a:p>
        </p:txBody>
      </p:sp>
      <p:sp>
        <p:nvSpPr>
          <p:cNvPr id="53252" name="Rectangle 4">
            <a:extLst>
              <a:ext uri="{FF2B5EF4-FFF2-40B4-BE49-F238E27FC236}">
                <a16:creationId xmlns:a16="http://schemas.microsoft.com/office/drawing/2014/main" id="{9AEA58BD-FFBD-4013-97C6-85A25AEAE44C}"/>
              </a:ext>
            </a:extLst>
          </p:cNvPr>
          <p:cNvSpPr>
            <a:spLocks noChangeArrowheads="1"/>
          </p:cNvSpPr>
          <p:nvPr/>
        </p:nvSpPr>
        <p:spPr bwMode="auto">
          <a:xfrm>
            <a:off x="3048000" y="0"/>
            <a:ext cx="60960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nchor="ctr"/>
          <a:lstStyle>
            <a:lvl1pPr>
              <a:lnSpc>
                <a:spcPct val="70000"/>
              </a:lnSpc>
              <a:defRPr kumimoji="1" sz="4800" b="1">
                <a:solidFill>
                  <a:schemeClr val="bg1"/>
                </a:solidFill>
                <a:latin typeface="Arial Narrow" panose="020B0606020202030204" pitchFamily="34" charset="0"/>
              </a:defRPr>
            </a:lvl1pPr>
            <a:lvl2pPr>
              <a:lnSpc>
                <a:spcPct val="70000"/>
              </a:lnSpc>
              <a:defRPr kumimoji="1" sz="4800" b="1">
                <a:solidFill>
                  <a:schemeClr val="bg1"/>
                </a:solidFill>
                <a:latin typeface="Arial Narrow" panose="020B0606020202030204" pitchFamily="34" charset="0"/>
              </a:defRPr>
            </a:lvl2pPr>
            <a:lvl3pPr>
              <a:lnSpc>
                <a:spcPct val="70000"/>
              </a:lnSpc>
              <a:defRPr kumimoji="1" sz="4800" b="1">
                <a:solidFill>
                  <a:schemeClr val="bg1"/>
                </a:solidFill>
                <a:latin typeface="Arial Narrow" panose="020B0606020202030204" pitchFamily="34" charset="0"/>
              </a:defRPr>
            </a:lvl3pPr>
            <a:lvl4pPr>
              <a:lnSpc>
                <a:spcPct val="70000"/>
              </a:lnSpc>
              <a:defRPr kumimoji="1" sz="4800" b="1">
                <a:solidFill>
                  <a:schemeClr val="bg1"/>
                </a:solidFill>
                <a:latin typeface="Arial Narrow" panose="020B0606020202030204" pitchFamily="34" charset="0"/>
              </a:defRPr>
            </a:lvl4pPr>
            <a:lvl5pPr>
              <a:lnSpc>
                <a:spcPct val="70000"/>
              </a:lnSpc>
              <a:defRPr kumimoji="1" sz="4800" b="1">
                <a:solidFill>
                  <a:schemeClr val="bg1"/>
                </a:solidFill>
                <a:latin typeface="Arial Narrow" panose="020B0606020202030204" pitchFamily="34" charset="0"/>
              </a:defRPr>
            </a:lvl5pPr>
            <a:lvl6pPr marL="457200" eaLnBrk="0" fontAlgn="base" hangingPunct="0">
              <a:lnSpc>
                <a:spcPct val="70000"/>
              </a:lnSpc>
              <a:spcBef>
                <a:spcPct val="0"/>
              </a:spcBef>
              <a:spcAft>
                <a:spcPct val="0"/>
              </a:spcAft>
              <a:defRPr kumimoji="1" sz="4800" b="1">
                <a:solidFill>
                  <a:schemeClr val="bg1"/>
                </a:solidFill>
                <a:latin typeface="Arial Narrow" panose="020B0606020202030204" pitchFamily="34" charset="0"/>
              </a:defRPr>
            </a:lvl6pPr>
            <a:lvl7pPr marL="914400" eaLnBrk="0" fontAlgn="base" hangingPunct="0">
              <a:lnSpc>
                <a:spcPct val="70000"/>
              </a:lnSpc>
              <a:spcBef>
                <a:spcPct val="0"/>
              </a:spcBef>
              <a:spcAft>
                <a:spcPct val="0"/>
              </a:spcAft>
              <a:defRPr kumimoji="1" sz="4800" b="1">
                <a:solidFill>
                  <a:schemeClr val="bg1"/>
                </a:solidFill>
                <a:latin typeface="Arial Narrow" panose="020B0606020202030204" pitchFamily="34" charset="0"/>
              </a:defRPr>
            </a:lvl7pPr>
            <a:lvl8pPr marL="1371600" eaLnBrk="0" fontAlgn="base" hangingPunct="0">
              <a:lnSpc>
                <a:spcPct val="70000"/>
              </a:lnSpc>
              <a:spcBef>
                <a:spcPct val="0"/>
              </a:spcBef>
              <a:spcAft>
                <a:spcPct val="0"/>
              </a:spcAft>
              <a:defRPr kumimoji="1" sz="4800" b="1">
                <a:solidFill>
                  <a:schemeClr val="bg1"/>
                </a:solidFill>
                <a:latin typeface="Arial Narrow" panose="020B0606020202030204" pitchFamily="34" charset="0"/>
              </a:defRPr>
            </a:lvl8pPr>
            <a:lvl9pPr marL="1828800" eaLnBrk="0" fontAlgn="base" hangingPunct="0">
              <a:lnSpc>
                <a:spcPct val="70000"/>
              </a:lnSpc>
              <a:spcBef>
                <a:spcPct val="0"/>
              </a:spcBef>
              <a:spcAft>
                <a:spcPct val="0"/>
              </a:spcAft>
              <a:defRPr kumimoji="1" sz="4800" b="1">
                <a:solidFill>
                  <a:schemeClr val="bg1"/>
                </a:solidFill>
                <a:latin typeface="Arial Narrow" panose="020B0606020202030204" pitchFamily="34" charset="0"/>
              </a:defRPr>
            </a:lvl9pPr>
          </a:lstStyle>
          <a:p>
            <a:r>
              <a:rPr lang="fi-FI" altLang="fi-FI"/>
              <a:t>Lähteitä</a:t>
            </a:r>
          </a:p>
        </p:txBody>
      </p:sp>
      <p:sp>
        <p:nvSpPr>
          <p:cNvPr id="53253" name="Rectangle 5">
            <a:extLst>
              <a:ext uri="{FF2B5EF4-FFF2-40B4-BE49-F238E27FC236}">
                <a16:creationId xmlns:a16="http://schemas.microsoft.com/office/drawing/2014/main" id="{A88D4AC1-A7D4-4AC9-A922-12CCB9545740}"/>
              </a:ext>
            </a:extLst>
          </p:cNvPr>
          <p:cNvSpPr>
            <a:spLocks noChangeArrowheads="1"/>
          </p:cNvSpPr>
          <p:nvPr/>
        </p:nvSpPr>
        <p:spPr bwMode="auto">
          <a:xfrm>
            <a:off x="3048000" y="1412875"/>
            <a:ext cx="6096000" cy="4543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lstStyle>
            <a:lvl1pPr marL="342900" indent="-342900">
              <a:spcBef>
                <a:spcPct val="20000"/>
              </a:spcBef>
              <a:buClr>
                <a:schemeClr val="hlink"/>
              </a:buClr>
              <a:buSzPct val="50000"/>
              <a:buFont typeface="Monotype Sorts" pitchFamily="2" charset="2"/>
              <a:buChar char="n"/>
              <a:defRPr kumimoji="1" sz="2800">
                <a:solidFill>
                  <a:schemeClr val="bg1"/>
                </a:solidFill>
                <a:latin typeface="Arial" panose="020B0604020202020204" pitchFamily="34" charset="0"/>
              </a:defRPr>
            </a:lvl1pPr>
            <a:lvl2pPr marL="742950" indent="-285750">
              <a:spcBef>
                <a:spcPct val="20000"/>
              </a:spcBef>
              <a:buClr>
                <a:schemeClr val="accent2"/>
              </a:buClr>
              <a:buSzPct val="75000"/>
              <a:buFont typeface="Monotype Sorts" pitchFamily="2" charset="2"/>
              <a:buChar char="u"/>
              <a:defRPr kumimoji="1" sz="2600">
                <a:solidFill>
                  <a:schemeClr val="bg1"/>
                </a:solidFill>
                <a:latin typeface="Arial" panose="020B0604020202020204" pitchFamily="34" charset="0"/>
              </a:defRPr>
            </a:lvl2pPr>
            <a:lvl3pPr marL="1143000" indent="-228600">
              <a:spcBef>
                <a:spcPct val="20000"/>
              </a:spcBef>
              <a:buClr>
                <a:schemeClr val="hlink"/>
              </a:buClr>
              <a:buSzPct val="65000"/>
              <a:buFont typeface="Monotype Sorts" pitchFamily="2" charset="2"/>
              <a:buChar char="F"/>
              <a:defRPr kumimoji="1" sz="2400">
                <a:solidFill>
                  <a:schemeClr val="bg1"/>
                </a:solidFill>
                <a:latin typeface="Arial" panose="020B0604020202020204" pitchFamily="34" charset="0"/>
              </a:defRPr>
            </a:lvl3pPr>
            <a:lvl4pPr marL="1600200" indent="-228600">
              <a:spcBef>
                <a:spcPct val="20000"/>
              </a:spcBef>
              <a:buClr>
                <a:srgbClr val="008080"/>
              </a:buClr>
              <a:buSzPct val="100000"/>
              <a:buChar char="•"/>
              <a:defRPr kumimoji="1" sz="2000">
                <a:solidFill>
                  <a:schemeClr val="bg1"/>
                </a:solidFill>
                <a:latin typeface="Arial" panose="020B0604020202020204" pitchFamily="34" charset="0"/>
              </a:defRPr>
            </a:lvl4pPr>
            <a:lvl5pPr marL="2057400" indent="-228600">
              <a:spcBef>
                <a:spcPct val="20000"/>
              </a:spcBef>
              <a:buClr>
                <a:schemeClr val="hlink"/>
              </a:buClr>
              <a:buSzPct val="100000"/>
              <a:buChar char="–"/>
              <a:defRPr kumimoji="1" sz="2000">
                <a:solidFill>
                  <a:schemeClr val="bg1"/>
                </a:solidFill>
                <a:latin typeface="Arial" panose="020B0604020202020204" pitchFamily="34" charset="0"/>
              </a:defRPr>
            </a:lvl5pPr>
            <a:lvl6pPr marL="2514600" indent="-228600" eaLnBrk="0" fontAlgn="base" hangingPunct="0">
              <a:spcBef>
                <a:spcPct val="20000"/>
              </a:spcBef>
              <a:spcAft>
                <a:spcPct val="0"/>
              </a:spcAft>
              <a:buClr>
                <a:schemeClr val="hlink"/>
              </a:buClr>
              <a:buSzPct val="100000"/>
              <a:buChar char="–"/>
              <a:defRPr kumimoji="1" sz="2000">
                <a:solidFill>
                  <a:schemeClr val="bg1"/>
                </a:solidFill>
                <a:latin typeface="Arial" panose="020B0604020202020204" pitchFamily="34" charset="0"/>
              </a:defRPr>
            </a:lvl6pPr>
            <a:lvl7pPr marL="2971800" indent="-228600" eaLnBrk="0" fontAlgn="base" hangingPunct="0">
              <a:spcBef>
                <a:spcPct val="20000"/>
              </a:spcBef>
              <a:spcAft>
                <a:spcPct val="0"/>
              </a:spcAft>
              <a:buClr>
                <a:schemeClr val="hlink"/>
              </a:buClr>
              <a:buSzPct val="100000"/>
              <a:buChar char="–"/>
              <a:defRPr kumimoji="1" sz="2000">
                <a:solidFill>
                  <a:schemeClr val="bg1"/>
                </a:solidFill>
                <a:latin typeface="Arial" panose="020B0604020202020204" pitchFamily="34" charset="0"/>
              </a:defRPr>
            </a:lvl7pPr>
            <a:lvl8pPr marL="3429000" indent="-228600" eaLnBrk="0" fontAlgn="base" hangingPunct="0">
              <a:spcBef>
                <a:spcPct val="20000"/>
              </a:spcBef>
              <a:spcAft>
                <a:spcPct val="0"/>
              </a:spcAft>
              <a:buClr>
                <a:schemeClr val="hlink"/>
              </a:buClr>
              <a:buSzPct val="100000"/>
              <a:buChar char="–"/>
              <a:defRPr kumimoji="1" sz="2000">
                <a:solidFill>
                  <a:schemeClr val="bg1"/>
                </a:solidFill>
                <a:latin typeface="Arial" panose="020B0604020202020204" pitchFamily="34" charset="0"/>
              </a:defRPr>
            </a:lvl8pPr>
            <a:lvl9pPr marL="3886200" indent="-228600" eaLnBrk="0" fontAlgn="base" hangingPunct="0">
              <a:spcBef>
                <a:spcPct val="20000"/>
              </a:spcBef>
              <a:spcAft>
                <a:spcPct val="0"/>
              </a:spcAft>
              <a:buClr>
                <a:schemeClr val="hlink"/>
              </a:buClr>
              <a:buSzPct val="100000"/>
              <a:buChar char="–"/>
              <a:defRPr kumimoji="1" sz="2000">
                <a:solidFill>
                  <a:schemeClr val="bg1"/>
                </a:solidFill>
                <a:latin typeface="Arial" panose="020B0604020202020204" pitchFamily="34" charset="0"/>
              </a:defRPr>
            </a:lvl9pPr>
          </a:lstStyle>
          <a:p>
            <a:pPr>
              <a:buFont typeface="Wingdings" panose="05000000000000000000" pitchFamily="2" charset="2"/>
              <a:buChar char="v"/>
            </a:pPr>
            <a:r>
              <a:rPr lang="en-US" altLang="fi-FI" sz="2400" dirty="0"/>
              <a:t>Arbuckle (2005) Amos 6.0 User’s Guide</a:t>
            </a:r>
          </a:p>
          <a:p>
            <a:pPr>
              <a:buFont typeface="Wingdings" panose="05000000000000000000" pitchFamily="2" charset="2"/>
              <a:buChar char="v"/>
            </a:pPr>
            <a:r>
              <a:rPr lang="en-US" altLang="fi-FI" sz="2400" dirty="0"/>
              <a:t>Byrne (2001) </a:t>
            </a:r>
            <a:r>
              <a:rPr lang="fi-FI" altLang="fi-FI" sz="2400" dirty="0" err="1"/>
              <a:t>Structural</a:t>
            </a:r>
            <a:r>
              <a:rPr lang="fi-FI" altLang="fi-FI" sz="2400" dirty="0"/>
              <a:t> Equation </a:t>
            </a:r>
            <a:r>
              <a:rPr lang="fi-FI" altLang="fi-FI" sz="2400" dirty="0" err="1"/>
              <a:t>Modeling</a:t>
            </a:r>
            <a:r>
              <a:rPr lang="fi-FI" altLang="fi-FI" sz="2400" dirty="0"/>
              <a:t> </a:t>
            </a:r>
            <a:r>
              <a:rPr lang="fi-FI" altLang="fi-FI" sz="2400" dirty="0" err="1"/>
              <a:t>with</a:t>
            </a:r>
            <a:r>
              <a:rPr lang="fi-FI" altLang="fi-FI" sz="2400" dirty="0"/>
              <a:t> AMOS: Basic </a:t>
            </a:r>
            <a:r>
              <a:rPr lang="fi-FI" altLang="fi-FI" sz="2400" dirty="0" err="1"/>
              <a:t>Concepts</a:t>
            </a:r>
            <a:r>
              <a:rPr lang="fi-FI" altLang="fi-FI" sz="2400" dirty="0"/>
              <a:t>, Applications, and Programming. Lawrence </a:t>
            </a:r>
            <a:r>
              <a:rPr lang="fi-FI" altLang="fi-FI" sz="2400" dirty="0" err="1"/>
              <a:t>Erlbaum</a:t>
            </a:r>
            <a:r>
              <a:rPr lang="fi-FI" altLang="fi-FI" sz="2400" dirty="0"/>
              <a:t> </a:t>
            </a:r>
            <a:r>
              <a:rPr lang="fi-FI" altLang="fi-FI" sz="2400" dirty="0" err="1"/>
              <a:t>Associates</a:t>
            </a:r>
            <a:r>
              <a:rPr lang="fi-FI" altLang="fi-FI" sz="2400" dirty="0"/>
              <a:t>, Inc.</a:t>
            </a:r>
            <a:r>
              <a:rPr lang="fi-FI" altLang="fi-FI" dirty="0"/>
              <a:t>  </a:t>
            </a:r>
            <a:endParaRPr lang="en-US" altLang="fi-FI" sz="2400" dirty="0"/>
          </a:p>
          <a:p>
            <a:pPr>
              <a:buFont typeface="Wingdings" panose="05000000000000000000" pitchFamily="2" charset="2"/>
              <a:buChar char="v"/>
            </a:pPr>
            <a:r>
              <a:rPr lang="en-US" altLang="fi-FI" sz="2400" dirty="0" err="1"/>
              <a:t>Comrey</a:t>
            </a:r>
            <a:r>
              <a:rPr lang="en-US" altLang="fi-FI" sz="2400" dirty="0"/>
              <a:t> &amp; Lee (1992) A first course in factor analysis. New York: Hillsdale.</a:t>
            </a:r>
          </a:p>
          <a:p>
            <a:pPr>
              <a:buFont typeface="Wingdings" panose="05000000000000000000" pitchFamily="2" charset="2"/>
              <a:buChar char="v"/>
            </a:pPr>
            <a:r>
              <a:rPr lang="en-US" altLang="fi-FI" sz="2400" dirty="0"/>
              <a:t>Kim &amp; Mueller (1978) Factor analysis:  Statistical methods and practical issues. Newbury Park:  Sage.</a:t>
            </a:r>
          </a:p>
          <a:p>
            <a:pPr>
              <a:buFont typeface="Wingdings" panose="05000000000000000000" pitchFamily="2" charset="2"/>
              <a:buChar char="v"/>
            </a:pPr>
            <a:r>
              <a:rPr lang="en-US" altLang="fi-FI" sz="2400" dirty="0"/>
              <a:t>Nunnally (1978) Psychometric theory. New York: McGraw-Hill.</a:t>
            </a:r>
          </a:p>
          <a:p>
            <a:endParaRPr lang="fi-FI" altLang="fi-FI" sz="2400" dirty="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043E4C1B-D925-4648-9221-F803D90A3840}"/>
              </a:ext>
            </a:extLst>
          </p:cNvPr>
          <p:cNvSpPr>
            <a:spLocks noGrp="1"/>
          </p:cNvSpPr>
          <p:nvPr>
            <p:ph type="sldNum" sz="quarter" idx="12"/>
          </p:nvPr>
        </p:nvSpPr>
        <p:spPr/>
        <p:txBody>
          <a:bodyPr/>
          <a:lstStyle/>
          <a:p>
            <a:fld id="{8EBD35C4-61DF-4940-BC17-698BACB3992A}" type="slidenum">
              <a:rPr lang="en-US" altLang="fi-FI"/>
              <a:pPr/>
              <a:t>59</a:t>
            </a:fld>
            <a:endParaRPr lang="en-US" altLang="fi-FI"/>
          </a:p>
        </p:txBody>
      </p:sp>
      <p:sp>
        <p:nvSpPr>
          <p:cNvPr id="88066" name="Rectangle 2">
            <a:extLst>
              <a:ext uri="{FF2B5EF4-FFF2-40B4-BE49-F238E27FC236}">
                <a16:creationId xmlns:a16="http://schemas.microsoft.com/office/drawing/2014/main" id="{58E9CE54-ACC0-438A-AAD8-D62B17BFE2CA}"/>
              </a:ext>
            </a:extLst>
          </p:cNvPr>
          <p:cNvSpPr>
            <a:spLocks noChangeArrowheads="1"/>
          </p:cNvSpPr>
          <p:nvPr/>
        </p:nvSpPr>
        <p:spPr bwMode="auto">
          <a:xfrm>
            <a:off x="3048000" y="0"/>
            <a:ext cx="60960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nchor="ctr"/>
          <a:lstStyle>
            <a:lvl1pPr>
              <a:lnSpc>
                <a:spcPct val="70000"/>
              </a:lnSpc>
              <a:defRPr kumimoji="1" sz="4800" b="1">
                <a:solidFill>
                  <a:schemeClr val="bg1"/>
                </a:solidFill>
                <a:latin typeface="Arial Narrow" panose="020B0606020202030204" pitchFamily="34" charset="0"/>
              </a:defRPr>
            </a:lvl1pPr>
            <a:lvl2pPr>
              <a:lnSpc>
                <a:spcPct val="70000"/>
              </a:lnSpc>
              <a:defRPr kumimoji="1" sz="4800" b="1">
                <a:solidFill>
                  <a:schemeClr val="bg1"/>
                </a:solidFill>
                <a:latin typeface="Arial Narrow" panose="020B0606020202030204" pitchFamily="34" charset="0"/>
              </a:defRPr>
            </a:lvl2pPr>
            <a:lvl3pPr>
              <a:lnSpc>
                <a:spcPct val="70000"/>
              </a:lnSpc>
              <a:defRPr kumimoji="1" sz="4800" b="1">
                <a:solidFill>
                  <a:schemeClr val="bg1"/>
                </a:solidFill>
                <a:latin typeface="Arial Narrow" panose="020B0606020202030204" pitchFamily="34" charset="0"/>
              </a:defRPr>
            </a:lvl3pPr>
            <a:lvl4pPr>
              <a:lnSpc>
                <a:spcPct val="70000"/>
              </a:lnSpc>
              <a:defRPr kumimoji="1" sz="4800" b="1">
                <a:solidFill>
                  <a:schemeClr val="bg1"/>
                </a:solidFill>
                <a:latin typeface="Arial Narrow" panose="020B0606020202030204" pitchFamily="34" charset="0"/>
              </a:defRPr>
            </a:lvl4pPr>
            <a:lvl5pPr>
              <a:lnSpc>
                <a:spcPct val="70000"/>
              </a:lnSpc>
              <a:defRPr kumimoji="1" sz="4800" b="1">
                <a:solidFill>
                  <a:schemeClr val="bg1"/>
                </a:solidFill>
                <a:latin typeface="Arial Narrow" panose="020B0606020202030204" pitchFamily="34" charset="0"/>
              </a:defRPr>
            </a:lvl5pPr>
            <a:lvl6pPr marL="457200" eaLnBrk="0" fontAlgn="base" hangingPunct="0">
              <a:lnSpc>
                <a:spcPct val="70000"/>
              </a:lnSpc>
              <a:spcBef>
                <a:spcPct val="0"/>
              </a:spcBef>
              <a:spcAft>
                <a:spcPct val="0"/>
              </a:spcAft>
              <a:defRPr kumimoji="1" sz="4800" b="1">
                <a:solidFill>
                  <a:schemeClr val="bg1"/>
                </a:solidFill>
                <a:latin typeface="Arial Narrow" panose="020B0606020202030204" pitchFamily="34" charset="0"/>
              </a:defRPr>
            </a:lvl6pPr>
            <a:lvl7pPr marL="914400" eaLnBrk="0" fontAlgn="base" hangingPunct="0">
              <a:lnSpc>
                <a:spcPct val="70000"/>
              </a:lnSpc>
              <a:spcBef>
                <a:spcPct val="0"/>
              </a:spcBef>
              <a:spcAft>
                <a:spcPct val="0"/>
              </a:spcAft>
              <a:defRPr kumimoji="1" sz="4800" b="1">
                <a:solidFill>
                  <a:schemeClr val="bg1"/>
                </a:solidFill>
                <a:latin typeface="Arial Narrow" panose="020B0606020202030204" pitchFamily="34" charset="0"/>
              </a:defRPr>
            </a:lvl7pPr>
            <a:lvl8pPr marL="1371600" eaLnBrk="0" fontAlgn="base" hangingPunct="0">
              <a:lnSpc>
                <a:spcPct val="70000"/>
              </a:lnSpc>
              <a:spcBef>
                <a:spcPct val="0"/>
              </a:spcBef>
              <a:spcAft>
                <a:spcPct val="0"/>
              </a:spcAft>
              <a:defRPr kumimoji="1" sz="4800" b="1">
                <a:solidFill>
                  <a:schemeClr val="bg1"/>
                </a:solidFill>
                <a:latin typeface="Arial Narrow" panose="020B0606020202030204" pitchFamily="34" charset="0"/>
              </a:defRPr>
            </a:lvl8pPr>
            <a:lvl9pPr marL="1828800" eaLnBrk="0" fontAlgn="base" hangingPunct="0">
              <a:lnSpc>
                <a:spcPct val="70000"/>
              </a:lnSpc>
              <a:spcBef>
                <a:spcPct val="0"/>
              </a:spcBef>
              <a:spcAft>
                <a:spcPct val="0"/>
              </a:spcAft>
              <a:defRPr kumimoji="1" sz="4800" b="1">
                <a:solidFill>
                  <a:schemeClr val="bg1"/>
                </a:solidFill>
                <a:latin typeface="Arial Narrow" panose="020B0606020202030204" pitchFamily="34" charset="0"/>
              </a:defRPr>
            </a:lvl9pPr>
          </a:lstStyle>
          <a:p>
            <a:r>
              <a:rPr lang="fi-FI" altLang="fi-FI"/>
              <a:t>Lähteitä</a:t>
            </a:r>
          </a:p>
        </p:txBody>
      </p:sp>
      <p:sp>
        <p:nvSpPr>
          <p:cNvPr id="88067" name="Rectangle 3">
            <a:extLst>
              <a:ext uri="{FF2B5EF4-FFF2-40B4-BE49-F238E27FC236}">
                <a16:creationId xmlns:a16="http://schemas.microsoft.com/office/drawing/2014/main" id="{DB630CA6-03AB-4C52-80D3-11D797BB2071}"/>
              </a:ext>
            </a:extLst>
          </p:cNvPr>
          <p:cNvSpPr>
            <a:spLocks noChangeArrowheads="1"/>
          </p:cNvSpPr>
          <p:nvPr/>
        </p:nvSpPr>
        <p:spPr bwMode="auto">
          <a:xfrm>
            <a:off x="3048000" y="981075"/>
            <a:ext cx="6096000" cy="4543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lstStyle>
            <a:lvl1pPr marL="342900" indent="-342900">
              <a:spcBef>
                <a:spcPct val="20000"/>
              </a:spcBef>
              <a:buClr>
                <a:schemeClr val="hlink"/>
              </a:buClr>
              <a:buSzPct val="50000"/>
              <a:buFont typeface="Monotype Sorts" pitchFamily="2" charset="2"/>
              <a:buChar char="n"/>
              <a:defRPr kumimoji="1" sz="2800">
                <a:solidFill>
                  <a:schemeClr val="bg1"/>
                </a:solidFill>
                <a:latin typeface="Arial" panose="020B0604020202020204" pitchFamily="34" charset="0"/>
              </a:defRPr>
            </a:lvl1pPr>
            <a:lvl2pPr marL="742950" indent="-285750">
              <a:spcBef>
                <a:spcPct val="20000"/>
              </a:spcBef>
              <a:buClr>
                <a:schemeClr val="accent2"/>
              </a:buClr>
              <a:buSzPct val="75000"/>
              <a:buFont typeface="Monotype Sorts" pitchFamily="2" charset="2"/>
              <a:buChar char="u"/>
              <a:defRPr kumimoji="1" sz="2600">
                <a:solidFill>
                  <a:schemeClr val="bg1"/>
                </a:solidFill>
                <a:latin typeface="Arial" panose="020B0604020202020204" pitchFamily="34" charset="0"/>
              </a:defRPr>
            </a:lvl2pPr>
            <a:lvl3pPr marL="1143000" indent="-228600">
              <a:spcBef>
                <a:spcPct val="20000"/>
              </a:spcBef>
              <a:buClr>
                <a:schemeClr val="hlink"/>
              </a:buClr>
              <a:buSzPct val="65000"/>
              <a:buFont typeface="Monotype Sorts" pitchFamily="2" charset="2"/>
              <a:buChar char="F"/>
              <a:defRPr kumimoji="1" sz="2400">
                <a:solidFill>
                  <a:schemeClr val="bg1"/>
                </a:solidFill>
                <a:latin typeface="Arial" panose="020B0604020202020204" pitchFamily="34" charset="0"/>
              </a:defRPr>
            </a:lvl3pPr>
            <a:lvl4pPr marL="1600200" indent="-228600">
              <a:spcBef>
                <a:spcPct val="20000"/>
              </a:spcBef>
              <a:buClr>
                <a:srgbClr val="008080"/>
              </a:buClr>
              <a:buSzPct val="100000"/>
              <a:buChar char="•"/>
              <a:defRPr kumimoji="1" sz="2000">
                <a:solidFill>
                  <a:schemeClr val="bg1"/>
                </a:solidFill>
                <a:latin typeface="Arial" panose="020B0604020202020204" pitchFamily="34" charset="0"/>
              </a:defRPr>
            </a:lvl4pPr>
            <a:lvl5pPr marL="2057400" indent="-228600">
              <a:spcBef>
                <a:spcPct val="20000"/>
              </a:spcBef>
              <a:buClr>
                <a:schemeClr val="hlink"/>
              </a:buClr>
              <a:buSzPct val="100000"/>
              <a:buChar char="–"/>
              <a:defRPr kumimoji="1" sz="2000">
                <a:solidFill>
                  <a:schemeClr val="bg1"/>
                </a:solidFill>
                <a:latin typeface="Arial" panose="020B0604020202020204" pitchFamily="34" charset="0"/>
              </a:defRPr>
            </a:lvl5pPr>
            <a:lvl6pPr marL="2514600" indent="-228600" eaLnBrk="0" fontAlgn="base" hangingPunct="0">
              <a:spcBef>
                <a:spcPct val="20000"/>
              </a:spcBef>
              <a:spcAft>
                <a:spcPct val="0"/>
              </a:spcAft>
              <a:buClr>
                <a:schemeClr val="hlink"/>
              </a:buClr>
              <a:buSzPct val="100000"/>
              <a:buChar char="–"/>
              <a:defRPr kumimoji="1" sz="2000">
                <a:solidFill>
                  <a:schemeClr val="bg1"/>
                </a:solidFill>
                <a:latin typeface="Arial" panose="020B0604020202020204" pitchFamily="34" charset="0"/>
              </a:defRPr>
            </a:lvl6pPr>
            <a:lvl7pPr marL="2971800" indent="-228600" eaLnBrk="0" fontAlgn="base" hangingPunct="0">
              <a:spcBef>
                <a:spcPct val="20000"/>
              </a:spcBef>
              <a:spcAft>
                <a:spcPct val="0"/>
              </a:spcAft>
              <a:buClr>
                <a:schemeClr val="hlink"/>
              </a:buClr>
              <a:buSzPct val="100000"/>
              <a:buChar char="–"/>
              <a:defRPr kumimoji="1" sz="2000">
                <a:solidFill>
                  <a:schemeClr val="bg1"/>
                </a:solidFill>
                <a:latin typeface="Arial" panose="020B0604020202020204" pitchFamily="34" charset="0"/>
              </a:defRPr>
            </a:lvl7pPr>
            <a:lvl8pPr marL="3429000" indent="-228600" eaLnBrk="0" fontAlgn="base" hangingPunct="0">
              <a:spcBef>
                <a:spcPct val="20000"/>
              </a:spcBef>
              <a:spcAft>
                <a:spcPct val="0"/>
              </a:spcAft>
              <a:buClr>
                <a:schemeClr val="hlink"/>
              </a:buClr>
              <a:buSzPct val="100000"/>
              <a:buChar char="–"/>
              <a:defRPr kumimoji="1" sz="2000">
                <a:solidFill>
                  <a:schemeClr val="bg1"/>
                </a:solidFill>
                <a:latin typeface="Arial" panose="020B0604020202020204" pitchFamily="34" charset="0"/>
              </a:defRPr>
            </a:lvl8pPr>
            <a:lvl9pPr marL="3886200" indent="-228600" eaLnBrk="0" fontAlgn="base" hangingPunct="0">
              <a:spcBef>
                <a:spcPct val="20000"/>
              </a:spcBef>
              <a:spcAft>
                <a:spcPct val="0"/>
              </a:spcAft>
              <a:buClr>
                <a:schemeClr val="hlink"/>
              </a:buClr>
              <a:buSzPct val="100000"/>
              <a:buChar char="–"/>
              <a:defRPr kumimoji="1" sz="2000">
                <a:solidFill>
                  <a:schemeClr val="bg1"/>
                </a:solidFill>
                <a:latin typeface="Arial" panose="020B0604020202020204" pitchFamily="34" charset="0"/>
              </a:defRPr>
            </a:lvl9pPr>
          </a:lstStyle>
          <a:p>
            <a:pPr>
              <a:buFont typeface="Wingdings" panose="05000000000000000000" pitchFamily="2" charset="2"/>
              <a:buChar char="v"/>
            </a:pPr>
            <a:r>
              <a:rPr lang="en-US" altLang="fi-FI" sz="2400" dirty="0" err="1"/>
              <a:t>Streiner</a:t>
            </a:r>
            <a:r>
              <a:rPr lang="en-US" altLang="fi-FI" sz="2400" dirty="0"/>
              <a:t> (2006) Building a better model: an introduction to structural equation modelling. Can J Psychiatry, 51, 317-24.</a:t>
            </a:r>
          </a:p>
          <a:p>
            <a:pPr>
              <a:buFont typeface="Wingdings" panose="05000000000000000000" pitchFamily="2" charset="2"/>
              <a:buChar char="v"/>
            </a:pPr>
            <a:r>
              <a:rPr lang="fi-FI" altLang="fi-FI" sz="2400" dirty="0" err="1"/>
              <a:t>Tabachnick</a:t>
            </a:r>
            <a:r>
              <a:rPr lang="fi-FI" altLang="fi-FI" sz="2400" dirty="0"/>
              <a:t> and </a:t>
            </a:r>
            <a:r>
              <a:rPr lang="fi-FI" altLang="fi-FI" sz="2400" dirty="0" err="1"/>
              <a:t>Fidell</a:t>
            </a:r>
            <a:r>
              <a:rPr lang="fi-FI" altLang="fi-FI" sz="2400" dirty="0"/>
              <a:t> (2001) Using </a:t>
            </a:r>
            <a:r>
              <a:rPr lang="fi-FI" altLang="fi-FI" sz="2400" dirty="0" err="1"/>
              <a:t>multivariate</a:t>
            </a:r>
            <a:r>
              <a:rPr lang="fi-FI" altLang="fi-FI" sz="2400" dirty="0"/>
              <a:t> </a:t>
            </a:r>
            <a:r>
              <a:rPr lang="fi-FI" altLang="fi-FI" sz="2400" dirty="0" err="1"/>
              <a:t>statistics</a:t>
            </a:r>
            <a:r>
              <a:rPr lang="fi-FI" altLang="fi-FI" sz="2400" dirty="0"/>
              <a:t> (4th edition). New York: </a:t>
            </a:r>
            <a:r>
              <a:rPr lang="fi-FI" altLang="fi-FI" sz="2400" dirty="0" err="1"/>
              <a:t>Harper</a:t>
            </a:r>
            <a:r>
              <a:rPr lang="fi-FI" altLang="fi-FI" sz="2400" dirty="0"/>
              <a:t> &amp; </a:t>
            </a:r>
            <a:r>
              <a:rPr lang="fi-FI" altLang="fi-FI" sz="2400" dirty="0" err="1"/>
              <a:t>Row</a:t>
            </a:r>
            <a:r>
              <a:rPr lang="fi-FI" altLang="fi-FI" sz="2400" dirty="0"/>
              <a:t>.</a:t>
            </a:r>
          </a:p>
          <a:p>
            <a:pPr>
              <a:buFont typeface="Wingdings" panose="05000000000000000000" pitchFamily="2" charset="2"/>
              <a:buChar char="v"/>
            </a:pPr>
            <a:endParaRPr lang="fi-FI" altLang="fi-FI" sz="2400" dirty="0"/>
          </a:p>
          <a:p>
            <a:pPr>
              <a:buFont typeface="Wingdings" panose="05000000000000000000" pitchFamily="2" charset="2"/>
              <a:buChar char="v"/>
            </a:pPr>
            <a:r>
              <a:rPr lang="fi-FI" altLang="fi-FI" sz="2400" dirty="0"/>
              <a:t>Sovelluksia, esim. </a:t>
            </a:r>
            <a:r>
              <a:rPr lang="fi-FI" altLang="fi-FI" sz="2400" dirty="0" err="1"/>
              <a:t>Pubmedissa</a:t>
            </a:r>
            <a:r>
              <a:rPr lang="fi-FI" altLang="fi-FI" sz="2400" dirty="0"/>
              <a:t> &gt;1300</a:t>
            </a:r>
          </a:p>
          <a:p>
            <a:pPr>
              <a:buFont typeface="Wingdings" panose="05000000000000000000" pitchFamily="2" charset="2"/>
              <a:buChar char="v"/>
            </a:pPr>
            <a:r>
              <a:rPr lang="en-US" altLang="fi-FI" sz="2400" dirty="0"/>
              <a:t>Internet –</a:t>
            </a:r>
            <a:r>
              <a:rPr lang="en-US" altLang="fi-FI" sz="2400" dirty="0" err="1"/>
              <a:t>sivuja</a:t>
            </a:r>
            <a:endParaRPr lang="en-US" altLang="fi-FI" sz="2400" dirty="0"/>
          </a:p>
          <a:p>
            <a:pPr lvl="1">
              <a:buFont typeface="Wingdings" panose="05000000000000000000" pitchFamily="2" charset="2"/>
              <a:buChar char="v"/>
            </a:pPr>
            <a:r>
              <a:rPr lang="en-US" altLang="fi-FI" sz="2000" dirty="0">
                <a:hlinkClick r:id="rId2"/>
              </a:rPr>
              <a:t>www.spss.com/amos/</a:t>
            </a:r>
            <a:endParaRPr lang="en-US" altLang="fi-FI" sz="2000" dirty="0"/>
          </a:p>
          <a:p>
            <a:pPr lvl="1">
              <a:buFont typeface="Wingdings" panose="05000000000000000000" pitchFamily="2" charset="2"/>
              <a:buChar char="v"/>
            </a:pPr>
            <a:r>
              <a:rPr lang="en-US" altLang="fi-FI" sz="2000" dirty="0">
                <a:hlinkClick r:id="rId3"/>
              </a:rPr>
              <a:t>www.statmodel.com</a:t>
            </a:r>
            <a:endParaRPr lang="en-US" altLang="fi-FI" sz="2000" dirty="0"/>
          </a:p>
          <a:p>
            <a:pPr lvl="1">
              <a:buFont typeface="Wingdings" panose="05000000000000000000" pitchFamily="2" charset="2"/>
              <a:buChar char="v"/>
            </a:pPr>
            <a:r>
              <a:rPr lang="en-US" altLang="fi-FI" sz="2000" dirty="0">
                <a:hlinkClick r:id="rId4"/>
              </a:rPr>
              <a:t>http://www2.chass.ncsu.edu/garson/pa765/structur.htm</a:t>
            </a:r>
            <a:endParaRPr lang="en-US" altLang="fi-FI" sz="2000" dirty="0"/>
          </a:p>
          <a:p>
            <a:pPr lvl="1"/>
            <a:endParaRPr lang="en-US" altLang="fi-FI" sz="2000" dirty="0"/>
          </a:p>
          <a:p>
            <a:pPr lvl="1"/>
            <a:endParaRPr lang="en-US" altLang="fi-FI" sz="2200" dirty="0"/>
          </a:p>
          <a:p>
            <a:endParaRPr lang="fi-FI" altLang="fi-FI" sz="26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a:extLst>
              <a:ext uri="{FF2B5EF4-FFF2-40B4-BE49-F238E27FC236}">
                <a16:creationId xmlns:a16="http://schemas.microsoft.com/office/drawing/2014/main" id="{6DE10C78-79DF-4E92-9ECB-A06C932D51C3}"/>
              </a:ext>
            </a:extLst>
          </p:cNvPr>
          <p:cNvSpPr>
            <a:spLocks noGrp="1"/>
          </p:cNvSpPr>
          <p:nvPr>
            <p:ph type="sldNum" sz="quarter" idx="12"/>
          </p:nvPr>
        </p:nvSpPr>
        <p:spPr/>
        <p:txBody>
          <a:bodyPr/>
          <a:lstStyle/>
          <a:p>
            <a:fld id="{B0870830-DCDA-4E88-A601-962CC617CB04}" type="slidenum">
              <a:rPr lang="en-US" altLang="fi-FI"/>
              <a:pPr/>
              <a:t>6</a:t>
            </a:fld>
            <a:endParaRPr lang="en-US" altLang="fi-FI"/>
          </a:p>
        </p:txBody>
      </p:sp>
      <p:sp>
        <p:nvSpPr>
          <p:cNvPr id="44034" name="Rectangle 2">
            <a:extLst>
              <a:ext uri="{FF2B5EF4-FFF2-40B4-BE49-F238E27FC236}">
                <a16:creationId xmlns:a16="http://schemas.microsoft.com/office/drawing/2014/main" id="{DC2C2AAC-2E00-4A12-A98E-AA4D0B85656D}"/>
              </a:ext>
            </a:extLst>
          </p:cNvPr>
          <p:cNvSpPr>
            <a:spLocks noGrp="1" noChangeArrowheads="1"/>
          </p:cNvSpPr>
          <p:nvPr>
            <p:ph type="title"/>
          </p:nvPr>
        </p:nvSpPr>
        <p:spPr/>
        <p:txBody>
          <a:bodyPr/>
          <a:lstStyle/>
          <a:p>
            <a:r>
              <a:rPr lang="fi-FI" altLang="fi-FI"/>
              <a:t>EFA vs. CFA</a:t>
            </a:r>
          </a:p>
        </p:txBody>
      </p:sp>
      <p:sp>
        <p:nvSpPr>
          <p:cNvPr id="44035" name="Rectangle 3">
            <a:extLst>
              <a:ext uri="{FF2B5EF4-FFF2-40B4-BE49-F238E27FC236}">
                <a16:creationId xmlns:a16="http://schemas.microsoft.com/office/drawing/2014/main" id="{596F1611-85AB-4B25-8BE2-E6FDAFBB4341}"/>
              </a:ext>
            </a:extLst>
          </p:cNvPr>
          <p:cNvSpPr>
            <a:spLocks noGrp="1" noChangeArrowheads="1"/>
          </p:cNvSpPr>
          <p:nvPr>
            <p:ph type="body" idx="1"/>
          </p:nvPr>
        </p:nvSpPr>
        <p:spPr>
          <a:xfrm>
            <a:off x="2819400" y="1943100"/>
            <a:ext cx="6096000" cy="4114800"/>
          </a:xfrm>
        </p:spPr>
        <p:txBody>
          <a:bodyPr/>
          <a:lstStyle/>
          <a:p>
            <a:pPr>
              <a:lnSpc>
                <a:spcPct val="90000"/>
              </a:lnSpc>
              <a:buFont typeface="Wingdings" panose="05000000000000000000" pitchFamily="2" charset="2"/>
              <a:buChar char="v"/>
            </a:pPr>
            <a:r>
              <a:rPr lang="fi-FI" altLang="fi-FI" dirty="0"/>
              <a:t>CFA:ssa estimoidaan muuttujien lataukset vain haluttuun faktoriin ja lukitaan lataukset (=korrelaatiot) muille faktoreille nolliksi</a:t>
            </a:r>
          </a:p>
          <a:p>
            <a:pPr>
              <a:lnSpc>
                <a:spcPct val="90000"/>
              </a:lnSpc>
              <a:buFont typeface="Wingdings" panose="05000000000000000000" pitchFamily="2" charset="2"/>
              <a:buChar char="v"/>
            </a:pPr>
            <a:r>
              <a:rPr lang="fi-FI" altLang="fi-FI" dirty="0"/>
              <a:t>Mallin muuttujien ja faktoreiden välisiä korrelaatioita voidaan myös sitoa tai jättää vapaiksi </a:t>
            </a:r>
          </a:p>
          <a:p>
            <a:pPr lvl="1">
              <a:lnSpc>
                <a:spcPct val="90000"/>
              </a:lnSpc>
              <a:buFont typeface="Wingdings" panose="05000000000000000000" pitchFamily="2" charset="2"/>
              <a:buChar char="v"/>
            </a:pPr>
            <a:r>
              <a:rPr lang="fi-FI" altLang="fi-FI" dirty="0"/>
              <a:t>EFA: mittausvirheiden ei oleteta korreloivan</a:t>
            </a:r>
          </a:p>
          <a:p>
            <a:pPr lvl="1">
              <a:lnSpc>
                <a:spcPct val="90000"/>
              </a:lnSpc>
              <a:buFont typeface="Wingdings" panose="05000000000000000000" pitchFamily="2" charset="2"/>
              <a:buChar char="v"/>
            </a:pPr>
            <a:r>
              <a:rPr lang="fi-FI" altLang="fi-FI" dirty="0"/>
              <a:t>CFA: mittausvirheet voi korreloida</a:t>
            </a: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58AD6956-D249-4765-A58F-15CA5D0698F0}"/>
              </a:ext>
            </a:extLst>
          </p:cNvPr>
          <p:cNvSpPr>
            <a:spLocks noGrp="1"/>
          </p:cNvSpPr>
          <p:nvPr>
            <p:ph type="sldNum" sz="quarter" idx="12"/>
          </p:nvPr>
        </p:nvSpPr>
        <p:spPr/>
        <p:txBody>
          <a:bodyPr/>
          <a:lstStyle/>
          <a:p>
            <a:fld id="{85BFE942-802C-4E28-8DDE-1AF1639AFA33}" type="slidenum">
              <a:rPr lang="en-US" altLang="fi-FI"/>
              <a:pPr/>
              <a:t>60</a:t>
            </a:fld>
            <a:endParaRPr lang="en-US" altLang="fi-FI"/>
          </a:p>
        </p:txBody>
      </p:sp>
      <p:sp>
        <p:nvSpPr>
          <p:cNvPr id="52228" name="Rectangle 4">
            <a:extLst>
              <a:ext uri="{FF2B5EF4-FFF2-40B4-BE49-F238E27FC236}">
                <a16:creationId xmlns:a16="http://schemas.microsoft.com/office/drawing/2014/main" id="{51D69B6F-9B43-4C4D-8D3D-53C4DDC35AEA}"/>
              </a:ext>
            </a:extLst>
          </p:cNvPr>
          <p:cNvSpPr>
            <a:spLocks noChangeArrowheads="1"/>
          </p:cNvSpPr>
          <p:nvPr/>
        </p:nvSpPr>
        <p:spPr bwMode="auto">
          <a:xfrm>
            <a:off x="2339975" y="260350"/>
            <a:ext cx="60960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nchor="ctr"/>
          <a:lstStyle>
            <a:lvl1pPr>
              <a:lnSpc>
                <a:spcPct val="70000"/>
              </a:lnSpc>
              <a:defRPr kumimoji="1" sz="4800" b="1">
                <a:solidFill>
                  <a:schemeClr val="bg1"/>
                </a:solidFill>
                <a:latin typeface="Arial Narrow" panose="020B0606020202030204" pitchFamily="34" charset="0"/>
              </a:defRPr>
            </a:lvl1pPr>
            <a:lvl2pPr>
              <a:lnSpc>
                <a:spcPct val="70000"/>
              </a:lnSpc>
              <a:defRPr kumimoji="1" sz="4800" b="1">
                <a:solidFill>
                  <a:schemeClr val="bg1"/>
                </a:solidFill>
                <a:latin typeface="Arial Narrow" panose="020B0606020202030204" pitchFamily="34" charset="0"/>
              </a:defRPr>
            </a:lvl2pPr>
            <a:lvl3pPr>
              <a:lnSpc>
                <a:spcPct val="70000"/>
              </a:lnSpc>
              <a:defRPr kumimoji="1" sz="4800" b="1">
                <a:solidFill>
                  <a:schemeClr val="bg1"/>
                </a:solidFill>
                <a:latin typeface="Arial Narrow" panose="020B0606020202030204" pitchFamily="34" charset="0"/>
              </a:defRPr>
            </a:lvl3pPr>
            <a:lvl4pPr>
              <a:lnSpc>
                <a:spcPct val="70000"/>
              </a:lnSpc>
              <a:defRPr kumimoji="1" sz="4800" b="1">
                <a:solidFill>
                  <a:schemeClr val="bg1"/>
                </a:solidFill>
                <a:latin typeface="Arial Narrow" panose="020B0606020202030204" pitchFamily="34" charset="0"/>
              </a:defRPr>
            </a:lvl4pPr>
            <a:lvl5pPr>
              <a:lnSpc>
                <a:spcPct val="70000"/>
              </a:lnSpc>
              <a:defRPr kumimoji="1" sz="4800" b="1">
                <a:solidFill>
                  <a:schemeClr val="bg1"/>
                </a:solidFill>
                <a:latin typeface="Arial Narrow" panose="020B0606020202030204" pitchFamily="34" charset="0"/>
              </a:defRPr>
            </a:lvl5pPr>
            <a:lvl6pPr marL="457200" eaLnBrk="0" fontAlgn="base" hangingPunct="0">
              <a:lnSpc>
                <a:spcPct val="70000"/>
              </a:lnSpc>
              <a:spcBef>
                <a:spcPct val="0"/>
              </a:spcBef>
              <a:spcAft>
                <a:spcPct val="0"/>
              </a:spcAft>
              <a:defRPr kumimoji="1" sz="4800" b="1">
                <a:solidFill>
                  <a:schemeClr val="bg1"/>
                </a:solidFill>
                <a:latin typeface="Arial Narrow" panose="020B0606020202030204" pitchFamily="34" charset="0"/>
              </a:defRPr>
            </a:lvl6pPr>
            <a:lvl7pPr marL="914400" eaLnBrk="0" fontAlgn="base" hangingPunct="0">
              <a:lnSpc>
                <a:spcPct val="70000"/>
              </a:lnSpc>
              <a:spcBef>
                <a:spcPct val="0"/>
              </a:spcBef>
              <a:spcAft>
                <a:spcPct val="0"/>
              </a:spcAft>
              <a:defRPr kumimoji="1" sz="4800" b="1">
                <a:solidFill>
                  <a:schemeClr val="bg1"/>
                </a:solidFill>
                <a:latin typeface="Arial Narrow" panose="020B0606020202030204" pitchFamily="34" charset="0"/>
              </a:defRPr>
            </a:lvl7pPr>
            <a:lvl8pPr marL="1371600" eaLnBrk="0" fontAlgn="base" hangingPunct="0">
              <a:lnSpc>
                <a:spcPct val="70000"/>
              </a:lnSpc>
              <a:spcBef>
                <a:spcPct val="0"/>
              </a:spcBef>
              <a:spcAft>
                <a:spcPct val="0"/>
              </a:spcAft>
              <a:defRPr kumimoji="1" sz="4800" b="1">
                <a:solidFill>
                  <a:schemeClr val="bg1"/>
                </a:solidFill>
                <a:latin typeface="Arial Narrow" panose="020B0606020202030204" pitchFamily="34" charset="0"/>
              </a:defRPr>
            </a:lvl8pPr>
            <a:lvl9pPr marL="1828800" eaLnBrk="0" fontAlgn="base" hangingPunct="0">
              <a:lnSpc>
                <a:spcPct val="70000"/>
              </a:lnSpc>
              <a:spcBef>
                <a:spcPct val="0"/>
              </a:spcBef>
              <a:spcAft>
                <a:spcPct val="0"/>
              </a:spcAft>
              <a:defRPr kumimoji="1" sz="4800" b="1">
                <a:solidFill>
                  <a:schemeClr val="bg1"/>
                </a:solidFill>
                <a:latin typeface="Arial Narrow" panose="020B0606020202030204" pitchFamily="34" charset="0"/>
              </a:defRPr>
            </a:lvl9pPr>
          </a:lstStyle>
          <a:p>
            <a:r>
              <a:rPr lang="fi-FI" altLang="fi-FI"/>
              <a:t>suomalaisia lähteitä</a:t>
            </a:r>
          </a:p>
        </p:txBody>
      </p:sp>
      <p:sp>
        <p:nvSpPr>
          <p:cNvPr id="52229" name="Rectangle 5">
            <a:extLst>
              <a:ext uri="{FF2B5EF4-FFF2-40B4-BE49-F238E27FC236}">
                <a16:creationId xmlns:a16="http://schemas.microsoft.com/office/drawing/2014/main" id="{11F040BF-668E-4C4C-A7B8-6F7B01CF5EF8}"/>
              </a:ext>
            </a:extLst>
          </p:cNvPr>
          <p:cNvSpPr>
            <a:spLocks noChangeArrowheads="1"/>
          </p:cNvSpPr>
          <p:nvPr/>
        </p:nvSpPr>
        <p:spPr bwMode="auto">
          <a:xfrm>
            <a:off x="2819400" y="1981200"/>
            <a:ext cx="60960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lstStyle>
            <a:lvl1pPr marL="342900" indent="-342900">
              <a:spcBef>
                <a:spcPct val="20000"/>
              </a:spcBef>
              <a:buClr>
                <a:schemeClr val="hlink"/>
              </a:buClr>
              <a:buSzPct val="50000"/>
              <a:buFont typeface="Monotype Sorts" pitchFamily="2" charset="2"/>
              <a:buChar char="n"/>
              <a:defRPr kumimoji="1" sz="2800">
                <a:solidFill>
                  <a:schemeClr val="bg1"/>
                </a:solidFill>
                <a:latin typeface="Arial" panose="020B0604020202020204" pitchFamily="34" charset="0"/>
              </a:defRPr>
            </a:lvl1pPr>
            <a:lvl2pPr marL="742950" indent="-285750">
              <a:spcBef>
                <a:spcPct val="20000"/>
              </a:spcBef>
              <a:buClr>
                <a:schemeClr val="accent2"/>
              </a:buClr>
              <a:buSzPct val="75000"/>
              <a:buFont typeface="Monotype Sorts" pitchFamily="2" charset="2"/>
              <a:buChar char="u"/>
              <a:defRPr kumimoji="1" sz="2600">
                <a:solidFill>
                  <a:schemeClr val="bg1"/>
                </a:solidFill>
                <a:latin typeface="Arial" panose="020B0604020202020204" pitchFamily="34" charset="0"/>
              </a:defRPr>
            </a:lvl2pPr>
            <a:lvl3pPr marL="1143000" indent="-228600">
              <a:spcBef>
                <a:spcPct val="20000"/>
              </a:spcBef>
              <a:buClr>
                <a:schemeClr val="hlink"/>
              </a:buClr>
              <a:buSzPct val="65000"/>
              <a:buFont typeface="Monotype Sorts" pitchFamily="2" charset="2"/>
              <a:buChar char="F"/>
              <a:defRPr kumimoji="1" sz="2400">
                <a:solidFill>
                  <a:schemeClr val="bg1"/>
                </a:solidFill>
                <a:latin typeface="Arial" panose="020B0604020202020204" pitchFamily="34" charset="0"/>
              </a:defRPr>
            </a:lvl3pPr>
            <a:lvl4pPr marL="1600200" indent="-228600">
              <a:spcBef>
                <a:spcPct val="20000"/>
              </a:spcBef>
              <a:buClr>
                <a:srgbClr val="008080"/>
              </a:buClr>
              <a:buSzPct val="100000"/>
              <a:buChar char="•"/>
              <a:defRPr kumimoji="1" sz="2000">
                <a:solidFill>
                  <a:schemeClr val="bg1"/>
                </a:solidFill>
                <a:latin typeface="Arial" panose="020B0604020202020204" pitchFamily="34" charset="0"/>
              </a:defRPr>
            </a:lvl4pPr>
            <a:lvl5pPr marL="2057400" indent="-228600">
              <a:spcBef>
                <a:spcPct val="20000"/>
              </a:spcBef>
              <a:buClr>
                <a:schemeClr val="hlink"/>
              </a:buClr>
              <a:buSzPct val="100000"/>
              <a:buChar char="–"/>
              <a:defRPr kumimoji="1" sz="2000">
                <a:solidFill>
                  <a:schemeClr val="bg1"/>
                </a:solidFill>
                <a:latin typeface="Arial" panose="020B0604020202020204" pitchFamily="34" charset="0"/>
              </a:defRPr>
            </a:lvl5pPr>
            <a:lvl6pPr marL="2514600" indent="-228600" eaLnBrk="0" fontAlgn="base" hangingPunct="0">
              <a:spcBef>
                <a:spcPct val="20000"/>
              </a:spcBef>
              <a:spcAft>
                <a:spcPct val="0"/>
              </a:spcAft>
              <a:buClr>
                <a:schemeClr val="hlink"/>
              </a:buClr>
              <a:buSzPct val="100000"/>
              <a:buChar char="–"/>
              <a:defRPr kumimoji="1" sz="2000">
                <a:solidFill>
                  <a:schemeClr val="bg1"/>
                </a:solidFill>
                <a:latin typeface="Arial" panose="020B0604020202020204" pitchFamily="34" charset="0"/>
              </a:defRPr>
            </a:lvl6pPr>
            <a:lvl7pPr marL="2971800" indent="-228600" eaLnBrk="0" fontAlgn="base" hangingPunct="0">
              <a:spcBef>
                <a:spcPct val="20000"/>
              </a:spcBef>
              <a:spcAft>
                <a:spcPct val="0"/>
              </a:spcAft>
              <a:buClr>
                <a:schemeClr val="hlink"/>
              </a:buClr>
              <a:buSzPct val="100000"/>
              <a:buChar char="–"/>
              <a:defRPr kumimoji="1" sz="2000">
                <a:solidFill>
                  <a:schemeClr val="bg1"/>
                </a:solidFill>
                <a:latin typeface="Arial" panose="020B0604020202020204" pitchFamily="34" charset="0"/>
              </a:defRPr>
            </a:lvl7pPr>
            <a:lvl8pPr marL="3429000" indent="-228600" eaLnBrk="0" fontAlgn="base" hangingPunct="0">
              <a:spcBef>
                <a:spcPct val="20000"/>
              </a:spcBef>
              <a:spcAft>
                <a:spcPct val="0"/>
              </a:spcAft>
              <a:buClr>
                <a:schemeClr val="hlink"/>
              </a:buClr>
              <a:buSzPct val="100000"/>
              <a:buChar char="–"/>
              <a:defRPr kumimoji="1" sz="2000">
                <a:solidFill>
                  <a:schemeClr val="bg1"/>
                </a:solidFill>
                <a:latin typeface="Arial" panose="020B0604020202020204" pitchFamily="34" charset="0"/>
              </a:defRPr>
            </a:lvl8pPr>
            <a:lvl9pPr marL="3886200" indent="-228600" eaLnBrk="0" fontAlgn="base" hangingPunct="0">
              <a:spcBef>
                <a:spcPct val="20000"/>
              </a:spcBef>
              <a:spcAft>
                <a:spcPct val="0"/>
              </a:spcAft>
              <a:buClr>
                <a:schemeClr val="hlink"/>
              </a:buClr>
              <a:buSzPct val="100000"/>
              <a:buChar char="–"/>
              <a:defRPr kumimoji="1" sz="2000">
                <a:solidFill>
                  <a:schemeClr val="bg1"/>
                </a:solidFill>
                <a:latin typeface="Arial" panose="020B0604020202020204" pitchFamily="34" charset="0"/>
              </a:defRPr>
            </a:lvl9pPr>
          </a:lstStyle>
          <a:p>
            <a:pPr>
              <a:buFont typeface="Wingdings" panose="05000000000000000000" pitchFamily="2" charset="2"/>
              <a:buChar char="v"/>
            </a:pPr>
            <a:r>
              <a:rPr lang="en-US" altLang="fi-FI" dirty="0"/>
              <a:t>Leskinen (1997) </a:t>
            </a:r>
            <a:r>
              <a:rPr lang="en-US" altLang="fi-FI" dirty="0" err="1"/>
              <a:t>Faktorianalyysi</a:t>
            </a:r>
            <a:endParaRPr lang="en-US" altLang="fi-FI" dirty="0"/>
          </a:p>
          <a:p>
            <a:pPr>
              <a:buFont typeface="Wingdings" panose="05000000000000000000" pitchFamily="2" charset="2"/>
              <a:buChar char="v"/>
            </a:pPr>
            <a:r>
              <a:rPr lang="en-US" altLang="fi-FI" dirty="0" err="1"/>
              <a:t>Metsämuuronen</a:t>
            </a:r>
            <a:r>
              <a:rPr lang="en-US" altLang="fi-FI" dirty="0"/>
              <a:t> </a:t>
            </a:r>
            <a:r>
              <a:rPr lang="fi-FI" altLang="fi-FI" dirty="0"/>
              <a:t>(</a:t>
            </a:r>
            <a:r>
              <a:rPr lang="en-GB" altLang="fi-FI" dirty="0"/>
              <a:t>2003</a:t>
            </a:r>
            <a:r>
              <a:rPr lang="fi-FI" altLang="fi-FI" dirty="0"/>
              <a:t>)</a:t>
            </a:r>
            <a:r>
              <a:rPr lang="en-US" altLang="fi-FI" dirty="0"/>
              <a:t> </a:t>
            </a:r>
            <a:r>
              <a:rPr lang="en-GB" altLang="fi-FI" dirty="0" err="1"/>
              <a:t>Tutkimuksen</a:t>
            </a:r>
            <a:r>
              <a:rPr lang="en-GB" altLang="fi-FI" dirty="0"/>
              <a:t> </a:t>
            </a:r>
            <a:r>
              <a:rPr lang="en-GB" altLang="fi-FI" dirty="0" err="1"/>
              <a:t>tekemisen</a:t>
            </a:r>
            <a:r>
              <a:rPr lang="en-GB" altLang="fi-FI" dirty="0"/>
              <a:t> </a:t>
            </a:r>
            <a:r>
              <a:rPr lang="en-GB" altLang="fi-FI" dirty="0" err="1"/>
              <a:t>perusteet</a:t>
            </a:r>
            <a:r>
              <a:rPr lang="fi-FI" altLang="fi-FI" dirty="0"/>
              <a:t> i</a:t>
            </a:r>
            <a:r>
              <a:rPr lang="en-GB" altLang="fi-FI" dirty="0" err="1"/>
              <a:t>hmistieteissä</a:t>
            </a:r>
            <a:r>
              <a:rPr lang="en-GB" altLang="fi-FI" dirty="0"/>
              <a:t> </a:t>
            </a:r>
            <a:endParaRPr lang="en-US" altLang="fi-FI" dirty="0"/>
          </a:p>
          <a:p>
            <a:pPr>
              <a:buFont typeface="Wingdings" panose="05000000000000000000" pitchFamily="2" charset="2"/>
              <a:buChar char="v"/>
            </a:pPr>
            <a:r>
              <a:rPr lang="en-US" altLang="fi-FI" dirty="0" err="1"/>
              <a:t>Nummenmaa</a:t>
            </a:r>
            <a:r>
              <a:rPr lang="en-US" altLang="fi-FI" dirty="0"/>
              <a:t> </a:t>
            </a:r>
            <a:r>
              <a:rPr lang="en-US" altLang="fi-FI" dirty="0" err="1"/>
              <a:t>ym</a:t>
            </a:r>
            <a:r>
              <a:rPr lang="en-US" altLang="fi-FI" dirty="0"/>
              <a:t>. (1997) </a:t>
            </a:r>
            <a:r>
              <a:rPr lang="en-US" altLang="fi-FI" dirty="0" err="1"/>
              <a:t>Tutkimusaineiston</a:t>
            </a:r>
            <a:r>
              <a:rPr lang="en-US" altLang="fi-FI" dirty="0"/>
              <a:t> </a:t>
            </a:r>
            <a:r>
              <a:rPr lang="en-US" altLang="fi-FI" dirty="0" err="1"/>
              <a:t>analyysi</a:t>
            </a:r>
            <a:endParaRPr lang="en-US" altLang="fi-FI"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5E55A089-4E0D-4039-A739-536038115A13}"/>
              </a:ext>
            </a:extLst>
          </p:cNvPr>
          <p:cNvSpPr>
            <a:spLocks noGrp="1"/>
          </p:cNvSpPr>
          <p:nvPr>
            <p:ph type="sldNum" sz="quarter" idx="12"/>
          </p:nvPr>
        </p:nvSpPr>
        <p:spPr/>
        <p:txBody>
          <a:bodyPr/>
          <a:lstStyle/>
          <a:p>
            <a:fld id="{546DC735-3474-4405-98AB-C8AE45FF5E91}" type="slidenum">
              <a:rPr lang="en-US" altLang="fi-FI"/>
              <a:pPr/>
              <a:t>7</a:t>
            </a:fld>
            <a:endParaRPr lang="en-US" altLang="fi-FI"/>
          </a:p>
        </p:txBody>
      </p:sp>
      <p:sp>
        <p:nvSpPr>
          <p:cNvPr id="40962" name="Rectangle 2">
            <a:extLst>
              <a:ext uri="{FF2B5EF4-FFF2-40B4-BE49-F238E27FC236}">
                <a16:creationId xmlns:a16="http://schemas.microsoft.com/office/drawing/2014/main" id="{DFE9DBDE-E9D1-4E01-A57B-DE98F771D81C}"/>
              </a:ext>
            </a:extLst>
          </p:cNvPr>
          <p:cNvSpPr>
            <a:spLocks noChangeArrowheads="1"/>
          </p:cNvSpPr>
          <p:nvPr/>
        </p:nvSpPr>
        <p:spPr bwMode="auto">
          <a:xfrm>
            <a:off x="1042988" y="198438"/>
            <a:ext cx="8208962"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nchor="ctr"/>
          <a:lstStyle>
            <a:lvl1pPr>
              <a:lnSpc>
                <a:spcPct val="70000"/>
              </a:lnSpc>
              <a:defRPr kumimoji="1" sz="4800" b="1">
                <a:solidFill>
                  <a:schemeClr val="bg1"/>
                </a:solidFill>
                <a:latin typeface="Arial Narrow" panose="020B0606020202030204" pitchFamily="34" charset="0"/>
              </a:defRPr>
            </a:lvl1pPr>
            <a:lvl2pPr>
              <a:lnSpc>
                <a:spcPct val="70000"/>
              </a:lnSpc>
              <a:defRPr kumimoji="1" sz="4800" b="1">
                <a:solidFill>
                  <a:schemeClr val="bg1"/>
                </a:solidFill>
                <a:latin typeface="Arial Narrow" panose="020B0606020202030204" pitchFamily="34" charset="0"/>
              </a:defRPr>
            </a:lvl2pPr>
            <a:lvl3pPr>
              <a:lnSpc>
                <a:spcPct val="70000"/>
              </a:lnSpc>
              <a:defRPr kumimoji="1" sz="4800" b="1">
                <a:solidFill>
                  <a:schemeClr val="bg1"/>
                </a:solidFill>
                <a:latin typeface="Arial Narrow" panose="020B0606020202030204" pitchFamily="34" charset="0"/>
              </a:defRPr>
            </a:lvl3pPr>
            <a:lvl4pPr>
              <a:lnSpc>
                <a:spcPct val="70000"/>
              </a:lnSpc>
              <a:defRPr kumimoji="1" sz="4800" b="1">
                <a:solidFill>
                  <a:schemeClr val="bg1"/>
                </a:solidFill>
                <a:latin typeface="Arial Narrow" panose="020B0606020202030204" pitchFamily="34" charset="0"/>
              </a:defRPr>
            </a:lvl4pPr>
            <a:lvl5pPr>
              <a:lnSpc>
                <a:spcPct val="70000"/>
              </a:lnSpc>
              <a:defRPr kumimoji="1" sz="4800" b="1">
                <a:solidFill>
                  <a:schemeClr val="bg1"/>
                </a:solidFill>
                <a:latin typeface="Arial Narrow" panose="020B0606020202030204" pitchFamily="34" charset="0"/>
              </a:defRPr>
            </a:lvl5pPr>
            <a:lvl6pPr marL="457200" eaLnBrk="0" fontAlgn="base" hangingPunct="0">
              <a:lnSpc>
                <a:spcPct val="70000"/>
              </a:lnSpc>
              <a:spcBef>
                <a:spcPct val="0"/>
              </a:spcBef>
              <a:spcAft>
                <a:spcPct val="0"/>
              </a:spcAft>
              <a:defRPr kumimoji="1" sz="4800" b="1">
                <a:solidFill>
                  <a:schemeClr val="bg1"/>
                </a:solidFill>
                <a:latin typeface="Arial Narrow" panose="020B0606020202030204" pitchFamily="34" charset="0"/>
              </a:defRPr>
            </a:lvl6pPr>
            <a:lvl7pPr marL="914400" eaLnBrk="0" fontAlgn="base" hangingPunct="0">
              <a:lnSpc>
                <a:spcPct val="70000"/>
              </a:lnSpc>
              <a:spcBef>
                <a:spcPct val="0"/>
              </a:spcBef>
              <a:spcAft>
                <a:spcPct val="0"/>
              </a:spcAft>
              <a:defRPr kumimoji="1" sz="4800" b="1">
                <a:solidFill>
                  <a:schemeClr val="bg1"/>
                </a:solidFill>
                <a:latin typeface="Arial Narrow" panose="020B0606020202030204" pitchFamily="34" charset="0"/>
              </a:defRPr>
            </a:lvl7pPr>
            <a:lvl8pPr marL="1371600" eaLnBrk="0" fontAlgn="base" hangingPunct="0">
              <a:lnSpc>
                <a:spcPct val="70000"/>
              </a:lnSpc>
              <a:spcBef>
                <a:spcPct val="0"/>
              </a:spcBef>
              <a:spcAft>
                <a:spcPct val="0"/>
              </a:spcAft>
              <a:defRPr kumimoji="1" sz="4800" b="1">
                <a:solidFill>
                  <a:schemeClr val="bg1"/>
                </a:solidFill>
                <a:latin typeface="Arial Narrow" panose="020B0606020202030204" pitchFamily="34" charset="0"/>
              </a:defRPr>
            </a:lvl8pPr>
            <a:lvl9pPr marL="1828800" eaLnBrk="0" fontAlgn="base" hangingPunct="0">
              <a:lnSpc>
                <a:spcPct val="70000"/>
              </a:lnSpc>
              <a:spcBef>
                <a:spcPct val="0"/>
              </a:spcBef>
              <a:spcAft>
                <a:spcPct val="0"/>
              </a:spcAft>
              <a:defRPr kumimoji="1" sz="4800" b="1">
                <a:solidFill>
                  <a:schemeClr val="bg1"/>
                </a:solidFill>
                <a:latin typeface="Arial Narrow" panose="020B0606020202030204" pitchFamily="34" charset="0"/>
              </a:defRPr>
            </a:lvl9pPr>
          </a:lstStyle>
          <a:p>
            <a:r>
              <a:rPr lang="en-US" altLang="fi-FI"/>
              <a:t>Konfirmatorinen faktorianalyysi</a:t>
            </a:r>
          </a:p>
        </p:txBody>
      </p:sp>
      <p:sp>
        <p:nvSpPr>
          <p:cNvPr id="40964" name="Rectangle 4">
            <a:extLst>
              <a:ext uri="{FF2B5EF4-FFF2-40B4-BE49-F238E27FC236}">
                <a16:creationId xmlns:a16="http://schemas.microsoft.com/office/drawing/2014/main" id="{81F014AC-187A-49F2-AC0D-DE73A9884EA6}"/>
              </a:ext>
            </a:extLst>
          </p:cNvPr>
          <p:cNvSpPr>
            <a:spLocks noChangeArrowheads="1"/>
          </p:cNvSpPr>
          <p:nvPr/>
        </p:nvSpPr>
        <p:spPr bwMode="auto">
          <a:xfrm>
            <a:off x="2843213" y="1690688"/>
            <a:ext cx="60960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lstStyle>
            <a:lvl1pPr marL="342900" indent="-342900">
              <a:spcBef>
                <a:spcPct val="20000"/>
              </a:spcBef>
              <a:buClr>
                <a:schemeClr val="hlink"/>
              </a:buClr>
              <a:buSzPct val="50000"/>
              <a:buFont typeface="Monotype Sorts" pitchFamily="2" charset="2"/>
              <a:buChar char="n"/>
              <a:defRPr kumimoji="1" sz="2800">
                <a:solidFill>
                  <a:schemeClr val="bg1"/>
                </a:solidFill>
                <a:latin typeface="Arial" panose="020B0604020202020204" pitchFamily="34" charset="0"/>
              </a:defRPr>
            </a:lvl1pPr>
            <a:lvl2pPr marL="742950" indent="-285750">
              <a:spcBef>
                <a:spcPct val="20000"/>
              </a:spcBef>
              <a:buClr>
                <a:schemeClr val="accent2"/>
              </a:buClr>
              <a:buSzPct val="75000"/>
              <a:buFont typeface="Monotype Sorts" pitchFamily="2" charset="2"/>
              <a:buChar char="u"/>
              <a:defRPr kumimoji="1" sz="2600">
                <a:solidFill>
                  <a:schemeClr val="bg1"/>
                </a:solidFill>
                <a:latin typeface="Arial" panose="020B0604020202020204" pitchFamily="34" charset="0"/>
              </a:defRPr>
            </a:lvl2pPr>
            <a:lvl3pPr marL="1143000" indent="-228600">
              <a:spcBef>
                <a:spcPct val="20000"/>
              </a:spcBef>
              <a:buClr>
                <a:schemeClr val="hlink"/>
              </a:buClr>
              <a:buSzPct val="65000"/>
              <a:buFont typeface="Monotype Sorts" pitchFamily="2" charset="2"/>
              <a:buChar char="F"/>
              <a:defRPr kumimoji="1" sz="2400">
                <a:solidFill>
                  <a:schemeClr val="bg1"/>
                </a:solidFill>
                <a:latin typeface="Arial" panose="020B0604020202020204" pitchFamily="34" charset="0"/>
              </a:defRPr>
            </a:lvl3pPr>
            <a:lvl4pPr marL="1600200" indent="-228600">
              <a:spcBef>
                <a:spcPct val="20000"/>
              </a:spcBef>
              <a:buClr>
                <a:srgbClr val="008080"/>
              </a:buClr>
              <a:buSzPct val="100000"/>
              <a:buChar char="•"/>
              <a:defRPr kumimoji="1" sz="2000">
                <a:solidFill>
                  <a:schemeClr val="bg1"/>
                </a:solidFill>
                <a:latin typeface="Arial" panose="020B0604020202020204" pitchFamily="34" charset="0"/>
              </a:defRPr>
            </a:lvl4pPr>
            <a:lvl5pPr marL="2057400" indent="-228600">
              <a:spcBef>
                <a:spcPct val="20000"/>
              </a:spcBef>
              <a:buClr>
                <a:schemeClr val="hlink"/>
              </a:buClr>
              <a:buSzPct val="100000"/>
              <a:buChar char="–"/>
              <a:defRPr kumimoji="1" sz="2000">
                <a:solidFill>
                  <a:schemeClr val="bg1"/>
                </a:solidFill>
                <a:latin typeface="Arial" panose="020B0604020202020204" pitchFamily="34" charset="0"/>
              </a:defRPr>
            </a:lvl5pPr>
            <a:lvl6pPr marL="2514600" indent="-228600" eaLnBrk="0" fontAlgn="base" hangingPunct="0">
              <a:spcBef>
                <a:spcPct val="20000"/>
              </a:spcBef>
              <a:spcAft>
                <a:spcPct val="0"/>
              </a:spcAft>
              <a:buClr>
                <a:schemeClr val="hlink"/>
              </a:buClr>
              <a:buSzPct val="100000"/>
              <a:buChar char="–"/>
              <a:defRPr kumimoji="1" sz="2000">
                <a:solidFill>
                  <a:schemeClr val="bg1"/>
                </a:solidFill>
                <a:latin typeface="Arial" panose="020B0604020202020204" pitchFamily="34" charset="0"/>
              </a:defRPr>
            </a:lvl6pPr>
            <a:lvl7pPr marL="2971800" indent="-228600" eaLnBrk="0" fontAlgn="base" hangingPunct="0">
              <a:spcBef>
                <a:spcPct val="20000"/>
              </a:spcBef>
              <a:spcAft>
                <a:spcPct val="0"/>
              </a:spcAft>
              <a:buClr>
                <a:schemeClr val="hlink"/>
              </a:buClr>
              <a:buSzPct val="100000"/>
              <a:buChar char="–"/>
              <a:defRPr kumimoji="1" sz="2000">
                <a:solidFill>
                  <a:schemeClr val="bg1"/>
                </a:solidFill>
                <a:latin typeface="Arial" panose="020B0604020202020204" pitchFamily="34" charset="0"/>
              </a:defRPr>
            </a:lvl7pPr>
            <a:lvl8pPr marL="3429000" indent="-228600" eaLnBrk="0" fontAlgn="base" hangingPunct="0">
              <a:spcBef>
                <a:spcPct val="20000"/>
              </a:spcBef>
              <a:spcAft>
                <a:spcPct val="0"/>
              </a:spcAft>
              <a:buClr>
                <a:schemeClr val="hlink"/>
              </a:buClr>
              <a:buSzPct val="100000"/>
              <a:buChar char="–"/>
              <a:defRPr kumimoji="1" sz="2000">
                <a:solidFill>
                  <a:schemeClr val="bg1"/>
                </a:solidFill>
                <a:latin typeface="Arial" panose="020B0604020202020204" pitchFamily="34" charset="0"/>
              </a:defRPr>
            </a:lvl8pPr>
            <a:lvl9pPr marL="3886200" indent="-228600" eaLnBrk="0" fontAlgn="base" hangingPunct="0">
              <a:spcBef>
                <a:spcPct val="20000"/>
              </a:spcBef>
              <a:spcAft>
                <a:spcPct val="0"/>
              </a:spcAft>
              <a:buClr>
                <a:schemeClr val="hlink"/>
              </a:buClr>
              <a:buSzPct val="100000"/>
              <a:buChar char="–"/>
              <a:defRPr kumimoji="1" sz="2000">
                <a:solidFill>
                  <a:schemeClr val="bg1"/>
                </a:solidFill>
                <a:latin typeface="Arial" panose="020B0604020202020204" pitchFamily="34" charset="0"/>
              </a:defRPr>
            </a:lvl9pPr>
          </a:lstStyle>
          <a:p>
            <a:pPr>
              <a:buFont typeface="Monotype Sorts" pitchFamily="2" charset="2"/>
              <a:buNone/>
            </a:pPr>
            <a:r>
              <a:rPr lang="fi-FI" altLang="fi-FI" b="1" dirty="0"/>
              <a:t>Analyysin vaiheet</a:t>
            </a:r>
          </a:p>
          <a:p>
            <a:pPr>
              <a:buFont typeface="Wingdings" panose="05000000000000000000" pitchFamily="2" charset="2"/>
              <a:buChar char="v"/>
            </a:pPr>
            <a:r>
              <a:rPr lang="fi-FI" altLang="fi-FI" dirty="0"/>
              <a:t>Mallin tekeminen</a:t>
            </a:r>
          </a:p>
          <a:p>
            <a:pPr>
              <a:buFont typeface="Wingdings" panose="05000000000000000000" pitchFamily="2" charset="2"/>
              <a:buChar char="v"/>
            </a:pPr>
            <a:r>
              <a:rPr lang="en-US" altLang="fi-FI" dirty="0" err="1"/>
              <a:t>Mallin</a:t>
            </a:r>
            <a:r>
              <a:rPr lang="en-US" altLang="fi-FI" dirty="0"/>
              <a:t> </a:t>
            </a:r>
            <a:r>
              <a:rPr lang="en-US" altLang="fi-FI" dirty="0" err="1"/>
              <a:t>identifioiminen</a:t>
            </a:r>
            <a:endParaRPr lang="en-US" altLang="fi-FI" dirty="0"/>
          </a:p>
          <a:p>
            <a:pPr>
              <a:buFont typeface="Wingdings" panose="05000000000000000000" pitchFamily="2" charset="2"/>
              <a:buChar char="v"/>
            </a:pPr>
            <a:r>
              <a:rPr lang="en-US" altLang="fi-FI" dirty="0" err="1"/>
              <a:t>Mallin</a:t>
            </a:r>
            <a:r>
              <a:rPr lang="en-US" altLang="fi-FI" dirty="0"/>
              <a:t> </a:t>
            </a:r>
            <a:r>
              <a:rPr lang="en-US" altLang="fi-FI" dirty="0" err="1"/>
              <a:t>estimointi</a:t>
            </a:r>
            <a:r>
              <a:rPr lang="en-US" altLang="fi-FI" dirty="0"/>
              <a:t> (</a:t>
            </a:r>
            <a:r>
              <a:rPr lang="en-US" altLang="fi-FI" dirty="0" err="1"/>
              <a:t>esim</a:t>
            </a:r>
            <a:r>
              <a:rPr lang="en-US" altLang="fi-FI" dirty="0"/>
              <a:t>. </a:t>
            </a:r>
            <a:r>
              <a:rPr lang="en-US" altLang="fi-FI" dirty="0" err="1"/>
              <a:t>lataukset</a:t>
            </a:r>
            <a:r>
              <a:rPr lang="en-US" altLang="fi-FI" dirty="0"/>
              <a:t>)</a:t>
            </a:r>
          </a:p>
          <a:p>
            <a:pPr>
              <a:buFont typeface="Wingdings" panose="05000000000000000000" pitchFamily="2" charset="2"/>
              <a:buChar char="v"/>
            </a:pPr>
            <a:r>
              <a:rPr lang="en-US" altLang="fi-FI" dirty="0" err="1"/>
              <a:t>Mallin</a:t>
            </a:r>
            <a:r>
              <a:rPr lang="en-US" altLang="fi-FI" dirty="0"/>
              <a:t> </a:t>
            </a:r>
            <a:r>
              <a:rPr lang="en-US" altLang="fi-FI" dirty="0" err="1"/>
              <a:t>hyvyyden</a:t>
            </a:r>
            <a:r>
              <a:rPr lang="en-US" altLang="fi-FI" dirty="0"/>
              <a:t> </a:t>
            </a:r>
            <a:r>
              <a:rPr lang="en-US" altLang="fi-FI" dirty="0" err="1"/>
              <a:t>testaaminen</a:t>
            </a:r>
            <a:endParaRPr lang="en-US" altLang="fi-FI" dirty="0"/>
          </a:p>
          <a:p>
            <a:pPr>
              <a:buFont typeface="Wingdings" panose="05000000000000000000" pitchFamily="2" charset="2"/>
              <a:buChar char="v"/>
            </a:pPr>
            <a:r>
              <a:rPr lang="en-US" altLang="fi-FI" dirty="0" err="1"/>
              <a:t>Mallin</a:t>
            </a:r>
            <a:r>
              <a:rPr lang="en-US" altLang="fi-FI" dirty="0"/>
              <a:t> </a:t>
            </a:r>
            <a:r>
              <a:rPr lang="en-US" altLang="fi-FI" dirty="0" err="1"/>
              <a:t>parantaminen</a:t>
            </a:r>
            <a:endParaRPr lang="en-US" altLang="fi-FI"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a:extLst>
              <a:ext uri="{FF2B5EF4-FFF2-40B4-BE49-F238E27FC236}">
                <a16:creationId xmlns:a16="http://schemas.microsoft.com/office/drawing/2014/main" id="{C435313F-B58C-4ED5-BE5C-962E2A53AD3F}"/>
              </a:ext>
            </a:extLst>
          </p:cNvPr>
          <p:cNvSpPr>
            <a:spLocks noGrp="1"/>
          </p:cNvSpPr>
          <p:nvPr>
            <p:ph type="sldNum" sz="quarter" idx="12"/>
          </p:nvPr>
        </p:nvSpPr>
        <p:spPr/>
        <p:txBody>
          <a:bodyPr/>
          <a:lstStyle/>
          <a:p>
            <a:fld id="{500FA0AE-0EE3-43A6-82AC-74744E1AB73C}" type="slidenum">
              <a:rPr lang="en-US" altLang="fi-FI"/>
              <a:pPr/>
              <a:t>8</a:t>
            </a:fld>
            <a:endParaRPr lang="en-US" altLang="fi-FI"/>
          </a:p>
        </p:txBody>
      </p:sp>
      <p:sp>
        <p:nvSpPr>
          <p:cNvPr id="41986" name="Rectangle 2">
            <a:extLst>
              <a:ext uri="{FF2B5EF4-FFF2-40B4-BE49-F238E27FC236}">
                <a16:creationId xmlns:a16="http://schemas.microsoft.com/office/drawing/2014/main" id="{4F086FC1-C4AF-4EEA-86A7-C793062E597B}"/>
              </a:ext>
            </a:extLst>
          </p:cNvPr>
          <p:cNvSpPr>
            <a:spLocks noGrp="1" noChangeArrowheads="1"/>
          </p:cNvSpPr>
          <p:nvPr>
            <p:ph type="title"/>
          </p:nvPr>
        </p:nvSpPr>
        <p:spPr>
          <a:xfrm>
            <a:off x="3048000" y="404813"/>
            <a:ext cx="6096000" cy="1143000"/>
          </a:xfrm>
        </p:spPr>
        <p:txBody>
          <a:bodyPr/>
          <a:lstStyle/>
          <a:p>
            <a:r>
              <a:rPr lang="fi-FI" altLang="fi-FI"/>
              <a:t>Mallin perusta</a:t>
            </a:r>
          </a:p>
        </p:txBody>
      </p:sp>
      <p:sp>
        <p:nvSpPr>
          <p:cNvPr id="41987" name="Rectangle 3">
            <a:extLst>
              <a:ext uri="{FF2B5EF4-FFF2-40B4-BE49-F238E27FC236}">
                <a16:creationId xmlns:a16="http://schemas.microsoft.com/office/drawing/2014/main" id="{E3FCED6B-9B0B-41DF-947E-F2710AC32FF9}"/>
              </a:ext>
            </a:extLst>
          </p:cNvPr>
          <p:cNvSpPr>
            <a:spLocks noGrp="1" noChangeArrowheads="1"/>
          </p:cNvSpPr>
          <p:nvPr>
            <p:ph type="body" idx="1"/>
          </p:nvPr>
        </p:nvSpPr>
        <p:spPr>
          <a:xfrm>
            <a:off x="2555875" y="1700213"/>
            <a:ext cx="6359525" cy="4114800"/>
          </a:xfrm>
        </p:spPr>
        <p:txBody>
          <a:bodyPr/>
          <a:lstStyle/>
          <a:p>
            <a:pPr>
              <a:buFont typeface="Wingdings" panose="05000000000000000000" pitchFamily="2" charset="2"/>
              <a:buChar char="v"/>
            </a:pPr>
            <a:r>
              <a:rPr lang="fi-FI" altLang="fi-FI" sz="2400" dirty="0"/>
              <a:t>Teoriaan perustuva etukäteen tiedossa oleva malli</a:t>
            </a:r>
          </a:p>
          <a:p>
            <a:pPr>
              <a:buFont typeface="Wingdings" panose="05000000000000000000" pitchFamily="2" charset="2"/>
              <a:buChar char="v"/>
            </a:pPr>
            <a:r>
              <a:rPr lang="fi-FI" altLang="fi-FI" sz="2400" dirty="0"/>
              <a:t>Aiemmin muualla todettu tai esitetty malli</a:t>
            </a:r>
          </a:p>
          <a:p>
            <a:pPr lvl="1">
              <a:buFont typeface="Wingdings" panose="05000000000000000000" pitchFamily="2" charset="2"/>
              <a:buChar char="v"/>
            </a:pPr>
            <a:r>
              <a:rPr lang="fi-FI" altLang="fi-FI" sz="2200" dirty="0"/>
              <a:t>Todettu joko </a:t>
            </a:r>
            <a:r>
              <a:rPr lang="fi-FI" altLang="fi-FI" sz="2200" dirty="0" err="1"/>
              <a:t>EFA:lla</a:t>
            </a:r>
            <a:r>
              <a:rPr lang="fi-FI" altLang="fi-FI" sz="2200" dirty="0"/>
              <a:t> tai CFA:lla</a:t>
            </a:r>
          </a:p>
          <a:p>
            <a:pPr>
              <a:buFont typeface="Wingdings" panose="05000000000000000000" pitchFamily="2" charset="2"/>
              <a:buChar char="v"/>
            </a:pPr>
            <a:r>
              <a:rPr lang="fi-FI" altLang="fi-FI" sz="2400" dirty="0"/>
              <a:t>Samaan aineistoon perustuva malli</a:t>
            </a:r>
          </a:p>
          <a:p>
            <a:pPr lvl="1">
              <a:buFont typeface="Wingdings" panose="05000000000000000000" pitchFamily="2" charset="2"/>
              <a:buChar char="v"/>
            </a:pPr>
            <a:r>
              <a:rPr lang="fi-FI" altLang="fi-FI" sz="2200" dirty="0"/>
              <a:t>Aineisto voidaan jakaa kahteen osaan, jossa ensin toisessa osassa tehdään EFA ja toisessa osassa sen perusteella CFA</a:t>
            </a:r>
          </a:p>
          <a:p>
            <a:pPr lvl="1">
              <a:buFont typeface="Wingdings" panose="05000000000000000000" pitchFamily="2" charset="2"/>
              <a:buChar char="v"/>
            </a:pPr>
            <a:r>
              <a:rPr lang="fi-FI" altLang="fi-FI" sz="2200" dirty="0"/>
              <a:t>Kuitenkin  mieluummin testattava malli eri aineistosta</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a:extLst>
              <a:ext uri="{FF2B5EF4-FFF2-40B4-BE49-F238E27FC236}">
                <a16:creationId xmlns:a16="http://schemas.microsoft.com/office/drawing/2014/main" id="{554C1128-EE9D-4B99-B2ED-396EA05FEE46}"/>
              </a:ext>
            </a:extLst>
          </p:cNvPr>
          <p:cNvSpPr>
            <a:spLocks noGrp="1"/>
          </p:cNvSpPr>
          <p:nvPr>
            <p:ph type="sldNum" sz="quarter" idx="12"/>
          </p:nvPr>
        </p:nvSpPr>
        <p:spPr/>
        <p:txBody>
          <a:bodyPr/>
          <a:lstStyle/>
          <a:p>
            <a:fld id="{5406A637-F6C2-4C3E-88C6-C71DBF4603F1}" type="slidenum">
              <a:rPr lang="en-US" altLang="fi-FI"/>
              <a:pPr/>
              <a:t>9</a:t>
            </a:fld>
            <a:endParaRPr lang="en-US" altLang="fi-FI"/>
          </a:p>
        </p:txBody>
      </p:sp>
      <p:sp>
        <p:nvSpPr>
          <p:cNvPr id="90116" name="Rectangle 4">
            <a:extLst>
              <a:ext uri="{FF2B5EF4-FFF2-40B4-BE49-F238E27FC236}">
                <a16:creationId xmlns:a16="http://schemas.microsoft.com/office/drawing/2014/main" id="{9C3990C1-4783-4A63-BFBB-64F59F120125}"/>
              </a:ext>
            </a:extLst>
          </p:cNvPr>
          <p:cNvSpPr>
            <a:spLocks noGrp="1" noChangeArrowheads="1"/>
          </p:cNvSpPr>
          <p:nvPr>
            <p:ph type="title"/>
          </p:nvPr>
        </p:nvSpPr>
        <p:spPr>
          <a:xfrm>
            <a:off x="1835150" y="476250"/>
            <a:ext cx="7129463" cy="1143000"/>
          </a:xfrm>
          <a:noFill/>
          <a:ln/>
        </p:spPr>
        <p:txBody>
          <a:bodyPr/>
          <a:lstStyle/>
          <a:p>
            <a:r>
              <a:rPr lang="fi-FI" altLang="fi-FI"/>
              <a:t>Vapausasteiden laskeminen</a:t>
            </a:r>
          </a:p>
        </p:txBody>
      </p:sp>
      <p:sp>
        <p:nvSpPr>
          <p:cNvPr id="90117" name="Rectangle 5" descr="Rectangle: Click to edit Master text styles&#10;Second level&#10;Third level&#10;Fourth level&#10;Fifth level">
            <a:extLst>
              <a:ext uri="{FF2B5EF4-FFF2-40B4-BE49-F238E27FC236}">
                <a16:creationId xmlns:a16="http://schemas.microsoft.com/office/drawing/2014/main" id="{8C829813-E3A0-4898-AB93-8F410BD463D3}"/>
              </a:ext>
            </a:extLst>
          </p:cNvPr>
          <p:cNvSpPr>
            <a:spLocks noGrp="1" noChangeArrowheads="1"/>
          </p:cNvSpPr>
          <p:nvPr>
            <p:ph type="body" idx="1"/>
          </p:nvPr>
        </p:nvSpPr>
        <p:spPr>
          <a:xfrm>
            <a:off x="2843213" y="1762125"/>
            <a:ext cx="6300787" cy="2387600"/>
          </a:xfrm>
          <a:noFill/>
          <a:ln/>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buFont typeface="Wingdings" panose="05000000000000000000" pitchFamily="2" charset="2"/>
              <a:buChar char="v"/>
            </a:pPr>
            <a:r>
              <a:rPr lang="en-US" altLang="fi-FI" sz="3200" i="1" dirty="0">
                <a:effectLst>
                  <a:outerShdw blurRad="38100" dist="38100" dir="2700000" algn="tl">
                    <a:srgbClr val="C0C0C0"/>
                  </a:outerShdw>
                </a:effectLst>
              </a:rPr>
              <a:t>P </a:t>
            </a:r>
            <a:r>
              <a:rPr lang="en-US" altLang="fi-FI" sz="3200" dirty="0"/>
              <a:t>on </a:t>
            </a:r>
            <a:r>
              <a:rPr lang="en-US" altLang="fi-FI" sz="3200" dirty="0" err="1"/>
              <a:t>mitattujen</a:t>
            </a:r>
            <a:r>
              <a:rPr lang="en-US" altLang="fi-FI" sz="3200" dirty="0"/>
              <a:t> </a:t>
            </a:r>
            <a:r>
              <a:rPr lang="en-US" altLang="fi-FI" sz="3200" dirty="0" err="1"/>
              <a:t>muuttujien</a:t>
            </a:r>
            <a:r>
              <a:rPr lang="en-US" altLang="fi-FI" sz="3200" dirty="0"/>
              <a:t> </a:t>
            </a:r>
            <a:r>
              <a:rPr lang="en-US" altLang="fi-FI" sz="3200" dirty="0" err="1"/>
              <a:t>lkm</a:t>
            </a:r>
            <a:endParaRPr lang="en-US" altLang="fi-FI" sz="3200" dirty="0"/>
          </a:p>
          <a:p>
            <a:pPr>
              <a:buFont typeface="Wingdings" panose="05000000000000000000" pitchFamily="2" charset="2"/>
              <a:buChar char="v"/>
            </a:pPr>
            <a:endParaRPr lang="en-US" altLang="fi-FI" sz="3200" dirty="0"/>
          </a:p>
          <a:p>
            <a:pPr>
              <a:buFont typeface="Wingdings" panose="05000000000000000000" pitchFamily="2" charset="2"/>
              <a:buChar char="v"/>
            </a:pPr>
            <a:r>
              <a:rPr lang="en-US" altLang="fi-FI" sz="3200" dirty="0" err="1"/>
              <a:t>Vapausasteet</a:t>
            </a:r>
            <a:r>
              <a:rPr lang="en-US" altLang="fi-FI" sz="3200" dirty="0"/>
              <a:t> (degrees of freedom):</a:t>
            </a:r>
          </a:p>
          <a:p>
            <a:pPr>
              <a:buFont typeface="Monotype Sorts" pitchFamily="2" charset="2"/>
              <a:buNone/>
            </a:pPr>
            <a:endParaRPr lang="en-US" altLang="fi-FI" sz="3200" i="1" dirty="0">
              <a:effectLst>
                <a:outerShdw blurRad="38100" dist="38100" dir="2700000" algn="tl">
                  <a:srgbClr val="C0C0C0"/>
                </a:outerShdw>
              </a:effectLst>
            </a:endParaRPr>
          </a:p>
        </p:txBody>
      </p:sp>
      <p:sp>
        <p:nvSpPr>
          <p:cNvPr id="90118" name="Text Box 6">
            <a:extLst>
              <a:ext uri="{FF2B5EF4-FFF2-40B4-BE49-F238E27FC236}">
                <a16:creationId xmlns:a16="http://schemas.microsoft.com/office/drawing/2014/main" id="{79B0219F-2904-4E90-BF2C-1BEB78714F02}"/>
              </a:ext>
            </a:extLst>
          </p:cNvPr>
          <p:cNvSpPr txBox="1">
            <a:spLocks noChangeArrowheads="1"/>
          </p:cNvSpPr>
          <p:nvPr/>
        </p:nvSpPr>
        <p:spPr bwMode="auto">
          <a:xfrm>
            <a:off x="3059113" y="4221163"/>
            <a:ext cx="5832475" cy="1270000"/>
          </a:xfrm>
          <a:prstGeom prst="rect">
            <a:avLst/>
          </a:prstGeom>
          <a:solidFill>
            <a:schemeClr val="tx1"/>
          </a:soli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20000"/>
              </a:spcBef>
              <a:buClr>
                <a:schemeClr val="hlink"/>
              </a:buClr>
              <a:buSzPct val="50000"/>
              <a:buFont typeface="Monotype Sorts" pitchFamily="2" charset="2"/>
              <a:buNone/>
            </a:pPr>
            <a:r>
              <a:rPr lang="en-US" altLang="fi-FI" i="1">
                <a:solidFill>
                  <a:schemeClr val="bg1"/>
                </a:solidFill>
                <a:effectLst>
                  <a:outerShdw blurRad="38100" dist="38100" dir="2700000" algn="tl">
                    <a:srgbClr val="C0C0C0"/>
                  </a:outerShdw>
                </a:effectLst>
              </a:rPr>
              <a:t>DF = [P*(P+1)]/2 </a:t>
            </a:r>
          </a:p>
          <a:p>
            <a:pPr>
              <a:spcBef>
                <a:spcPct val="20000"/>
              </a:spcBef>
              <a:buClr>
                <a:schemeClr val="hlink"/>
              </a:buClr>
              <a:buSzPct val="50000"/>
              <a:buFont typeface="Monotype Sorts" pitchFamily="2" charset="2"/>
              <a:buNone/>
            </a:pPr>
            <a:r>
              <a:rPr lang="en-US" altLang="fi-FI" i="1">
                <a:solidFill>
                  <a:schemeClr val="bg1"/>
                </a:solidFill>
                <a:effectLst>
                  <a:outerShdw blurRad="38100" dist="38100" dir="2700000" algn="tl">
                    <a:srgbClr val="C0C0C0"/>
                  </a:outerShdw>
                </a:effectLst>
              </a:rPr>
              <a:t>         – (estimoitavien parametrien lkm)</a:t>
            </a:r>
            <a:endParaRPr lang="en-US" altLang="fi-FI">
              <a:solidFill>
                <a:schemeClr val="bg1"/>
              </a:solidFill>
              <a:effectLst>
                <a:outerShdw blurRad="38100" dist="38100" dir="2700000" algn="tl">
                  <a:srgbClr val="C0C0C0"/>
                </a:outerShdw>
              </a:effectLst>
            </a:endParaRPr>
          </a:p>
          <a:p>
            <a:endParaRPr lang="fi-FI" altLang="fi-FI"/>
          </a:p>
        </p:txBody>
      </p:sp>
    </p:spTree>
  </p:cSld>
  <p:clrMapOvr>
    <a:masterClrMapping/>
  </p:clrMapOvr>
</p:sld>
</file>

<file path=ppt/theme/theme1.xml><?xml version="1.0" encoding="utf-8"?>
<a:theme xmlns:a="http://schemas.openxmlformats.org/drawingml/2006/main" name="Oletusrakenne">
  <a:themeElements>
    <a:clrScheme name="Oletusrakenne 2">
      <a:dk1>
        <a:srgbClr val="800000"/>
      </a:dk1>
      <a:lt1>
        <a:srgbClr val="FFFFFF"/>
      </a:lt1>
      <a:dk2>
        <a:srgbClr val="000000"/>
      </a:dk2>
      <a:lt2>
        <a:srgbClr val="FFFFCC"/>
      </a:lt2>
      <a:accent1>
        <a:srgbClr val="000000"/>
      </a:accent1>
      <a:accent2>
        <a:srgbClr val="000099"/>
      </a:accent2>
      <a:accent3>
        <a:srgbClr val="AAAAAA"/>
      </a:accent3>
      <a:accent4>
        <a:srgbClr val="DADADA"/>
      </a:accent4>
      <a:accent5>
        <a:srgbClr val="AAAAAA"/>
      </a:accent5>
      <a:accent6>
        <a:srgbClr val="00008A"/>
      </a:accent6>
      <a:hlink>
        <a:srgbClr val="800000"/>
      </a:hlink>
      <a:folHlink>
        <a:srgbClr val="000000"/>
      </a:folHlink>
    </a:clrScheme>
    <a:fontScheme name="Oletusrakenne">
      <a:majorFont>
        <a:latin typeface="Arial Narrow"/>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1" lang="en-US" altLang="fi-FI" sz="24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1" lang="en-US" altLang="fi-FI" sz="24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letusrakenne 1">
        <a:dk1>
          <a:srgbClr val="009999"/>
        </a:dk1>
        <a:lt1>
          <a:srgbClr val="FFFFFF"/>
        </a:lt1>
        <a:dk2>
          <a:srgbClr val="336699"/>
        </a:dk2>
        <a:lt2>
          <a:srgbClr val="010000"/>
        </a:lt2>
        <a:accent1>
          <a:srgbClr val="CCECFF"/>
        </a:accent1>
        <a:accent2>
          <a:srgbClr val="FFFFCC"/>
        </a:accent2>
        <a:accent3>
          <a:srgbClr val="FFFFFF"/>
        </a:accent3>
        <a:accent4>
          <a:srgbClr val="008282"/>
        </a:accent4>
        <a:accent5>
          <a:srgbClr val="E2F4FF"/>
        </a:accent5>
        <a:accent6>
          <a:srgbClr val="E7E7B9"/>
        </a:accent6>
        <a:hlink>
          <a:srgbClr val="FF9966"/>
        </a:hlink>
        <a:folHlink>
          <a:srgbClr val="FFFFCC"/>
        </a:folHlink>
      </a:clrScheme>
      <a:clrMap bg1="lt1" tx1="dk1" bg2="lt2" tx2="dk2" accent1="accent1" accent2="accent2" accent3="accent3" accent4="accent4" accent5="accent5" accent6="accent6" hlink="hlink" folHlink="folHlink"/>
    </a:extraClrScheme>
    <a:extraClrScheme>
      <a:clrScheme name="Oletusrakenne 2">
        <a:dk1>
          <a:srgbClr val="800000"/>
        </a:dk1>
        <a:lt1>
          <a:srgbClr val="FFFFFF"/>
        </a:lt1>
        <a:dk2>
          <a:srgbClr val="000000"/>
        </a:dk2>
        <a:lt2>
          <a:srgbClr val="FFFFCC"/>
        </a:lt2>
        <a:accent1>
          <a:srgbClr val="000000"/>
        </a:accent1>
        <a:accent2>
          <a:srgbClr val="000099"/>
        </a:accent2>
        <a:accent3>
          <a:srgbClr val="AAAAAA"/>
        </a:accent3>
        <a:accent4>
          <a:srgbClr val="DADADA"/>
        </a:accent4>
        <a:accent5>
          <a:srgbClr val="AAAAAA"/>
        </a:accent5>
        <a:accent6>
          <a:srgbClr val="00008A"/>
        </a:accent6>
        <a:hlink>
          <a:srgbClr val="800000"/>
        </a:hlink>
        <a:folHlink>
          <a:srgbClr val="000000"/>
        </a:folHlink>
      </a:clrScheme>
      <a:clrMap bg1="dk2" tx1="lt1" bg2="dk1" tx2="lt2" accent1="accent1" accent2="accent2" accent3="accent3" accent4="accent4" accent5="accent5" accent6="accent6" hlink="hlink" folHlink="folHlink"/>
    </a:extraClrScheme>
    <a:extraClrScheme>
      <a:clrScheme name="Oletusrakenne 3">
        <a:dk1>
          <a:srgbClr val="000000"/>
        </a:dk1>
        <a:lt1>
          <a:srgbClr val="FFFFFF"/>
        </a:lt1>
        <a:dk2>
          <a:srgbClr val="000000"/>
        </a:dk2>
        <a:lt2>
          <a:srgbClr val="CBCBCB"/>
        </a:lt2>
        <a:accent1>
          <a:srgbClr val="C0C0C0"/>
        </a:accent1>
        <a:accent2>
          <a:srgbClr val="DDDDDD"/>
        </a:accent2>
        <a:accent3>
          <a:srgbClr val="FFFFFF"/>
        </a:accent3>
        <a:accent4>
          <a:srgbClr val="000000"/>
        </a:accent4>
        <a:accent5>
          <a:srgbClr val="DCDCDC"/>
        </a:accent5>
        <a:accent6>
          <a:srgbClr val="C8C8C8"/>
        </a:accent6>
        <a:hlink>
          <a:srgbClr val="5F5F5F"/>
        </a:hlink>
        <a:folHlink>
          <a:srgbClr val="DDDDDD"/>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3579</TotalTime>
  <Words>2721</Words>
  <Application>Microsoft Office PowerPoint</Application>
  <PresentationFormat>Overhead</PresentationFormat>
  <Paragraphs>863</Paragraphs>
  <Slides>60</Slides>
  <Notes>0</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60</vt:i4>
      </vt:variant>
    </vt:vector>
  </HeadingPairs>
  <TitlesOfParts>
    <vt:vector size="68" baseType="lpstr">
      <vt:lpstr>Times New Roman</vt:lpstr>
      <vt:lpstr>Arial Narrow</vt:lpstr>
      <vt:lpstr>Arial</vt:lpstr>
      <vt:lpstr>Monotype Sorts</vt:lpstr>
      <vt:lpstr>Wingdings</vt:lpstr>
      <vt:lpstr>Times</vt:lpstr>
      <vt:lpstr>Oletusrakenne</vt:lpstr>
      <vt:lpstr>Bitmap Image</vt:lpstr>
      <vt:lpstr>Konfirmatorinen faktorianalyysi</vt:lpstr>
      <vt:lpstr>PowerPoint Presentation</vt:lpstr>
      <vt:lpstr>PowerPoint Presentation</vt:lpstr>
      <vt:lpstr>Taustaa</vt:lpstr>
      <vt:lpstr>PowerPoint Presentation</vt:lpstr>
      <vt:lpstr>EFA vs. CFA</vt:lpstr>
      <vt:lpstr>PowerPoint Presentation</vt:lpstr>
      <vt:lpstr>Mallin perusta</vt:lpstr>
      <vt:lpstr>Vapausasteiden laskeminen</vt:lpstr>
      <vt:lpstr>PowerPoint Presentation</vt:lpstr>
      <vt:lpstr>Mallin identifioituvuus</vt:lpstr>
      <vt:lpstr>PowerPoint Presentation</vt:lpstr>
      <vt:lpstr>PowerPoint Presentation</vt:lpstr>
      <vt:lpstr>PowerPoint Presentation</vt:lpstr>
      <vt:lpstr>PowerPoint Presentation</vt:lpstr>
      <vt:lpstr>PowerPoint Presentation</vt:lpstr>
      <vt:lpstr>Mallin tunnuslukuja</vt:lpstr>
      <vt:lpstr>Mallin tunnuslukuja</vt:lpstr>
      <vt:lpstr>Mallin tunnuslukuja</vt:lpstr>
      <vt:lpstr>Suhteelliset tunnusluvut</vt:lpstr>
      <vt:lpstr>Adjustoidut tunnusluvut</vt:lpstr>
      <vt:lpstr>Tunnusluvut mallien vertailuun</vt:lpstr>
      <vt:lpstr>Parametrien sitominen</vt:lpstr>
      <vt:lpstr>PowerPoint Presentation</vt:lpstr>
      <vt:lpstr>Ryhmien vertailu</vt:lpstr>
      <vt:lpstr>Faktoripisteet</vt:lpstr>
      <vt:lpstr>Modifikaatioindeksit</vt:lpstr>
      <vt:lpstr>Modifikaatioindeksit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Mallin tulosten esitys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Muita menetelmiä </vt:lpstr>
      <vt:lpstr>Yhteenveto</vt:lpstr>
      <vt:lpstr>PowerPoint Presentation</vt:lpstr>
      <vt:lpstr>PowerPoint Presentation</vt:lpstr>
      <vt:lpstr>PowerPoint Presentation</vt:lpstr>
    </vt:vector>
  </TitlesOfParts>
  <Company>Oulun yliopisto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Psykologisen mittarin tilastollinen analysointi</dc:title>
  <dc:creator>Jouko Miettunen</dc:creator>
  <cp:lastModifiedBy>Jouko Miettunen</cp:lastModifiedBy>
  <cp:revision>138</cp:revision>
  <cp:lastPrinted>2001-05-03T13:27:13Z</cp:lastPrinted>
  <dcterms:created xsi:type="dcterms:W3CDTF">2001-04-23T06:57:17Z</dcterms:created>
  <dcterms:modified xsi:type="dcterms:W3CDTF">2019-04-27T06:16:00Z</dcterms:modified>
</cp:coreProperties>
</file>